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4"/>
  </p:sldMasterIdLst>
  <p:notesMasterIdLst>
    <p:notesMasterId r:id="rId28"/>
  </p:notesMasterIdLst>
  <p:handoutMasterIdLst>
    <p:handoutMasterId r:id="rId29"/>
  </p:handoutMasterIdLst>
  <p:sldIdLst>
    <p:sldId id="4525" r:id="rId5"/>
    <p:sldId id="4518" r:id="rId6"/>
    <p:sldId id="7914" r:id="rId7"/>
    <p:sldId id="4608" r:id="rId8"/>
    <p:sldId id="7910" r:id="rId9"/>
    <p:sldId id="7911" r:id="rId10"/>
    <p:sldId id="7912" r:id="rId11"/>
    <p:sldId id="7915" r:id="rId12"/>
    <p:sldId id="7921" r:id="rId13"/>
    <p:sldId id="7913" r:id="rId14"/>
    <p:sldId id="4609" r:id="rId15"/>
    <p:sldId id="4610" r:id="rId16"/>
    <p:sldId id="4611" r:id="rId17"/>
    <p:sldId id="4612" r:id="rId18"/>
    <p:sldId id="4613" r:id="rId19"/>
    <p:sldId id="4614" r:id="rId20"/>
    <p:sldId id="7917" r:id="rId21"/>
    <p:sldId id="4615" r:id="rId22"/>
    <p:sldId id="4616" r:id="rId23"/>
    <p:sldId id="7916" r:id="rId24"/>
    <p:sldId id="7919" r:id="rId25"/>
    <p:sldId id="7920" r:id="rId26"/>
    <p:sldId id="7918" r:id="rId27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5473F5-43B2-B179-2AB6-26C9344E7FEB}" name="Henrique Paiva Dona" initials="HPD" userId="S::hdona@bvmf.com.br::2ac2d094-7a15-4214-b7a0-b2aa4a2de6d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733"/>
    <a:srgbClr val="001360"/>
    <a:srgbClr val="1E23AF"/>
    <a:srgbClr val="F0F5FE"/>
    <a:srgbClr val="FFFFFF"/>
    <a:srgbClr val="F0F5FF"/>
    <a:srgbClr val="54C4F4"/>
    <a:srgbClr val="55C4F4"/>
    <a:srgbClr val="5AA6FF"/>
    <a:srgbClr val="CB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09EF53-3921-4E8B-B627-B781F367F460}" v="129" dt="2022-11-08T13:34:56.585"/>
    <p1510:client id="{5A301052-1E53-4EEA-A08E-E8535EA0AE37}" v="354" dt="2022-11-07T19:44:08.877"/>
    <p1510:client id="{80902421-F38E-4ED2-964C-CA7E00CA868A}" v="239" dt="2022-11-08T09:38:41.288"/>
    <p1510:client id="{BEB9EF52-CECD-444E-9AEB-EC9859371BCD}" v="1" dt="2022-11-07T19:43:09.4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32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2DD765-1A42-BF40-85D3-D9F8E47CF3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0F195F-74B6-5C43-9F2B-06D70D2A13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A104F-31CF-D743-B111-E1AA132C7C37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8A055D-8ED4-DB4D-BA67-88549366F0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B3497-2279-5946-ADDF-D7F3FBDA2C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55813-7CA9-2549-8EA2-CEF552D593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9234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AE22E-8041-144A-8E15-620BB82C6571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94ACF-5C63-374B-A977-FAD6135989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717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0135FE-FEFA-DA4A-9CFD-7B320AEFBD4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71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0135FE-FEFA-DA4A-9CFD-7B320AEFBD4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712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0135FE-FEFA-DA4A-9CFD-7B320AEFBD4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550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0135FE-FEFA-DA4A-9CFD-7B320AEFBD4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169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="1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0135FE-FEFA-DA4A-9CFD-7B320AEFBD4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129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478CE956-25DE-5948-BF70-29EDEE6F98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129"/>
            <a:ext cx="12192000" cy="6843742"/>
          </a:xfrm>
          <a:prstGeom prst="rect">
            <a:avLst/>
          </a:prstGeom>
        </p:spPr>
      </p:pic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E22B033C-E613-E94B-A3EA-5062E42BD1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883" y="2136195"/>
            <a:ext cx="5218112" cy="2426581"/>
          </a:xfrm>
          <a:prstGeom prst="rect">
            <a:avLst/>
          </a:prstGeom>
        </p:spPr>
        <p:txBody>
          <a:bodyPr lIns="0" tIns="0" rIns="0" bIns="91440" anchor="b">
            <a:normAutofit/>
          </a:bodyPr>
          <a:lstStyle>
            <a:lvl1pPr marL="0" indent="0">
              <a:lnSpc>
                <a:spcPct val="100000"/>
              </a:lnSpc>
              <a:buNone/>
              <a:defRPr sz="4800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None/>
              <a:defRPr sz="24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err="1"/>
              <a:t>Título</a:t>
            </a:r>
            <a:r>
              <a:rPr lang="en-US"/>
              <a:t> da </a:t>
            </a:r>
            <a:r>
              <a:rPr lang="en-US" err="1"/>
              <a:t>apresentação</a:t>
            </a: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BAAAAB-1EDC-994C-A503-BA58C25723A8}"/>
              </a:ext>
            </a:extLst>
          </p:cNvPr>
          <p:cNvCxnSpPr>
            <a:cxnSpLocks/>
          </p:cNvCxnSpPr>
          <p:nvPr userDrawn="1"/>
        </p:nvCxnSpPr>
        <p:spPr>
          <a:xfrm>
            <a:off x="720024" y="4721805"/>
            <a:ext cx="5218426" cy="0"/>
          </a:xfrm>
          <a:prstGeom prst="line">
            <a:avLst/>
          </a:prstGeom>
          <a:ln w="12700">
            <a:solidFill>
              <a:srgbClr val="54C4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1CA1FD26-3A88-0E4E-AB8B-60C350EEF7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338" y="4914440"/>
            <a:ext cx="5218112" cy="244680"/>
          </a:xfrm>
          <a:prstGeom prst="rect">
            <a:avLst/>
          </a:prstGeom>
        </p:spPr>
        <p:txBody>
          <a:bodyPr lIns="0" tIns="0" rIns="0" bIns="91440" anchor="t">
            <a:normAutofit/>
          </a:bodyPr>
          <a:lstStyle>
            <a:lvl1pPr marL="0" indent="0">
              <a:buNone/>
              <a:defRPr sz="1100" b="0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None/>
              <a:defRPr sz="2400" b="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NOME DA ÁREA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E511A215-42D0-D242-8964-FCA59BF1D6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338" y="5750909"/>
            <a:ext cx="5218112" cy="244680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 marL="0" indent="0">
              <a:buNone/>
              <a:defRPr sz="1400" b="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None/>
              <a:defRPr sz="2400" b="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DD.MM.AA (Data da </a:t>
            </a:r>
            <a:r>
              <a:rPr lang="en-US" err="1"/>
              <a:t>apresentação</a:t>
            </a:r>
            <a:r>
              <a:rPr lang="en-US"/>
              <a:t>)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075B3CB-FF9B-594C-9E5E-3599AB784D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24" y="682885"/>
            <a:ext cx="1019761" cy="87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43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ranco">
    <p:bg>
      <p:bgPr>
        <a:solidFill>
          <a:srgbClr val="F0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 descr="A picture containing metalware, gear, stove&#10;&#10;Description automatically generated">
            <a:extLst>
              <a:ext uri="{FF2B5EF4-FFF2-40B4-BE49-F238E27FC236}">
                <a16:creationId xmlns:a16="http://schemas.microsoft.com/office/drawing/2014/main" id="{EAEC9BB9-BAB9-E94C-8BB5-8E3C18DD2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7000"/>
          </a:blip>
          <a:srcRect t="60673" r="26364"/>
          <a:stretch/>
        </p:blipFill>
        <p:spPr>
          <a:xfrm rot="815727">
            <a:off x="8499395" y="-589555"/>
            <a:ext cx="3942478" cy="241919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46FB92F-57D5-AB45-9048-7B9CC446AA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2860" y="326457"/>
            <a:ext cx="459177" cy="38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07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a Seção + Conteúdo">
    <p:bg>
      <p:bgPr>
        <a:solidFill>
          <a:srgbClr val="F0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 descr="A picture containing metalware, gear, stove&#10;&#10;Description automatically generated">
            <a:extLst>
              <a:ext uri="{FF2B5EF4-FFF2-40B4-BE49-F238E27FC236}">
                <a16:creationId xmlns:a16="http://schemas.microsoft.com/office/drawing/2014/main" id="{EAEC9BB9-BAB9-E94C-8BB5-8E3C18DD2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7000"/>
          </a:blip>
          <a:srcRect t="60673" r="26364"/>
          <a:stretch/>
        </p:blipFill>
        <p:spPr>
          <a:xfrm rot="815727">
            <a:off x="8499395" y="-589555"/>
            <a:ext cx="3942478" cy="241919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46FB92F-57D5-AB45-9048-7B9CC446AA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2860" y="326457"/>
            <a:ext cx="459177" cy="386043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CA5D0E80-DE93-4042-BEF6-A1AD0F7EE3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8312" y="1436861"/>
            <a:ext cx="3815734" cy="4307956"/>
          </a:xfrm>
          <a:prstGeom prst="rect">
            <a:avLst/>
          </a:prstGeom>
        </p:spPr>
        <p:txBody>
          <a:bodyPr lIns="0" tIns="0" rIns="0" bIns="9144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6000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 algn="l">
              <a:spcBef>
                <a:spcPts val="2300"/>
              </a:spcBef>
              <a:buNone/>
              <a:defRPr sz="1800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err="1"/>
              <a:t>Título</a:t>
            </a:r>
            <a:r>
              <a:rPr lang="en-US"/>
              <a:t> </a:t>
            </a:r>
            <a:br>
              <a:rPr lang="en-US"/>
            </a:br>
            <a:r>
              <a:rPr lang="en-US"/>
              <a:t>da </a:t>
            </a:r>
            <a:r>
              <a:rPr lang="en-US" err="1"/>
              <a:t>seção</a:t>
            </a:r>
            <a:endParaRPr lang="en-US"/>
          </a:p>
          <a:p>
            <a:pPr lvl="1"/>
            <a:r>
              <a:rPr lang="en-US" err="1"/>
              <a:t>Subtítulo</a:t>
            </a:r>
            <a:r>
              <a:rPr lang="en-US"/>
              <a:t> da </a:t>
            </a:r>
            <a:r>
              <a:rPr lang="en-US" err="1"/>
              <a:t>seção</a:t>
            </a:r>
            <a:r>
              <a:rPr lang="en-US"/>
              <a:t> 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1F307F0-DBF1-C04B-B68D-BEF5E6049D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58859" y="1436861"/>
            <a:ext cx="1954554" cy="433267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40AF430-EC9D-5149-8F38-24221E8F42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73082" y="1436861"/>
            <a:ext cx="1954553" cy="432267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68956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a Seção + Conteúdo 2">
    <p:bg>
      <p:bgPr>
        <a:solidFill>
          <a:srgbClr val="F0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3CF2EEC4-CAC4-C94F-995B-EE334B9A9CA4}"/>
              </a:ext>
            </a:extLst>
          </p:cNvPr>
          <p:cNvSpPr/>
          <p:nvPr userDrawn="1"/>
        </p:nvSpPr>
        <p:spPr>
          <a:xfrm>
            <a:off x="6096000" y="1078263"/>
            <a:ext cx="2987124" cy="5059868"/>
          </a:xfrm>
          <a:prstGeom prst="rect">
            <a:avLst/>
          </a:prstGeom>
          <a:solidFill>
            <a:srgbClr val="001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446FB92F-57D5-AB45-9048-7B9CC446AA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2860" y="326457"/>
            <a:ext cx="459177" cy="38604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4022C6-869B-EA41-B3FF-C47B44CB5EA9}"/>
              </a:ext>
            </a:extLst>
          </p:cNvPr>
          <p:cNvSpPr/>
          <p:nvPr userDrawn="1"/>
        </p:nvSpPr>
        <p:spPr>
          <a:xfrm>
            <a:off x="722092" y="1078263"/>
            <a:ext cx="5373907" cy="5059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514617E3-89F9-274C-9CA6-F051CE8AAD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59819" y="1436861"/>
            <a:ext cx="4264228" cy="4307956"/>
          </a:xfrm>
          <a:prstGeom prst="rect">
            <a:avLst/>
          </a:prstGeom>
        </p:spPr>
        <p:txBody>
          <a:bodyPr lIns="0" tIns="0" rIns="0" bIns="9144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6000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 algn="l">
              <a:spcBef>
                <a:spcPts val="2300"/>
              </a:spcBef>
              <a:buNone/>
              <a:defRPr sz="1800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err="1"/>
              <a:t>Título</a:t>
            </a:r>
            <a:r>
              <a:rPr lang="en-US"/>
              <a:t> </a:t>
            </a:r>
            <a:br>
              <a:rPr lang="en-US"/>
            </a:br>
            <a:r>
              <a:rPr lang="en-US"/>
              <a:t>da </a:t>
            </a:r>
            <a:r>
              <a:rPr lang="en-US" err="1"/>
              <a:t>seção</a:t>
            </a:r>
            <a:endParaRPr lang="en-US"/>
          </a:p>
          <a:p>
            <a:pPr lvl="1"/>
            <a:r>
              <a:rPr lang="en-US" err="1"/>
              <a:t>Subtítulo</a:t>
            </a:r>
            <a:r>
              <a:rPr lang="en-US"/>
              <a:t> da </a:t>
            </a:r>
            <a:r>
              <a:rPr lang="en-US" err="1"/>
              <a:t>seção</a:t>
            </a:r>
            <a:r>
              <a:rPr lang="en-US"/>
              <a:t> 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83D50898-37D6-CE4B-86DD-FBE7C49FA1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58859" y="1436861"/>
            <a:ext cx="2204872" cy="433267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 b="0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pic>
        <p:nvPicPr>
          <p:cNvPr id="29" name="Picture 28" descr="A picture containing metalware, gear, stove&#10;&#10;Description automatically generated">
            <a:extLst>
              <a:ext uri="{FF2B5EF4-FFF2-40B4-BE49-F238E27FC236}">
                <a16:creationId xmlns:a16="http://schemas.microsoft.com/office/drawing/2014/main" id="{B18E4841-CC34-894E-A6B6-489136A326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7000"/>
          </a:blip>
          <a:srcRect t="60673" r="26364"/>
          <a:stretch/>
        </p:blipFill>
        <p:spPr>
          <a:xfrm rot="815727">
            <a:off x="8499395" y="-589555"/>
            <a:ext cx="3942478" cy="241919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F5CD3C7-185A-E249-A1D9-A8CB002D7BCF}"/>
              </a:ext>
            </a:extLst>
          </p:cNvPr>
          <p:cNvSpPr/>
          <p:nvPr userDrawn="1"/>
        </p:nvSpPr>
        <p:spPr>
          <a:xfrm>
            <a:off x="9097618" y="1078263"/>
            <a:ext cx="3094382" cy="50598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B2A959D1-486B-0642-8AE5-EF36E96EF1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60476" y="1436861"/>
            <a:ext cx="2204872" cy="433267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96255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a Seção + Conteúdo + Imagem">
    <p:bg>
      <p:bgPr>
        <a:solidFill>
          <a:srgbClr val="F0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E50540C-AD0A-AA46-A493-869AD7FFDD25}"/>
              </a:ext>
            </a:extLst>
          </p:cNvPr>
          <p:cNvSpPr/>
          <p:nvPr userDrawn="1"/>
        </p:nvSpPr>
        <p:spPr>
          <a:xfrm>
            <a:off x="6096000" y="1078263"/>
            <a:ext cx="2987124" cy="5059868"/>
          </a:xfrm>
          <a:prstGeom prst="rect">
            <a:avLst/>
          </a:prstGeom>
          <a:solidFill>
            <a:srgbClr val="001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6" name="Picture 55" descr="A picture containing metalware, gear, stove&#10;&#10;Description automatically generated">
            <a:extLst>
              <a:ext uri="{FF2B5EF4-FFF2-40B4-BE49-F238E27FC236}">
                <a16:creationId xmlns:a16="http://schemas.microsoft.com/office/drawing/2014/main" id="{EAEC9BB9-BAB9-E94C-8BB5-8E3C18DD2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7000"/>
          </a:blip>
          <a:srcRect t="60673" r="26364"/>
          <a:stretch/>
        </p:blipFill>
        <p:spPr>
          <a:xfrm rot="815727">
            <a:off x="8499395" y="-589555"/>
            <a:ext cx="3942478" cy="241919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46FB92F-57D5-AB45-9048-7B9CC446AA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2860" y="326457"/>
            <a:ext cx="459177" cy="38604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4022C6-869B-EA41-B3FF-C47B44CB5EA9}"/>
              </a:ext>
            </a:extLst>
          </p:cNvPr>
          <p:cNvSpPr/>
          <p:nvPr userDrawn="1"/>
        </p:nvSpPr>
        <p:spPr>
          <a:xfrm>
            <a:off x="722092" y="1078263"/>
            <a:ext cx="5373907" cy="5059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6C6B9779-E705-9245-BE75-AF4E546BC8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83125" y="1078262"/>
            <a:ext cx="3108876" cy="50598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rgbClr val="54C4F4"/>
                </a:solidFill>
              </a:defRPr>
            </a:lvl1pPr>
          </a:lstStyle>
          <a:p>
            <a:r>
              <a:rPr lang="pt-BR"/>
              <a:t>INSIRA UMA IMAGEM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3ED90FA8-E745-3744-8DEC-EDDDF5EE2A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58859" y="1436861"/>
            <a:ext cx="2204872" cy="433267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 b="0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0D1672A8-3DDC-434F-95DA-292CD0F60D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59819" y="1436861"/>
            <a:ext cx="4264228" cy="4307956"/>
          </a:xfrm>
          <a:prstGeom prst="rect">
            <a:avLst/>
          </a:prstGeom>
        </p:spPr>
        <p:txBody>
          <a:bodyPr lIns="0" tIns="0" rIns="0" bIns="9144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6000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 algn="l">
              <a:spcBef>
                <a:spcPts val="2300"/>
              </a:spcBef>
              <a:buNone/>
              <a:defRPr sz="1800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err="1"/>
              <a:t>Título</a:t>
            </a:r>
            <a:r>
              <a:rPr lang="en-US"/>
              <a:t> </a:t>
            </a:r>
            <a:br>
              <a:rPr lang="en-US"/>
            </a:br>
            <a:r>
              <a:rPr lang="en-US"/>
              <a:t>da </a:t>
            </a:r>
            <a:r>
              <a:rPr lang="en-US" err="1"/>
              <a:t>seção</a:t>
            </a:r>
            <a:endParaRPr lang="en-US"/>
          </a:p>
          <a:p>
            <a:pPr lvl="1"/>
            <a:r>
              <a:rPr lang="en-US" err="1"/>
              <a:t>Subtítulo</a:t>
            </a:r>
            <a:r>
              <a:rPr lang="en-US"/>
              <a:t> da </a:t>
            </a:r>
            <a:r>
              <a:rPr lang="en-US" err="1"/>
              <a:t>seção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0865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a Seção + Conteúdo 3">
    <p:bg>
      <p:bgPr>
        <a:solidFill>
          <a:srgbClr val="F0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A picture containing metalware, gear, stove&#10;&#10;Description automatically generated">
            <a:extLst>
              <a:ext uri="{FF2B5EF4-FFF2-40B4-BE49-F238E27FC236}">
                <a16:creationId xmlns:a16="http://schemas.microsoft.com/office/drawing/2014/main" id="{6EE4F868-E776-B14F-B3CD-836AF4E93C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7000"/>
          </a:blip>
          <a:srcRect t="60673" r="26364"/>
          <a:stretch/>
        </p:blipFill>
        <p:spPr>
          <a:xfrm rot="815727">
            <a:off x="8499394" y="-489933"/>
            <a:ext cx="3942478" cy="2419195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255F48E8-6436-034B-8F64-7173A32A7D2B}"/>
              </a:ext>
            </a:extLst>
          </p:cNvPr>
          <p:cNvSpPr/>
          <p:nvPr userDrawn="1"/>
        </p:nvSpPr>
        <p:spPr>
          <a:xfrm>
            <a:off x="6095999" y="1078263"/>
            <a:ext cx="4991301" cy="5059868"/>
          </a:xfrm>
          <a:prstGeom prst="rect">
            <a:avLst/>
          </a:prstGeom>
          <a:solidFill>
            <a:srgbClr val="001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B5EFFD3-FA89-044B-A861-2C7D41E21ACF}"/>
              </a:ext>
            </a:extLst>
          </p:cNvPr>
          <p:cNvSpPr/>
          <p:nvPr userDrawn="1"/>
        </p:nvSpPr>
        <p:spPr>
          <a:xfrm>
            <a:off x="722092" y="1078263"/>
            <a:ext cx="5373907" cy="50598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446FB92F-57D5-AB45-9048-7B9CC446AA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2860" y="326457"/>
            <a:ext cx="459177" cy="386043"/>
          </a:xfrm>
          <a:prstGeom prst="rect">
            <a:avLst/>
          </a:prstGeom>
        </p:spPr>
      </p:pic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1511A93A-B173-574C-9569-419311A069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58859" y="1436861"/>
            <a:ext cx="1954554" cy="433267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95F3CE25-B7AD-0642-AE34-2D3159FE9D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73082" y="1436861"/>
            <a:ext cx="1954553" cy="432267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48" name="Text Placeholder 21">
            <a:extLst>
              <a:ext uri="{FF2B5EF4-FFF2-40B4-BE49-F238E27FC236}">
                <a16:creationId xmlns:a16="http://schemas.microsoft.com/office/drawing/2014/main" id="{776BA9ED-F8E9-1845-8BA4-05EEC88BAB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59819" y="1436861"/>
            <a:ext cx="4264228" cy="4307956"/>
          </a:xfrm>
          <a:prstGeom prst="rect">
            <a:avLst/>
          </a:prstGeom>
        </p:spPr>
        <p:txBody>
          <a:bodyPr lIns="0" tIns="0" rIns="0" bIns="9144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6000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 algn="l">
              <a:spcBef>
                <a:spcPts val="2300"/>
              </a:spcBef>
              <a:buNone/>
              <a:defRPr sz="1800" b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err="1"/>
              <a:t>Título</a:t>
            </a:r>
            <a:r>
              <a:rPr lang="en-US"/>
              <a:t> </a:t>
            </a:r>
            <a:br>
              <a:rPr lang="en-US"/>
            </a:br>
            <a:r>
              <a:rPr lang="en-US"/>
              <a:t>da </a:t>
            </a:r>
            <a:r>
              <a:rPr lang="en-US" err="1"/>
              <a:t>seção</a:t>
            </a:r>
            <a:endParaRPr lang="en-US"/>
          </a:p>
          <a:p>
            <a:pPr lvl="1"/>
            <a:r>
              <a:rPr lang="en-US" err="1"/>
              <a:t>Subtítulo</a:t>
            </a:r>
            <a:r>
              <a:rPr lang="en-US"/>
              <a:t> da </a:t>
            </a:r>
            <a:r>
              <a:rPr lang="en-US" err="1"/>
              <a:t>seção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3112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">
    <p:bg>
      <p:bgPr>
        <a:solidFill>
          <a:srgbClr val="F0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8DD36950-25AA-784D-9D02-BB74618968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2860" y="326457"/>
            <a:ext cx="459177" cy="386043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CE17492E-930C-9043-8F7F-ADAA36397756}"/>
              </a:ext>
            </a:extLst>
          </p:cNvPr>
          <p:cNvSpPr/>
          <p:nvPr userDrawn="1"/>
        </p:nvSpPr>
        <p:spPr>
          <a:xfrm>
            <a:off x="6087008" y="0"/>
            <a:ext cx="6104992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id="{6C646359-1583-4E41-A7D4-65B60B930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2712" y="1077913"/>
            <a:ext cx="4903825" cy="3585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TÍTULO DA SEÇÃO DA APRESENTAÇÃO</a:t>
            </a:r>
          </a:p>
        </p:txBody>
      </p:sp>
      <p:sp>
        <p:nvSpPr>
          <p:cNvPr id="87" name="Text Placeholder 4">
            <a:extLst>
              <a:ext uri="{FF2B5EF4-FFF2-40B4-BE49-F238E27FC236}">
                <a16:creationId xmlns:a16="http://schemas.microsoft.com/office/drawing/2014/main" id="{3A10E2DE-4DE0-3540-85E2-91D11FF07F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036" y="3144985"/>
            <a:ext cx="4903824" cy="30022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88" name="Text Placeholder 4">
            <a:extLst>
              <a:ext uri="{FF2B5EF4-FFF2-40B4-BE49-F238E27FC236}">
                <a16:creationId xmlns:a16="http://schemas.microsoft.com/office/drawing/2014/main" id="{736EE758-47DD-114D-95AF-CE18277B94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2036" y="1565564"/>
            <a:ext cx="4903824" cy="1136067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400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100"/>
              </a:spcBef>
              <a:buNone/>
              <a:defRPr sz="14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err="1"/>
              <a:t>Título</a:t>
            </a:r>
            <a:r>
              <a:rPr lang="en-US"/>
              <a:t> do slide</a:t>
            </a:r>
          </a:p>
          <a:p>
            <a:pPr lvl="1"/>
            <a:r>
              <a:rPr lang="en-US" err="1"/>
              <a:t>Subtítulo</a:t>
            </a:r>
            <a:r>
              <a:rPr lang="en-US"/>
              <a:t> do </a:t>
            </a:r>
            <a:r>
              <a:rPr lang="en-US" err="1"/>
              <a:t>tópico</a:t>
            </a:r>
            <a:endParaRPr lang="en-US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0C42F80-8E67-FE46-910E-22AA6C1C30F1}"/>
              </a:ext>
            </a:extLst>
          </p:cNvPr>
          <p:cNvCxnSpPr>
            <a:cxnSpLocks/>
          </p:cNvCxnSpPr>
          <p:nvPr userDrawn="1"/>
        </p:nvCxnSpPr>
        <p:spPr>
          <a:xfrm>
            <a:off x="822036" y="2832493"/>
            <a:ext cx="4903824" cy="0"/>
          </a:xfrm>
          <a:prstGeom prst="line">
            <a:avLst/>
          </a:prstGeom>
          <a:ln w="12700">
            <a:solidFill>
              <a:srgbClr val="54C4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544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+ Imagem">
    <p:bg>
      <p:bgPr>
        <a:solidFill>
          <a:srgbClr val="F0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A6971A50-D0CA-354B-A11D-48670AE1A4B9}"/>
              </a:ext>
            </a:extLst>
          </p:cNvPr>
          <p:cNvSpPr/>
          <p:nvPr userDrawn="1"/>
        </p:nvSpPr>
        <p:spPr>
          <a:xfrm>
            <a:off x="6096000" y="-1"/>
            <a:ext cx="6096000" cy="68579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8DD36950-25AA-784D-9D02-BB74618968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2860" y="326457"/>
            <a:ext cx="459177" cy="386043"/>
          </a:xfrm>
          <a:prstGeom prst="rect">
            <a:avLst/>
          </a:prstGeom>
        </p:spPr>
      </p:pic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2638C65B-A528-C04B-8022-CCDB2F0DD43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104992" cy="3257550"/>
          </a:xfrm>
          <a:prstGeom prst="rect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rgbClr val="54C4F4"/>
                </a:solidFill>
              </a:defRPr>
            </a:lvl1pPr>
          </a:lstStyle>
          <a:p>
            <a:r>
              <a:rPr lang="pt-BR"/>
              <a:t>INSIRA UMA IMAGEM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4D9B377-98FE-2C46-9AC4-623D00D2E7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2712" y="1077913"/>
            <a:ext cx="4903825" cy="3585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TÍTULO DA SEÇÃO DA APRESENTAÇÃO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BE5D99C0-F7E8-E24E-9A32-44EA7EE386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036" y="3144985"/>
            <a:ext cx="4903824" cy="30022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560F1BDF-47E9-0E4C-B4FB-97FFF44D9C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2036" y="1565564"/>
            <a:ext cx="4903824" cy="1136067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400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100"/>
              </a:spcBef>
              <a:buNone/>
              <a:defRPr sz="14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err="1"/>
              <a:t>Título</a:t>
            </a:r>
            <a:r>
              <a:rPr lang="en-US"/>
              <a:t> do slide</a:t>
            </a:r>
          </a:p>
          <a:p>
            <a:pPr lvl="1"/>
            <a:r>
              <a:rPr lang="en-US" err="1"/>
              <a:t>Subtítulo</a:t>
            </a:r>
            <a:r>
              <a:rPr lang="en-US"/>
              <a:t> do </a:t>
            </a:r>
            <a:r>
              <a:rPr lang="en-US" err="1"/>
              <a:t>tópico</a:t>
            </a:r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C9BB4A9-38F6-144A-BC4A-C5CAF9D4AFB6}"/>
              </a:ext>
            </a:extLst>
          </p:cNvPr>
          <p:cNvCxnSpPr>
            <a:cxnSpLocks/>
          </p:cNvCxnSpPr>
          <p:nvPr userDrawn="1"/>
        </p:nvCxnSpPr>
        <p:spPr>
          <a:xfrm>
            <a:off x="822036" y="2832493"/>
            <a:ext cx="4903824" cy="0"/>
          </a:xfrm>
          <a:prstGeom prst="line">
            <a:avLst/>
          </a:prstGeom>
          <a:ln w="12700">
            <a:solidFill>
              <a:srgbClr val="54C4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1">
            <a:extLst>
              <a:ext uri="{FF2B5EF4-FFF2-40B4-BE49-F238E27FC236}">
                <a16:creationId xmlns:a16="http://schemas.microsoft.com/office/drawing/2014/main" id="{42D031F1-0287-4639-A1D0-07E643BB8083}"/>
              </a:ext>
            </a:extLst>
          </p:cNvPr>
          <p:cNvSpPr/>
          <p:nvPr userDrawn="1"/>
        </p:nvSpPr>
        <p:spPr>
          <a:xfrm>
            <a:off x="11829139" y="6488668"/>
            <a:ext cx="365760" cy="369332"/>
          </a:xfrm>
          <a:prstGeom prst="rect">
            <a:avLst/>
          </a:prstGeom>
          <a:solidFill>
            <a:srgbClr val="54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57752D14-7858-1D4E-9AB5-9382ECCB154B}" type="slidenum">
              <a:rPr lang="pt-BR" sz="110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‹nº›</a:t>
            </a:fld>
            <a:endParaRPr lang="pt-BR" sz="1100">
              <a:solidFill>
                <a:srgbClr val="0014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374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+ Imagem 2">
    <p:bg>
      <p:bgPr>
        <a:solidFill>
          <a:srgbClr val="F0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3932185-CDD1-7640-9B0D-2BB7A8BD621A}"/>
              </a:ext>
            </a:extLst>
          </p:cNvPr>
          <p:cNvSpPr/>
          <p:nvPr userDrawn="1"/>
        </p:nvSpPr>
        <p:spPr>
          <a:xfrm>
            <a:off x="6087008" y="0"/>
            <a:ext cx="6104992" cy="6464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8DD36950-25AA-784D-9D02-BB74618968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2860" y="326457"/>
            <a:ext cx="459177" cy="386043"/>
          </a:xfrm>
          <a:prstGeom prst="rect">
            <a:avLst/>
          </a:prstGeom>
        </p:spPr>
      </p:pic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2638C65B-A528-C04B-8022-CCDB2F0DD43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rgbClr val="54C4F4"/>
                </a:solidFill>
              </a:defRPr>
            </a:lvl1pPr>
          </a:lstStyle>
          <a:p>
            <a:r>
              <a:rPr lang="pt-BR"/>
              <a:t>INSIRA UMA IMAGEM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C94E7F6-2C47-8D4B-888A-D4727DF6E7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2712" y="1077913"/>
            <a:ext cx="4903825" cy="3585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TÍTULO DA SEÇÃO DA APRESENTAÇÃO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02907AD8-F796-B545-9D13-B7F2E72BE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036" y="3144985"/>
            <a:ext cx="4903824" cy="30022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61FF8A-86FC-BF48-933E-FCC2D61D96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2036" y="1565564"/>
            <a:ext cx="4903824" cy="1136067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400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100"/>
              </a:spcBef>
              <a:buNone/>
              <a:defRPr sz="14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err="1"/>
              <a:t>Título</a:t>
            </a:r>
            <a:r>
              <a:rPr lang="en-US"/>
              <a:t> do slide</a:t>
            </a:r>
          </a:p>
          <a:p>
            <a:pPr lvl="1"/>
            <a:r>
              <a:rPr lang="en-US" err="1"/>
              <a:t>Subtítulo</a:t>
            </a:r>
            <a:r>
              <a:rPr lang="en-US"/>
              <a:t> do </a:t>
            </a:r>
            <a:r>
              <a:rPr lang="en-US" err="1"/>
              <a:t>tópico</a:t>
            </a:r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836C5FE-C23D-2342-80DA-E2747245061A}"/>
              </a:ext>
            </a:extLst>
          </p:cNvPr>
          <p:cNvCxnSpPr>
            <a:cxnSpLocks/>
          </p:cNvCxnSpPr>
          <p:nvPr userDrawn="1"/>
        </p:nvCxnSpPr>
        <p:spPr>
          <a:xfrm>
            <a:off x="822036" y="2832493"/>
            <a:ext cx="4903824" cy="0"/>
          </a:xfrm>
          <a:prstGeom prst="line">
            <a:avLst/>
          </a:prstGeom>
          <a:ln w="12700">
            <a:solidFill>
              <a:srgbClr val="54C4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1">
            <a:extLst>
              <a:ext uri="{FF2B5EF4-FFF2-40B4-BE49-F238E27FC236}">
                <a16:creationId xmlns:a16="http://schemas.microsoft.com/office/drawing/2014/main" id="{9BA8D4DF-0FDE-4905-A831-048BB16D697E}"/>
              </a:ext>
            </a:extLst>
          </p:cNvPr>
          <p:cNvSpPr/>
          <p:nvPr userDrawn="1"/>
        </p:nvSpPr>
        <p:spPr>
          <a:xfrm>
            <a:off x="11829139" y="6488668"/>
            <a:ext cx="365760" cy="369332"/>
          </a:xfrm>
          <a:prstGeom prst="rect">
            <a:avLst/>
          </a:prstGeom>
          <a:solidFill>
            <a:srgbClr val="54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57752D14-7858-1D4E-9AB5-9382ECCB154B}" type="slidenum">
              <a:rPr lang="pt-BR" sz="110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‹nº›</a:t>
            </a:fld>
            <a:endParaRPr lang="pt-BR" sz="1100">
              <a:solidFill>
                <a:srgbClr val="0014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981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2 Tópicos">
    <p:bg>
      <p:bgPr>
        <a:solidFill>
          <a:srgbClr val="F0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8DD36950-25AA-784D-9D02-BB74618968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2860" y="326457"/>
            <a:ext cx="459177" cy="386043"/>
          </a:xfrm>
          <a:prstGeom prst="rect">
            <a:avLst/>
          </a:prstGeom>
        </p:spPr>
      </p:pic>
      <p:pic>
        <p:nvPicPr>
          <p:cNvPr id="26" name="Picture 25" descr="A picture containing metalware, gear, stove&#10;&#10;Description automatically generated">
            <a:extLst>
              <a:ext uri="{FF2B5EF4-FFF2-40B4-BE49-F238E27FC236}">
                <a16:creationId xmlns:a16="http://schemas.microsoft.com/office/drawing/2014/main" id="{09BB5D9A-C6BC-FC40-A895-04AE18ECE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7000"/>
          </a:blip>
          <a:srcRect t="60673" r="26364"/>
          <a:stretch/>
        </p:blipFill>
        <p:spPr>
          <a:xfrm rot="815727">
            <a:off x="8499395" y="-589555"/>
            <a:ext cx="3942478" cy="2419195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14C82B8-3F86-B14F-ABAF-5769A31BDD23}"/>
              </a:ext>
            </a:extLst>
          </p:cNvPr>
          <p:cNvCxnSpPr>
            <a:cxnSpLocks/>
          </p:cNvCxnSpPr>
          <p:nvPr userDrawn="1"/>
        </p:nvCxnSpPr>
        <p:spPr>
          <a:xfrm>
            <a:off x="6442365" y="2832493"/>
            <a:ext cx="4908440" cy="0"/>
          </a:xfrm>
          <a:prstGeom prst="line">
            <a:avLst/>
          </a:prstGeom>
          <a:ln w="12700">
            <a:solidFill>
              <a:srgbClr val="54C4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68E1E33-843D-6D43-9B78-A392AD925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6981" y="3144985"/>
            <a:ext cx="4903824" cy="30022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75A72A54-6521-7948-869A-9B187424CF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46981" y="1565564"/>
            <a:ext cx="4903824" cy="1136067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400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100"/>
              </a:spcBef>
              <a:buNone/>
              <a:defRPr sz="14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err="1"/>
              <a:t>Título</a:t>
            </a:r>
            <a:r>
              <a:rPr lang="en-US"/>
              <a:t> do </a:t>
            </a:r>
            <a:r>
              <a:rPr lang="en-US" err="1"/>
              <a:t>tópico</a:t>
            </a:r>
            <a:endParaRPr lang="en-US"/>
          </a:p>
          <a:p>
            <a:pPr lvl="1"/>
            <a:r>
              <a:rPr lang="en-US" err="1"/>
              <a:t>Subtítulo</a:t>
            </a:r>
            <a:r>
              <a:rPr lang="en-US"/>
              <a:t> do </a:t>
            </a:r>
            <a:r>
              <a:rPr lang="en-US" err="1"/>
              <a:t>tópico</a:t>
            </a:r>
            <a:endParaRPr lang="en-US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F766A65C-93A3-5C4B-B2D7-0BE40094A9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2712" y="1077913"/>
            <a:ext cx="4903825" cy="3585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TÍTULO DA SEÇÃO DA APRESENTAÇÃO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4481B79B-D275-094F-A74E-F79A2F01A7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036" y="3144985"/>
            <a:ext cx="4903824" cy="30022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6880EEB2-2D17-F345-8614-FF47F86808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2036" y="1565564"/>
            <a:ext cx="4903824" cy="1136067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400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100"/>
              </a:spcBef>
              <a:buNone/>
              <a:defRPr sz="14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err="1"/>
              <a:t>Título</a:t>
            </a:r>
            <a:r>
              <a:rPr lang="en-US"/>
              <a:t> do </a:t>
            </a:r>
            <a:r>
              <a:rPr lang="en-US" err="1"/>
              <a:t>tópico</a:t>
            </a:r>
            <a:endParaRPr lang="en-US"/>
          </a:p>
          <a:p>
            <a:pPr lvl="1"/>
            <a:r>
              <a:rPr lang="en-US" err="1"/>
              <a:t>Subtítulo</a:t>
            </a:r>
            <a:r>
              <a:rPr lang="en-US"/>
              <a:t> do </a:t>
            </a:r>
            <a:r>
              <a:rPr lang="en-US" err="1"/>
              <a:t>tópico</a:t>
            </a:r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34BD5DD-D4EF-4946-86CB-AD4ADC80A13E}"/>
              </a:ext>
            </a:extLst>
          </p:cNvPr>
          <p:cNvCxnSpPr>
            <a:cxnSpLocks/>
          </p:cNvCxnSpPr>
          <p:nvPr userDrawn="1"/>
        </p:nvCxnSpPr>
        <p:spPr>
          <a:xfrm>
            <a:off x="822036" y="2832493"/>
            <a:ext cx="4903824" cy="0"/>
          </a:xfrm>
          <a:prstGeom prst="line">
            <a:avLst/>
          </a:prstGeom>
          <a:ln w="12700">
            <a:solidFill>
              <a:srgbClr val="54C4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530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2 Colunas">
    <p:bg>
      <p:bgPr>
        <a:solidFill>
          <a:srgbClr val="F0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8DD36950-25AA-784D-9D02-BB74618968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2860" y="326457"/>
            <a:ext cx="459177" cy="38604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DF66EF7-97C1-4042-B0FB-83B720BFB0CA}"/>
              </a:ext>
            </a:extLst>
          </p:cNvPr>
          <p:cNvSpPr/>
          <p:nvPr userDrawn="1"/>
        </p:nvSpPr>
        <p:spPr>
          <a:xfrm>
            <a:off x="6087008" y="0"/>
            <a:ext cx="6104992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0F91318-A067-7949-9AF0-BD1A70889B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2712" y="1077913"/>
            <a:ext cx="4903825" cy="3585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TÍTULO DA SEÇÃO DA APRESENTAÇÃO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8AD504B3-3E30-864B-8EFF-4CF985137F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036" y="3144985"/>
            <a:ext cx="2271158" cy="30022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F6837648-CEA7-6140-AA85-881A1E58FB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2036" y="1565564"/>
            <a:ext cx="4903824" cy="1136067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400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100"/>
              </a:spcBef>
              <a:buNone/>
              <a:defRPr sz="14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err="1"/>
              <a:t>Título</a:t>
            </a:r>
            <a:r>
              <a:rPr lang="en-US"/>
              <a:t> do slide</a:t>
            </a:r>
          </a:p>
          <a:p>
            <a:pPr lvl="1"/>
            <a:r>
              <a:rPr lang="en-US" err="1"/>
              <a:t>Subtítulo</a:t>
            </a:r>
            <a:r>
              <a:rPr lang="en-US"/>
              <a:t> do </a:t>
            </a:r>
            <a:r>
              <a:rPr lang="en-US" err="1"/>
              <a:t>tópico</a:t>
            </a:r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8307C86-2CE4-CC40-90AA-AF07DBF8B237}"/>
              </a:ext>
            </a:extLst>
          </p:cNvPr>
          <p:cNvCxnSpPr>
            <a:cxnSpLocks/>
          </p:cNvCxnSpPr>
          <p:nvPr userDrawn="1"/>
        </p:nvCxnSpPr>
        <p:spPr>
          <a:xfrm>
            <a:off x="822036" y="2832493"/>
            <a:ext cx="4903824" cy="0"/>
          </a:xfrm>
          <a:prstGeom prst="line">
            <a:avLst/>
          </a:prstGeom>
          <a:ln w="12700">
            <a:solidFill>
              <a:srgbClr val="54C4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2C21F61E-F479-6D4C-B289-FABB082B9F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702" y="3144985"/>
            <a:ext cx="2271158" cy="30022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F84E7D9F-55F8-4B76-8866-AA3CBAA52125}"/>
              </a:ext>
            </a:extLst>
          </p:cNvPr>
          <p:cNvSpPr/>
          <p:nvPr userDrawn="1"/>
        </p:nvSpPr>
        <p:spPr>
          <a:xfrm>
            <a:off x="11829139" y="6488668"/>
            <a:ext cx="365760" cy="369332"/>
          </a:xfrm>
          <a:prstGeom prst="rect">
            <a:avLst/>
          </a:prstGeom>
          <a:solidFill>
            <a:srgbClr val="54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57752D14-7858-1D4E-9AB5-9382ECCB154B}" type="slidenum">
              <a:rPr lang="pt-BR" sz="110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‹nº›</a:t>
            </a:fld>
            <a:endParaRPr lang="pt-BR" sz="1100">
              <a:solidFill>
                <a:srgbClr val="0014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17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A +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0660A9F3-4EBF-1E4E-9F17-528459E41A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129"/>
            <a:ext cx="12192000" cy="6843742"/>
          </a:xfrm>
          <a:prstGeom prst="rect">
            <a:avLst/>
          </a:prstGeom>
        </p:spPr>
      </p:pic>
      <p:sp>
        <p:nvSpPr>
          <p:cNvPr id="13" name="Text Placeholder 30">
            <a:extLst>
              <a:ext uri="{FF2B5EF4-FFF2-40B4-BE49-F238E27FC236}">
                <a16:creationId xmlns:a16="http://schemas.microsoft.com/office/drawing/2014/main" id="{16779A66-C5D1-C342-AD2F-EE3538ECC8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24" y="4350932"/>
            <a:ext cx="5218112" cy="22472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Subtítulo da apresentação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80088AFC-6763-7F4F-BC48-F352F4A7E9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338" y="2136195"/>
            <a:ext cx="5218112" cy="2068587"/>
          </a:xfrm>
          <a:prstGeom prst="rect">
            <a:avLst/>
          </a:prstGeom>
        </p:spPr>
        <p:txBody>
          <a:bodyPr lIns="0" tIns="0" rIns="0" bIns="91440" anchor="b">
            <a:normAutofit/>
          </a:bodyPr>
          <a:lstStyle>
            <a:lvl1pPr marL="0" indent="0">
              <a:lnSpc>
                <a:spcPct val="100000"/>
              </a:lnSpc>
              <a:buNone/>
              <a:defRPr sz="4800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None/>
              <a:defRPr sz="24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err="1"/>
              <a:t>Título</a:t>
            </a:r>
            <a:r>
              <a:rPr lang="en-US"/>
              <a:t> da </a:t>
            </a:r>
            <a:r>
              <a:rPr lang="en-US" err="1"/>
              <a:t>apresentação</a:t>
            </a:r>
            <a:endParaRPr lang="en-US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0DA4CAEA-2E0A-5142-853B-AA698F776B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338" y="4914440"/>
            <a:ext cx="5218112" cy="244680"/>
          </a:xfrm>
          <a:prstGeom prst="rect">
            <a:avLst/>
          </a:prstGeom>
        </p:spPr>
        <p:txBody>
          <a:bodyPr lIns="0" tIns="0" rIns="0" bIns="91440" anchor="t">
            <a:normAutofit/>
          </a:bodyPr>
          <a:lstStyle>
            <a:lvl1pPr marL="0" indent="0">
              <a:buNone/>
              <a:defRPr sz="1100" b="0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None/>
              <a:defRPr sz="2400" b="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NOME DA ÁREA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B1DA6BBB-9EDE-CC4D-998F-A81BC70AD4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338" y="5750909"/>
            <a:ext cx="5218112" cy="244680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 marL="0" indent="0">
              <a:buNone/>
              <a:defRPr sz="1400" b="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None/>
              <a:defRPr sz="2400" b="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DD.MM.AA (Data da </a:t>
            </a:r>
            <a:r>
              <a:rPr lang="en-US" err="1"/>
              <a:t>apresentação</a:t>
            </a:r>
            <a:r>
              <a:rPr lang="en-US"/>
              <a:t>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F2788D1-9943-544A-91C4-E53E9A511F30}"/>
              </a:ext>
            </a:extLst>
          </p:cNvPr>
          <p:cNvCxnSpPr>
            <a:cxnSpLocks/>
          </p:cNvCxnSpPr>
          <p:nvPr userDrawn="1"/>
        </p:nvCxnSpPr>
        <p:spPr>
          <a:xfrm>
            <a:off x="720024" y="4721805"/>
            <a:ext cx="5218426" cy="0"/>
          </a:xfrm>
          <a:prstGeom prst="line">
            <a:avLst/>
          </a:prstGeom>
          <a:ln w="12700">
            <a:solidFill>
              <a:srgbClr val="54C4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>
            <a:extLst>
              <a:ext uri="{FF2B5EF4-FFF2-40B4-BE49-F238E27FC236}">
                <a16:creationId xmlns:a16="http://schemas.microsoft.com/office/drawing/2014/main" id="{7E64B4F7-AAD6-184E-A926-300CC02F31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24" y="682885"/>
            <a:ext cx="1019761" cy="87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16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2 Colunas + Imagem">
    <p:bg>
      <p:bgPr>
        <a:solidFill>
          <a:srgbClr val="F0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431CCABF-6054-004A-B3F6-06EA55489BBE}"/>
              </a:ext>
            </a:extLst>
          </p:cNvPr>
          <p:cNvSpPr/>
          <p:nvPr userDrawn="1"/>
        </p:nvSpPr>
        <p:spPr>
          <a:xfrm>
            <a:off x="6087008" y="-1"/>
            <a:ext cx="6104992" cy="6857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8DD36950-25AA-784D-9D02-BB74618968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2860" y="326457"/>
            <a:ext cx="459177" cy="386043"/>
          </a:xfrm>
          <a:prstGeom prst="rect">
            <a:avLst/>
          </a:prstGeom>
        </p:spPr>
      </p:pic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9E0BFA88-16E2-0B42-A641-FAB9F3C7AB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2712" y="1077913"/>
            <a:ext cx="4903825" cy="3585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TÍTULO DA SEÇÃO DA APRESENTAÇÃO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5360A758-0D44-E643-B842-48AC34A10D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036" y="3144985"/>
            <a:ext cx="2271158" cy="30022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ACE4E720-3CD0-5D4C-AF06-B778E2ABF5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2036" y="1565564"/>
            <a:ext cx="4903824" cy="1136067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400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100"/>
              </a:spcBef>
              <a:buNone/>
              <a:defRPr sz="14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err="1"/>
              <a:t>Título</a:t>
            </a:r>
            <a:r>
              <a:rPr lang="en-US"/>
              <a:t> do slide</a:t>
            </a:r>
          </a:p>
          <a:p>
            <a:pPr lvl="1"/>
            <a:r>
              <a:rPr lang="en-US" err="1"/>
              <a:t>Subtítulo</a:t>
            </a:r>
            <a:r>
              <a:rPr lang="en-US"/>
              <a:t> do </a:t>
            </a:r>
            <a:r>
              <a:rPr lang="en-US" err="1"/>
              <a:t>tópico</a:t>
            </a:r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26144BB-0A40-3B4B-843E-3AC4EFC9C147}"/>
              </a:ext>
            </a:extLst>
          </p:cNvPr>
          <p:cNvCxnSpPr>
            <a:cxnSpLocks/>
          </p:cNvCxnSpPr>
          <p:nvPr userDrawn="1"/>
        </p:nvCxnSpPr>
        <p:spPr>
          <a:xfrm>
            <a:off x="822036" y="2832493"/>
            <a:ext cx="4903824" cy="0"/>
          </a:xfrm>
          <a:prstGeom prst="line">
            <a:avLst/>
          </a:prstGeom>
          <a:ln w="12700">
            <a:solidFill>
              <a:srgbClr val="54C4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4025AF4C-BEF2-3A45-B462-E697CB4B44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702" y="3144985"/>
            <a:ext cx="2271158" cy="30022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5EC42123-DBF4-434F-963D-4FCFD593E7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104992" cy="3257550"/>
          </a:xfrm>
          <a:prstGeom prst="rect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rgbClr val="54C4F4"/>
                </a:solidFill>
              </a:defRPr>
            </a:lvl1pPr>
          </a:lstStyle>
          <a:p>
            <a:r>
              <a:rPr lang="pt-BR"/>
              <a:t>INSIRA UMA IMAGEM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F312B4-C188-4326-AB7A-F3F83E1DD121}"/>
              </a:ext>
            </a:extLst>
          </p:cNvPr>
          <p:cNvSpPr/>
          <p:nvPr userDrawn="1"/>
        </p:nvSpPr>
        <p:spPr>
          <a:xfrm>
            <a:off x="11829139" y="6488668"/>
            <a:ext cx="365760" cy="369332"/>
          </a:xfrm>
          <a:prstGeom prst="rect">
            <a:avLst/>
          </a:prstGeom>
          <a:solidFill>
            <a:srgbClr val="54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57752D14-7858-1D4E-9AB5-9382ECCB154B}" type="slidenum">
              <a:rPr lang="pt-BR" sz="110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‹nº›</a:t>
            </a:fld>
            <a:endParaRPr lang="pt-BR" sz="1100">
              <a:solidFill>
                <a:srgbClr val="0014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011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2 Colunas + Imagem 2">
    <p:bg>
      <p:bgPr>
        <a:solidFill>
          <a:srgbClr val="F0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8DD36950-25AA-784D-9D02-BB74618968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2860" y="326457"/>
            <a:ext cx="459177" cy="386043"/>
          </a:xfrm>
          <a:prstGeom prst="rect">
            <a:avLst/>
          </a:prstGeom>
        </p:spPr>
      </p:pic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6137350C-DF61-C54E-93D1-21785BA94B1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rgbClr val="54C4F4"/>
                </a:solidFill>
              </a:defRPr>
            </a:lvl1pPr>
          </a:lstStyle>
          <a:p>
            <a:r>
              <a:rPr lang="pt-BR"/>
              <a:t>INSIRA UMA IMAGEM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C28C58DE-3590-4347-A8D2-FB9B2F6A1C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2712" y="1077913"/>
            <a:ext cx="4903825" cy="3585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TÍTULO DA SEÇÃO DA APRESENTAÇÃO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48ED2632-1195-FF4A-94C3-CB9E360305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2036" y="1565564"/>
            <a:ext cx="4903824" cy="1136067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400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100"/>
              </a:spcBef>
              <a:buNone/>
              <a:defRPr sz="14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err="1"/>
              <a:t>Título</a:t>
            </a:r>
            <a:r>
              <a:rPr lang="en-US"/>
              <a:t> do slide</a:t>
            </a:r>
          </a:p>
          <a:p>
            <a:pPr lvl="1"/>
            <a:r>
              <a:rPr lang="en-US" err="1"/>
              <a:t>Subtítulo</a:t>
            </a:r>
            <a:r>
              <a:rPr lang="en-US"/>
              <a:t> do </a:t>
            </a:r>
            <a:r>
              <a:rPr lang="en-US" err="1"/>
              <a:t>tópico</a:t>
            </a:r>
            <a:endParaRPr lang="en-US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493BD35E-A91B-7245-8B45-5F558A697F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036" y="3144985"/>
            <a:ext cx="2271158" cy="30022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F1AAFD6D-5E3A-5642-A774-B5F17F3D05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702" y="3144985"/>
            <a:ext cx="2271158" cy="30022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BECE4E38-4AFA-4C11-B3D8-617F59D6D309}"/>
              </a:ext>
            </a:extLst>
          </p:cNvPr>
          <p:cNvSpPr/>
          <p:nvPr userDrawn="1"/>
        </p:nvSpPr>
        <p:spPr>
          <a:xfrm>
            <a:off x="11829139" y="6488668"/>
            <a:ext cx="365760" cy="369332"/>
          </a:xfrm>
          <a:prstGeom prst="rect">
            <a:avLst/>
          </a:prstGeom>
          <a:solidFill>
            <a:srgbClr val="54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57752D14-7858-1D4E-9AB5-9382ECCB154B}" type="slidenum">
              <a:rPr lang="pt-BR" sz="110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‹nº›</a:t>
            </a:fld>
            <a:endParaRPr lang="pt-BR" sz="1100">
              <a:solidFill>
                <a:srgbClr val="0014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163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2 Colunas + Imagem 2">
    <p:bg>
      <p:bgPr>
        <a:solidFill>
          <a:srgbClr val="F0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8DD36950-25AA-784D-9D02-BB74618968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2860" y="326457"/>
            <a:ext cx="459177" cy="386043"/>
          </a:xfrm>
          <a:prstGeom prst="rect">
            <a:avLst/>
          </a:prstGeom>
        </p:spPr>
      </p:pic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6137350C-DF61-C54E-93D1-21785BA94B1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rgbClr val="54C4F4"/>
                </a:solidFill>
              </a:defRPr>
            </a:lvl1pPr>
          </a:lstStyle>
          <a:p>
            <a:r>
              <a:rPr lang="pt-BR"/>
              <a:t>INSIRA UMA IMAGEM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C28C58DE-3590-4347-A8D2-FB9B2F6A1C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2712" y="1077913"/>
            <a:ext cx="4903825" cy="3585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TÍTULO DA SEÇÃO DA APRESENTAÇÃO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48ED2632-1195-FF4A-94C3-CB9E360305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2036" y="1565564"/>
            <a:ext cx="4903824" cy="1136067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400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100"/>
              </a:spcBef>
              <a:buNone/>
              <a:defRPr sz="14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err="1"/>
              <a:t>Título</a:t>
            </a:r>
            <a:r>
              <a:rPr lang="en-US"/>
              <a:t> do slide</a:t>
            </a:r>
          </a:p>
          <a:p>
            <a:pPr lvl="1"/>
            <a:r>
              <a:rPr lang="en-US" err="1"/>
              <a:t>Subtítulo</a:t>
            </a:r>
            <a:r>
              <a:rPr lang="en-US"/>
              <a:t> do </a:t>
            </a:r>
            <a:r>
              <a:rPr lang="en-US" err="1"/>
              <a:t>tópico</a:t>
            </a:r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58AA73C-2FD4-4645-B4DC-A245307F09D8}"/>
              </a:ext>
            </a:extLst>
          </p:cNvPr>
          <p:cNvCxnSpPr>
            <a:cxnSpLocks/>
          </p:cNvCxnSpPr>
          <p:nvPr userDrawn="1"/>
        </p:nvCxnSpPr>
        <p:spPr>
          <a:xfrm>
            <a:off x="822036" y="2832493"/>
            <a:ext cx="4903824" cy="0"/>
          </a:xfrm>
          <a:prstGeom prst="line">
            <a:avLst/>
          </a:prstGeom>
          <a:ln w="12700">
            <a:solidFill>
              <a:srgbClr val="54C4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493BD35E-A91B-7245-8B45-5F558A697F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036" y="3144985"/>
            <a:ext cx="2271158" cy="30022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F1AAFD6D-5E3A-5642-A774-B5F17F3D05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702" y="3144985"/>
            <a:ext cx="2271158" cy="30022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83C06C1-3C2D-4415-BC61-9A8F59387B4A}"/>
              </a:ext>
            </a:extLst>
          </p:cNvPr>
          <p:cNvSpPr/>
          <p:nvPr userDrawn="1"/>
        </p:nvSpPr>
        <p:spPr>
          <a:xfrm>
            <a:off x="11829139" y="6488668"/>
            <a:ext cx="365760" cy="369332"/>
          </a:xfrm>
          <a:prstGeom prst="rect">
            <a:avLst/>
          </a:prstGeom>
          <a:solidFill>
            <a:srgbClr val="54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57752D14-7858-1D4E-9AB5-9382ECCB154B}" type="slidenum">
              <a:rPr lang="pt-BR" sz="110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‹nº›</a:t>
            </a:fld>
            <a:endParaRPr lang="pt-BR" sz="1100">
              <a:solidFill>
                <a:srgbClr val="0014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4603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2 Tópicos 2 Colunas ">
    <p:bg>
      <p:bgPr>
        <a:solidFill>
          <a:srgbClr val="F0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8DD36950-25AA-784D-9D02-BB74618968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2860" y="326457"/>
            <a:ext cx="459177" cy="386043"/>
          </a:xfrm>
          <a:prstGeom prst="rect">
            <a:avLst/>
          </a:prstGeom>
        </p:spPr>
      </p:pic>
      <p:pic>
        <p:nvPicPr>
          <p:cNvPr id="26" name="Picture 25" descr="A picture containing metalware, gear, stove&#10;&#10;Description automatically generated">
            <a:extLst>
              <a:ext uri="{FF2B5EF4-FFF2-40B4-BE49-F238E27FC236}">
                <a16:creationId xmlns:a16="http://schemas.microsoft.com/office/drawing/2014/main" id="{09BB5D9A-C6BC-FC40-A895-04AE18ECE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7000"/>
          </a:blip>
          <a:srcRect t="60673" r="26364"/>
          <a:stretch/>
        </p:blipFill>
        <p:spPr>
          <a:xfrm rot="815727">
            <a:off x="8499395" y="-589555"/>
            <a:ext cx="3942478" cy="2419195"/>
          </a:xfrm>
          <a:prstGeom prst="rect">
            <a:avLst/>
          </a:prstGeom>
        </p:spPr>
      </p:pic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1896E23C-C288-9849-A2C6-D5CE336C82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2712" y="1077913"/>
            <a:ext cx="4903825" cy="3585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TÍTULO DA SEÇÃO DA APRESENTAÇÃO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913834B8-8FE3-3B41-9008-AEDD75CAA5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2036" y="1565564"/>
            <a:ext cx="4903824" cy="1136067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400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100"/>
              </a:spcBef>
              <a:buNone/>
              <a:defRPr sz="14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err="1"/>
              <a:t>Título</a:t>
            </a:r>
            <a:r>
              <a:rPr lang="en-US"/>
              <a:t> do </a:t>
            </a:r>
            <a:r>
              <a:rPr lang="en-US" err="1"/>
              <a:t>tópico</a:t>
            </a:r>
            <a:endParaRPr lang="en-US"/>
          </a:p>
          <a:p>
            <a:pPr lvl="1"/>
            <a:r>
              <a:rPr lang="en-US" err="1"/>
              <a:t>Subtítulo</a:t>
            </a:r>
            <a:r>
              <a:rPr lang="en-US"/>
              <a:t> do </a:t>
            </a:r>
            <a:r>
              <a:rPr lang="en-US" err="1"/>
              <a:t>tópico</a:t>
            </a:r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DFC7AD4-7835-F044-9316-B98B8D03F7CE}"/>
              </a:ext>
            </a:extLst>
          </p:cNvPr>
          <p:cNvCxnSpPr>
            <a:cxnSpLocks/>
          </p:cNvCxnSpPr>
          <p:nvPr userDrawn="1"/>
        </p:nvCxnSpPr>
        <p:spPr>
          <a:xfrm>
            <a:off x="822036" y="2832493"/>
            <a:ext cx="4903824" cy="0"/>
          </a:xfrm>
          <a:prstGeom prst="line">
            <a:avLst/>
          </a:prstGeom>
          <a:ln w="12700">
            <a:solidFill>
              <a:srgbClr val="54C4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A311851-78A5-634E-961C-ECBFFE82AD08}"/>
              </a:ext>
            </a:extLst>
          </p:cNvPr>
          <p:cNvCxnSpPr>
            <a:cxnSpLocks/>
          </p:cNvCxnSpPr>
          <p:nvPr userDrawn="1"/>
        </p:nvCxnSpPr>
        <p:spPr>
          <a:xfrm>
            <a:off x="6442365" y="2832493"/>
            <a:ext cx="4908440" cy="0"/>
          </a:xfrm>
          <a:prstGeom prst="line">
            <a:avLst/>
          </a:prstGeom>
          <a:ln w="12700">
            <a:solidFill>
              <a:srgbClr val="54C4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3D3154C8-98BB-F740-B796-962D403566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46981" y="1565564"/>
            <a:ext cx="4903824" cy="1136067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400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100"/>
              </a:spcBef>
              <a:buNone/>
              <a:defRPr sz="14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err="1"/>
              <a:t>Título</a:t>
            </a:r>
            <a:r>
              <a:rPr lang="en-US"/>
              <a:t> do </a:t>
            </a:r>
            <a:r>
              <a:rPr lang="en-US" err="1"/>
              <a:t>tópico</a:t>
            </a:r>
            <a:endParaRPr lang="en-US"/>
          </a:p>
          <a:p>
            <a:pPr lvl="1"/>
            <a:r>
              <a:rPr lang="en-US" err="1"/>
              <a:t>Subtítulo</a:t>
            </a:r>
            <a:r>
              <a:rPr lang="en-US"/>
              <a:t> do </a:t>
            </a:r>
            <a:r>
              <a:rPr lang="en-US" err="1"/>
              <a:t>tópico</a:t>
            </a:r>
            <a:endParaRPr lang="en-US"/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1DA9A93C-51D7-824A-A825-A63BE171BA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6982" y="3144985"/>
            <a:ext cx="2271158" cy="30022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A7D9D601-1E02-6A40-9B76-51DCFE81837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79648" y="3144985"/>
            <a:ext cx="2271158" cy="30022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E2D51E82-ACB9-5949-94E0-58A51F5C52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036" y="3144985"/>
            <a:ext cx="2271158" cy="30022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5DF18811-7D9C-E840-95AD-DFA3D35DA6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702" y="3144985"/>
            <a:ext cx="2271158" cy="30022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5924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2 Tópicos 2 Colunas ">
    <p:bg>
      <p:bgPr>
        <a:solidFill>
          <a:srgbClr val="F0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8DD36950-25AA-784D-9D02-BB74618968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2860" y="326457"/>
            <a:ext cx="459177" cy="386043"/>
          </a:xfrm>
          <a:prstGeom prst="rect">
            <a:avLst/>
          </a:prstGeom>
        </p:spPr>
      </p:pic>
      <p:pic>
        <p:nvPicPr>
          <p:cNvPr id="26" name="Picture 25" descr="A picture containing metalware, gear, stove&#10;&#10;Description automatically generated">
            <a:extLst>
              <a:ext uri="{FF2B5EF4-FFF2-40B4-BE49-F238E27FC236}">
                <a16:creationId xmlns:a16="http://schemas.microsoft.com/office/drawing/2014/main" id="{09BB5D9A-C6BC-FC40-A895-04AE18ECE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7000"/>
          </a:blip>
          <a:srcRect t="60673" r="26364"/>
          <a:stretch/>
        </p:blipFill>
        <p:spPr>
          <a:xfrm rot="815727">
            <a:off x="8499395" y="-589555"/>
            <a:ext cx="3942478" cy="2419195"/>
          </a:xfrm>
          <a:prstGeom prst="rect">
            <a:avLst/>
          </a:prstGeom>
        </p:spPr>
      </p:pic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1896E23C-C288-9849-A2C6-D5CE336C82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2712" y="1077913"/>
            <a:ext cx="4903825" cy="35859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TÍTULO DA SEÇÃO DA APRESENTAÇÃO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913834B8-8FE3-3B41-9008-AEDD75CAA5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2036" y="1565564"/>
            <a:ext cx="4903824" cy="1136067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400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100"/>
              </a:spcBef>
              <a:buNone/>
              <a:defRPr sz="14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err="1"/>
              <a:t>Título</a:t>
            </a:r>
            <a:r>
              <a:rPr lang="en-US"/>
              <a:t> do </a:t>
            </a:r>
            <a:r>
              <a:rPr lang="en-US" err="1"/>
              <a:t>tópico</a:t>
            </a:r>
            <a:endParaRPr lang="en-US"/>
          </a:p>
          <a:p>
            <a:pPr lvl="1"/>
            <a:r>
              <a:rPr lang="en-US" err="1"/>
              <a:t>Subtítulo</a:t>
            </a:r>
            <a:r>
              <a:rPr lang="en-US"/>
              <a:t> do </a:t>
            </a:r>
            <a:r>
              <a:rPr lang="en-US" err="1"/>
              <a:t>tópico</a:t>
            </a:r>
            <a:endParaRPr lang="en-US"/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3D3154C8-98BB-F740-B796-962D403566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46981" y="1565564"/>
            <a:ext cx="4903824" cy="1136067"/>
          </a:xfrm>
          <a:prstGeom prst="rect">
            <a:avLst/>
          </a:prstGeom>
        </p:spPr>
        <p:txBody>
          <a:bodyPr lIns="0" rIns="0" anchor="ctr"/>
          <a:lstStyle>
            <a:lvl1pPr marL="0" indent="0">
              <a:buNone/>
              <a:defRPr sz="2400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100"/>
              </a:spcBef>
              <a:buNone/>
              <a:defRPr sz="14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err="1"/>
              <a:t>Título</a:t>
            </a:r>
            <a:r>
              <a:rPr lang="en-US"/>
              <a:t> do </a:t>
            </a:r>
            <a:r>
              <a:rPr lang="en-US" err="1"/>
              <a:t>tópico</a:t>
            </a:r>
            <a:endParaRPr lang="en-US"/>
          </a:p>
          <a:p>
            <a:pPr lvl="1"/>
            <a:r>
              <a:rPr lang="en-US" err="1"/>
              <a:t>Subtítulo</a:t>
            </a:r>
            <a:r>
              <a:rPr lang="en-US"/>
              <a:t> do </a:t>
            </a:r>
            <a:r>
              <a:rPr lang="en-US" err="1"/>
              <a:t>tópico</a:t>
            </a:r>
            <a:endParaRPr lang="en-US"/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1DA9A93C-51D7-824A-A825-A63BE171BA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6982" y="3144985"/>
            <a:ext cx="2271158" cy="30022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A7D9D601-1E02-6A40-9B76-51DCFE81837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79648" y="3144985"/>
            <a:ext cx="2271158" cy="30022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E2D51E82-ACB9-5949-94E0-58A51F5C52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036" y="3144985"/>
            <a:ext cx="2271158" cy="30022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5DF18811-7D9C-E840-95AD-DFA3D35DA6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702" y="3144985"/>
            <a:ext cx="2271158" cy="30022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Bef>
                <a:spcPts val="1700"/>
              </a:spcBef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</a:t>
            </a:r>
            <a:r>
              <a:rPr lang="en-US" err="1"/>
              <a:t>aute</a:t>
            </a:r>
            <a:r>
              <a:rPr lang="en-US"/>
              <a:t> </a:t>
            </a:r>
            <a:r>
              <a:rPr lang="en-US" err="1"/>
              <a:t>irure</a:t>
            </a:r>
            <a:r>
              <a:rPr lang="en-US"/>
              <a:t> dolor in </a:t>
            </a:r>
            <a:r>
              <a:rPr lang="en-US" err="1"/>
              <a:t>reprehenderit</a:t>
            </a:r>
            <a:r>
              <a:rPr lang="en-US"/>
              <a:t> in </a:t>
            </a:r>
            <a:r>
              <a:rPr lang="en-US" err="1"/>
              <a:t>voluptate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cillum</a:t>
            </a:r>
            <a:r>
              <a:rPr lang="en-US"/>
              <a:t>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pariatur</a:t>
            </a:r>
            <a:r>
              <a:rPr lang="en-US"/>
              <a:t>. </a:t>
            </a:r>
            <a:r>
              <a:rPr lang="en-US" err="1"/>
              <a:t>Excepteur</a:t>
            </a:r>
            <a:r>
              <a:rPr lang="en-US"/>
              <a:t> </a:t>
            </a:r>
            <a:r>
              <a:rPr lang="en-US" err="1"/>
              <a:t>sint</a:t>
            </a:r>
            <a:r>
              <a:rPr lang="en-US"/>
              <a:t> </a:t>
            </a:r>
            <a:r>
              <a:rPr lang="en-US" err="1"/>
              <a:t>occaecat</a:t>
            </a:r>
            <a:r>
              <a:rPr lang="en-US"/>
              <a:t> </a:t>
            </a:r>
            <a:r>
              <a:rPr lang="en-US" err="1"/>
              <a:t>cupidatat</a:t>
            </a:r>
            <a:r>
              <a:rPr lang="en-US"/>
              <a:t> non </a:t>
            </a:r>
            <a:r>
              <a:rPr lang="en-US" err="1"/>
              <a:t>proident</a:t>
            </a:r>
            <a:r>
              <a:rPr lang="en-US"/>
              <a:t>, sunt in culpa qui </a:t>
            </a:r>
            <a:r>
              <a:rPr lang="en-US" err="1"/>
              <a:t>officia</a:t>
            </a:r>
            <a:r>
              <a:rPr lang="en-US"/>
              <a:t> </a:t>
            </a:r>
            <a:r>
              <a:rPr lang="en-US" err="1"/>
              <a:t>deserunt</a:t>
            </a:r>
            <a:r>
              <a:rPr lang="en-US"/>
              <a:t> </a:t>
            </a:r>
            <a:r>
              <a:rPr lang="en-US" err="1"/>
              <a:t>mollit</a:t>
            </a:r>
            <a:r>
              <a:rPr lang="en-US"/>
              <a:t> </a:t>
            </a:r>
            <a:r>
              <a:rPr lang="en-US" err="1"/>
              <a:t>anim</a:t>
            </a:r>
            <a:r>
              <a:rPr lang="en-US"/>
              <a:t> id </a:t>
            </a:r>
            <a:r>
              <a:rPr lang="en-US" err="1"/>
              <a:t>est</a:t>
            </a:r>
            <a:r>
              <a:rPr lang="en-US"/>
              <a:t> </a:t>
            </a:r>
            <a:r>
              <a:rPr lang="en-US" err="1"/>
              <a:t>laborum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1445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em Branc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25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75613C99-9EE2-5C4A-9243-FFF8DBB652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E22B033C-E613-E94B-A3EA-5062E42BD1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883" y="2136195"/>
            <a:ext cx="5218112" cy="2426581"/>
          </a:xfrm>
          <a:prstGeom prst="rect">
            <a:avLst/>
          </a:prstGeom>
        </p:spPr>
        <p:txBody>
          <a:bodyPr lIns="0" tIns="0" rIns="0" bIns="91440" anchor="b">
            <a:normAutofit/>
          </a:bodyPr>
          <a:lstStyle>
            <a:lvl1pPr marL="0" indent="0">
              <a:lnSpc>
                <a:spcPct val="100000"/>
              </a:lnSpc>
              <a:buNone/>
              <a:defRPr sz="4800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None/>
              <a:defRPr sz="24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err="1"/>
              <a:t>Título</a:t>
            </a:r>
            <a:r>
              <a:rPr lang="en-US"/>
              <a:t> da </a:t>
            </a:r>
            <a:r>
              <a:rPr lang="en-US" err="1"/>
              <a:t>apresentação</a:t>
            </a: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BAAAAB-1EDC-994C-A503-BA58C25723A8}"/>
              </a:ext>
            </a:extLst>
          </p:cNvPr>
          <p:cNvCxnSpPr>
            <a:cxnSpLocks/>
          </p:cNvCxnSpPr>
          <p:nvPr userDrawn="1"/>
        </p:nvCxnSpPr>
        <p:spPr>
          <a:xfrm>
            <a:off x="720024" y="4721805"/>
            <a:ext cx="5218426" cy="0"/>
          </a:xfrm>
          <a:prstGeom prst="line">
            <a:avLst/>
          </a:prstGeom>
          <a:ln w="12700">
            <a:solidFill>
              <a:srgbClr val="54C4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1CA1FD26-3A88-0E4E-AB8B-60C350EEF7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338" y="4914440"/>
            <a:ext cx="5218112" cy="244680"/>
          </a:xfrm>
          <a:prstGeom prst="rect">
            <a:avLst/>
          </a:prstGeom>
        </p:spPr>
        <p:txBody>
          <a:bodyPr lIns="0" tIns="0" rIns="0" bIns="91440" anchor="t">
            <a:normAutofit/>
          </a:bodyPr>
          <a:lstStyle>
            <a:lvl1pPr marL="0" indent="0">
              <a:buNone/>
              <a:defRPr sz="1100" b="0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None/>
              <a:defRPr sz="2400" b="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NOME DA ÁREA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E511A215-42D0-D242-8964-FCA59BF1D6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338" y="5750909"/>
            <a:ext cx="5218112" cy="244680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 marL="0" indent="0">
              <a:buNone/>
              <a:defRPr sz="1400" b="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None/>
              <a:defRPr sz="2400" b="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DD.MM.AA (Data da </a:t>
            </a:r>
            <a:r>
              <a:rPr lang="en-US" err="1"/>
              <a:t>apresentação</a:t>
            </a:r>
            <a:r>
              <a:rPr lang="en-US"/>
              <a:t>)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075B3CB-FF9B-594C-9E5E-3599AB784D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24" y="682885"/>
            <a:ext cx="1019761" cy="87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63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B + Subtítu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B7FC3A7-DCA8-7E47-88A8-25C421CB6D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0">
            <a:extLst>
              <a:ext uri="{FF2B5EF4-FFF2-40B4-BE49-F238E27FC236}">
                <a16:creationId xmlns:a16="http://schemas.microsoft.com/office/drawing/2014/main" id="{16779A66-C5D1-C342-AD2F-EE3538ECC8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24" y="4350932"/>
            <a:ext cx="5218112" cy="22472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Subtítulo da apresentação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80088AFC-6763-7F4F-BC48-F352F4A7E9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338" y="2136195"/>
            <a:ext cx="5218112" cy="2068587"/>
          </a:xfrm>
          <a:prstGeom prst="rect">
            <a:avLst/>
          </a:prstGeom>
        </p:spPr>
        <p:txBody>
          <a:bodyPr lIns="0" tIns="0" rIns="0" bIns="91440" anchor="b">
            <a:normAutofit/>
          </a:bodyPr>
          <a:lstStyle>
            <a:lvl1pPr marL="0" indent="0">
              <a:lnSpc>
                <a:spcPct val="100000"/>
              </a:lnSpc>
              <a:buNone/>
              <a:defRPr sz="4800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None/>
              <a:defRPr sz="24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err="1"/>
              <a:t>Título</a:t>
            </a:r>
            <a:r>
              <a:rPr lang="en-US"/>
              <a:t> da </a:t>
            </a:r>
            <a:r>
              <a:rPr lang="en-US" err="1"/>
              <a:t>apresentação</a:t>
            </a:r>
            <a:endParaRPr lang="en-US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0DA4CAEA-2E0A-5142-853B-AA698F776B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338" y="4914440"/>
            <a:ext cx="5218112" cy="244680"/>
          </a:xfrm>
          <a:prstGeom prst="rect">
            <a:avLst/>
          </a:prstGeom>
        </p:spPr>
        <p:txBody>
          <a:bodyPr lIns="0" tIns="0" rIns="0" bIns="91440" anchor="t">
            <a:normAutofit/>
          </a:bodyPr>
          <a:lstStyle>
            <a:lvl1pPr marL="0" indent="0">
              <a:buNone/>
              <a:defRPr sz="1100" b="0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None/>
              <a:defRPr sz="2400" b="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NOME DA ÁREA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B1DA6BBB-9EDE-CC4D-998F-A81BC70AD4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338" y="5750909"/>
            <a:ext cx="5218112" cy="244680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 marL="0" indent="0">
              <a:buNone/>
              <a:defRPr sz="1400" b="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None/>
              <a:defRPr sz="2400" b="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DD.MM.AA (Data da </a:t>
            </a:r>
            <a:r>
              <a:rPr lang="en-US" err="1"/>
              <a:t>apresentação</a:t>
            </a:r>
            <a:r>
              <a:rPr lang="en-US"/>
              <a:t>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F2788D1-9943-544A-91C4-E53E9A511F30}"/>
              </a:ext>
            </a:extLst>
          </p:cNvPr>
          <p:cNvCxnSpPr>
            <a:cxnSpLocks/>
          </p:cNvCxnSpPr>
          <p:nvPr userDrawn="1"/>
        </p:nvCxnSpPr>
        <p:spPr>
          <a:xfrm>
            <a:off x="720024" y="4721805"/>
            <a:ext cx="5218426" cy="0"/>
          </a:xfrm>
          <a:prstGeom prst="line">
            <a:avLst/>
          </a:prstGeom>
          <a:ln w="12700">
            <a:solidFill>
              <a:srgbClr val="54C4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>
            <a:extLst>
              <a:ext uri="{FF2B5EF4-FFF2-40B4-BE49-F238E27FC236}">
                <a16:creationId xmlns:a16="http://schemas.microsoft.com/office/drawing/2014/main" id="{7E64B4F7-AAD6-184E-A926-300CC02F31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24" y="682885"/>
            <a:ext cx="1019761" cy="87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91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icon&#10;&#10;Description automatically generated">
            <a:extLst>
              <a:ext uri="{FF2B5EF4-FFF2-40B4-BE49-F238E27FC236}">
                <a16:creationId xmlns:a16="http://schemas.microsoft.com/office/drawing/2014/main" id="{47D6D24E-491F-4548-BB68-BA6123ADF3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E22B033C-E613-E94B-A3EA-5062E42BD1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883" y="2136195"/>
            <a:ext cx="5218112" cy="2426581"/>
          </a:xfrm>
          <a:prstGeom prst="rect">
            <a:avLst/>
          </a:prstGeom>
        </p:spPr>
        <p:txBody>
          <a:bodyPr lIns="0" tIns="0" rIns="0" bIns="91440" anchor="b">
            <a:normAutofit/>
          </a:bodyPr>
          <a:lstStyle>
            <a:lvl1pPr marL="0" indent="0">
              <a:lnSpc>
                <a:spcPct val="100000"/>
              </a:lnSpc>
              <a:buNone/>
              <a:defRPr sz="4800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None/>
              <a:defRPr sz="24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err="1"/>
              <a:t>Título</a:t>
            </a:r>
            <a:r>
              <a:rPr lang="en-US"/>
              <a:t> da </a:t>
            </a:r>
            <a:r>
              <a:rPr lang="en-US" err="1"/>
              <a:t>apresentação</a:t>
            </a: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BAAAAB-1EDC-994C-A503-BA58C25723A8}"/>
              </a:ext>
            </a:extLst>
          </p:cNvPr>
          <p:cNvCxnSpPr>
            <a:cxnSpLocks/>
          </p:cNvCxnSpPr>
          <p:nvPr userDrawn="1"/>
        </p:nvCxnSpPr>
        <p:spPr>
          <a:xfrm>
            <a:off x="720024" y="4721805"/>
            <a:ext cx="5218426" cy="0"/>
          </a:xfrm>
          <a:prstGeom prst="line">
            <a:avLst/>
          </a:prstGeom>
          <a:ln w="12700">
            <a:solidFill>
              <a:srgbClr val="54C4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1CA1FD26-3A88-0E4E-AB8B-60C350EEF7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338" y="4914440"/>
            <a:ext cx="5218112" cy="244680"/>
          </a:xfrm>
          <a:prstGeom prst="rect">
            <a:avLst/>
          </a:prstGeom>
        </p:spPr>
        <p:txBody>
          <a:bodyPr lIns="0" tIns="0" rIns="0" bIns="91440" anchor="t">
            <a:normAutofit/>
          </a:bodyPr>
          <a:lstStyle>
            <a:lvl1pPr marL="0" indent="0">
              <a:buNone/>
              <a:defRPr sz="1100" b="0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None/>
              <a:defRPr sz="2400" b="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NOME DA ÁREA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E511A215-42D0-D242-8964-FCA59BF1D6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338" y="5750909"/>
            <a:ext cx="5218112" cy="244680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 marL="0" indent="0">
              <a:buNone/>
              <a:defRPr sz="1400" b="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None/>
              <a:defRPr sz="2400" b="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DD.MM.AA (Data da </a:t>
            </a:r>
            <a:r>
              <a:rPr lang="en-US" err="1"/>
              <a:t>apresentação</a:t>
            </a:r>
            <a:r>
              <a:rPr lang="en-US"/>
              <a:t>)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075B3CB-FF9B-594C-9E5E-3599AB784D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24" y="682885"/>
            <a:ext cx="1019761" cy="873320"/>
          </a:xfrm>
          <a:prstGeom prst="rect">
            <a:avLst/>
          </a:prstGeom>
        </p:spPr>
      </p:pic>
      <p:pic>
        <p:nvPicPr>
          <p:cNvPr id="2" name="Imagem 1" descr="Logotipo, nome da empresa&#10;&#10;Descrição gerada automaticamente">
            <a:extLst>
              <a:ext uri="{FF2B5EF4-FFF2-40B4-BE49-F238E27FC236}">
                <a16:creationId xmlns:a16="http://schemas.microsoft.com/office/drawing/2014/main" id="{DBF10483-AA8E-845F-A07E-F9A4077D1A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" t="2955" r="1289" b="4192"/>
          <a:stretch/>
        </p:blipFill>
        <p:spPr>
          <a:xfrm>
            <a:off x="10168879" y="820040"/>
            <a:ext cx="1296415" cy="59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C + Subtítul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icon&#10;&#10;Description automatically generated">
            <a:extLst>
              <a:ext uri="{FF2B5EF4-FFF2-40B4-BE49-F238E27FC236}">
                <a16:creationId xmlns:a16="http://schemas.microsoft.com/office/drawing/2014/main" id="{45323265-860C-CD4C-85C6-91CB8F35F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0">
            <a:extLst>
              <a:ext uri="{FF2B5EF4-FFF2-40B4-BE49-F238E27FC236}">
                <a16:creationId xmlns:a16="http://schemas.microsoft.com/office/drawing/2014/main" id="{16779A66-C5D1-C342-AD2F-EE3538ECC8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24" y="4350932"/>
            <a:ext cx="5218112" cy="22472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Subtítulo da apresentação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80088AFC-6763-7F4F-BC48-F352F4A7E9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338" y="2136195"/>
            <a:ext cx="5218112" cy="2068587"/>
          </a:xfrm>
          <a:prstGeom prst="rect">
            <a:avLst/>
          </a:prstGeom>
        </p:spPr>
        <p:txBody>
          <a:bodyPr lIns="0" tIns="0" rIns="0" bIns="91440" anchor="b">
            <a:normAutofit/>
          </a:bodyPr>
          <a:lstStyle>
            <a:lvl1pPr marL="0" indent="0">
              <a:lnSpc>
                <a:spcPct val="100000"/>
              </a:lnSpc>
              <a:buNone/>
              <a:defRPr sz="4800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None/>
              <a:defRPr sz="24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err="1"/>
              <a:t>Título</a:t>
            </a:r>
            <a:r>
              <a:rPr lang="en-US"/>
              <a:t> da </a:t>
            </a:r>
            <a:r>
              <a:rPr lang="en-US" err="1"/>
              <a:t>apresentação</a:t>
            </a:r>
            <a:endParaRPr lang="en-US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0DA4CAEA-2E0A-5142-853B-AA698F776B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338" y="4914440"/>
            <a:ext cx="5218112" cy="244680"/>
          </a:xfrm>
          <a:prstGeom prst="rect">
            <a:avLst/>
          </a:prstGeom>
        </p:spPr>
        <p:txBody>
          <a:bodyPr lIns="0" tIns="0" rIns="0" bIns="91440" anchor="t">
            <a:normAutofit/>
          </a:bodyPr>
          <a:lstStyle>
            <a:lvl1pPr marL="0" indent="0">
              <a:buNone/>
              <a:defRPr sz="1100" b="0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None/>
              <a:defRPr sz="2400" b="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NOME DA ÁREA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B1DA6BBB-9EDE-CC4D-998F-A81BC70AD4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338" y="5750909"/>
            <a:ext cx="5218112" cy="244680"/>
          </a:xfrm>
          <a:prstGeom prst="rect">
            <a:avLst/>
          </a:prstGeom>
        </p:spPr>
        <p:txBody>
          <a:bodyPr lIns="0" tIns="0" rIns="0" bIns="91440" anchor="t">
            <a:noAutofit/>
          </a:bodyPr>
          <a:lstStyle>
            <a:lvl1pPr marL="0" indent="0">
              <a:buNone/>
              <a:defRPr sz="1400" b="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None/>
              <a:defRPr sz="2400" b="0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DD.MM.AA (Data da </a:t>
            </a:r>
            <a:r>
              <a:rPr lang="en-US" err="1"/>
              <a:t>apresentação</a:t>
            </a:r>
            <a:r>
              <a:rPr lang="en-US"/>
              <a:t>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F2788D1-9943-544A-91C4-E53E9A511F30}"/>
              </a:ext>
            </a:extLst>
          </p:cNvPr>
          <p:cNvCxnSpPr>
            <a:cxnSpLocks/>
          </p:cNvCxnSpPr>
          <p:nvPr userDrawn="1"/>
        </p:nvCxnSpPr>
        <p:spPr>
          <a:xfrm>
            <a:off x="720024" y="4721805"/>
            <a:ext cx="5218426" cy="0"/>
          </a:xfrm>
          <a:prstGeom prst="line">
            <a:avLst/>
          </a:prstGeom>
          <a:ln w="12700">
            <a:solidFill>
              <a:srgbClr val="54C4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>
            <a:extLst>
              <a:ext uri="{FF2B5EF4-FFF2-40B4-BE49-F238E27FC236}">
                <a16:creationId xmlns:a16="http://schemas.microsoft.com/office/drawing/2014/main" id="{7E64B4F7-AAD6-184E-A926-300CC02F31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24" y="682885"/>
            <a:ext cx="1019761" cy="87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0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5751C70-5A8B-A847-BEBD-9000082F28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EEED51-1655-A946-9AA1-1E6D03D6EF78}"/>
              </a:ext>
            </a:extLst>
          </p:cNvPr>
          <p:cNvCxnSpPr>
            <a:cxnSpLocks/>
          </p:cNvCxnSpPr>
          <p:nvPr userDrawn="1"/>
        </p:nvCxnSpPr>
        <p:spPr>
          <a:xfrm>
            <a:off x="726923" y="4681559"/>
            <a:ext cx="5145539" cy="0"/>
          </a:xfrm>
          <a:prstGeom prst="line">
            <a:avLst/>
          </a:prstGeom>
          <a:ln>
            <a:solidFill>
              <a:srgbClr val="54C4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 Placeholder 30">
            <a:extLst>
              <a:ext uri="{FF2B5EF4-FFF2-40B4-BE49-F238E27FC236}">
                <a16:creationId xmlns:a16="http://schemas.microsoft.com/office/drawing/2014/main" id="{8E690A40-C6AD-E04B-B00A-E751FD963F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24" y="4891273"/>
            <a:ext cx="5218112" cy="22472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1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pt-BR"/>
              <a:t>SUBTÍTULO DA SEÇÃO DA APRESENTAÇÃO</a:t>
            </a:r>
          </a:p>
        </p:txBody>
      </p:sp>
      <p:sp>
        <p:nvSpPr>
          <p:cNvPr id="74" name="Text Placeholder 21">
            <a:extLst>
              <a:ext uri="{FF2B5EF4-FFF2-40B4-BE49-F238E27FC236}">
                <a16:creationId xmlns:a16="http://schemas.microsoft.com/office/drawing/2014/main" id="{AD2B5476-61DD-D14E-BF45-70CBC96EE9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338" y="2903666"/>
            <a:ext cx="5218112" cy="1472502"/>
          </a:xfrm>
          <a:prstGeom prst="rect">
            <a:avLst/>
          </a:prstGeom>
        </p:spPr>
        <p:txBody>
          <a:bodyPr lIns="0" tIns="0" rIns="0" bIns="91440" anchor="ctr">
            <a:normAutofit/>
          </a:bodyPr>
          <a:lstStyle>
            <a:lvl1pPr marL="0" indent="0">
              <a:lnSpc>
                <a:spcPct val="100000"/>
              </a:lnSpc>
              <a:buNone/>
              <a:defRPr sz="3600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None/>
              <a:defRPr sz="24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err="1"/>
              <a:t>Título</a:t>
            </a:r>
            <a:r>
              <a:rPr lang="en-US"/>
              <a:t> da </a:t>
            </a:r>
            <a:r>
              <a:rPr lang="en-US" err="1"/>
              <a:t>seção</a:t>
            </a:r>
            <a:r>
              <a:rPr lang="en-US"/>
              <a:t> </a:t>
            </a:r>
            <a:br>
              <a:rPr lang="en-US"/>
            </a:br>
            <a:r>
              <a:rPr lang="en-US"/>
              <a:t>da </a:t>
            </a:r>
            <a:r>
              <a:rPr lang="en-US" err="1"/>
              <a:t>apresentação</a:t>
            </a:r>
            <a:endParaRPr lang="en-US"/>
          </a:p>
        </p:txBody>
      </p:sp>
      <p:sp>
        <p:nvSpPr>
          <p:cNvPr id="75" name="Text Placeholder 21">
            <a:extLst>
              <a:ext uri="{FF2B5EF4-FFF2-40B4-BE49-F238E27FC236}">
                <a16:creationId xmlns:a16="http://schemas.microsoft.com/office/drawing/2014/main" id="{AB557D47-A6C7-B64C-9435-1179EF5EB0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338" y="1717135"/>
            <a:ext cx="5218112" cy="861604"/>
          </a:xfrm>
          <a:prstGeom prst="rect">
            <a:avLst/>
          </a:prstGeom>
        </p:spPr>
        <p:txBody>
          <a:bodyPr lIns="0" tIns="0" rIns="0" bIns="91440" anchor="b">
            <a:normAutofit/>
          </a:bodyPr>
          <a:lstStyle>
            <a:lvl1pPr marL="0" indent="0">
              <a:lnSpc>
                <a:spcPct val="100000"/>
              </a:lnSpc>
              <a:buNone/>
              <a:defRPr sz="4400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buNone/>
              <a:defRPr sz="24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1.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D140EB1-2CCD-ED4E-9126-EE0D2AFB007E}"/>
              </a:ext>
            </a:extLst>
          </p:cNvPr>
          <p:cNvSpPr/>
          <p:nvPr userDrawn="1"/>
        </p:nvSpPr>
        <p:spPr>
          <a:xfrm>
            <a:off x="11829139" y="6488668"/>
            <a:ext cx="365760" cy="369332"/>
          </a:xfrm>
          <a:prstGeom prst="rect">
            <a:avLst/>
          </a:prstGeom>
          <a:solidFill>
            <a:srgbClr val="54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57752D14-7858-1D4E-9AB5-9382ECCB154B}" type="slidenum">
              <a:rPr lang="pt-BR" sz="110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‹nº›</a:t>
            </a:fld>
            <a:endParaRPr lang="pt-BR" sz="1100">
              <a:solidFill>
                <a:srgbClr val="0014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788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9296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F0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metalware, gear, stove&#10;&#10;Description automatically generated">
            <a:extLst>
              <a:ext uri="{FF2B5EF4-FFF2-40B4-BE49-F238E27FC236}">
                <a16:creationId xmlns:a16="http://schemas.microsoft.com/office/drawing/2014/main" id="{03B8DD80-5313-2647-98DE-4E348ADAD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7000"/>
          </a:blip>
          <a:srcRect t="60673" r="26364"/>
          <a:stretch/>
        </p:blipFill>
        <p:spPr>
          <a:xfrm rot="815727">
            <a:off x="8499395" y="-589555"/>
            <a:ext cx="3942478" cy="2419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E58B68-37F7-094B-91F4-A16F2ED5D34E}"/>
              </a:ext>
            </a:extLst>
          </p:cNvPr>
          <p:cNvSpPr/>
          <p:nvPr userDrawn="1"/>
        </p:nvSpPr>
        <p:spPr>
          <a:xfrm>
            <a:off x="374290" y="1085425"/>
            <a:ext cx="3466867" cy="5052707"/>
          </a:xfrm>
          <a:prstGeom prst="rect">
            <a:avLst/>
          </a:prstGeom>
          <a:solidFill>
            <a:srgbClr val="54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9118D7-9D81-A041-9ED0-72A9A13A99F2}"/>
              </a:ext>
            </a:extLst>
          </p:cNvPr>
          <p:cNvSpPr/>
          <p:nvPr userDrawn="1"/>
        </p:nvSpPr>
        <p:spPr>
          <a:xfrm>
            <a:off x="3829727" y="1085425"/>
            <a:ext cx="7992211" cy="5052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8640" tIns="274320" rIns="640080" rtlCol="0" anchor="ctr"/>
          <a:lstStyle/>
          <a:p>
            <a:pPr algn="ctr"/>
            <a:endParaRPr lang="pt-BR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F2FC6A-8579-F246-8A3D-3D7E48E7AC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2860" y="326457"/>
            <a:ext cx="459177" cy="386043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97DB5C-0832-354B-BD47-04C01FF2E2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4291" y="1085423"/>
            <a:ext cx="3454910" cy="5052707"/>
          </a:xfrm>
          <a:prstGeom prst="rect">
            <a:avLst/>
          </a:prstGeom>
        </p:spPr>
        <p:txBody>
          <a:bodyPr lIns="457200" tIns="457200" rIns="457200" bIns="457200" anchor="ctr">
            <a:normAutofit/>
          </a:bodyPr>
          <a:lstStyle>
            <a:lvl1pPr marL="0" indent="0" algn="ctr">
              <a:buNone/>
              <a:defRPr sz="3600" b="1">
                <a:solidFill>
                  <a:srgbClr val="F0F5FE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Agenda</a:t>
            </a:r>
            <a:endParaRPr lang="pt-BR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B9E6F86-9284-A84C-A0B0-4E4D1B1942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41157" y="1085422"/>
            <a:ext cx="7980781" cy="5052709"/>
          </a:xfrm>
          <a:prstGeom prst="rect">
            <a:avLst/>
          </a:prstGeom>
        </p:spPr>
        <p:txBody>
          <a:bodyPr lIns="914400" tIns="457200" rIns="457200" bIns="457200" anchor="ctr">
            <a:normAutofit/>
          </a:bodyPr>
          <a:lstStyle>
            <a:lvl1pPr marL="514350" indent="-514350">
              <a:spcBef>
                <a:spcPts val="2200"/>
              </a:spcBef>
              <a:buFont typeface="+mj-lt"/>
              <a:buAutoNum type="arabicPeriod"/>
              <a:defRPr sz="2000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02920" indent="0">
              <a:buFont typeface="+mj-lt"/>
              <a:buNone/>
              <a:defRPr sz="1600" b="1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Font typeface="+mj-lt"/>
              <a:buNone/>
              <a:defRPr sz="1600" b="0">
                <a:solidFill>
                  <a:srgbClr val="54C4F4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b="1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b="1">
                <a:solidFill>
                  <a:srgbClr val="F6A8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err="1"/>
              <a:t>Título</a:t>
            </a:r>
            <a:r>
              <a:rPr lang="en-US"/>
              <a:t> da </a:t>
            </a:r>
            <a:r>
              <a:rPr lang="en-US" err="1"/>
              <a:t>seção</a:t>
            </a:r>
            <a:r>
              <a:rPr lang="en-US"/>
              <a:t> da </a:t>
            </a:r>
            <a:r>
              <a:rPr lang="en-US" err="1"/>
              <a:t>apresentação</a:t>
            </a:r>
            <a:endParaRPr lang="en-US"/>
          </a:p>
          <a:p>
            <a:pPr lvl="1"/>
            <a:r>
              <a:rPr lang="en-US" err="1"/>
              <a:t>Subseção</a:t>
            </a:r>
            <a:r>
              <a:rPr lang="en-US"/>
              <a:t> da </a:t>
            </a:r>
            <a:r>
              <a:rPr lang="en-US" err="1"/>
              <a:t>apresentação</a:t>
            </a:r>
            <a:endParaRPr lang="en-US"/>
          </a:p>
          <a:p>
            <a:pPr lvl="2"/>
            <a:r>
              <a:rPr lang="en-US" err="1"/>
              <a:t>Tópico</a:t>
            </a:r>
            <a:r>
              <a:rPr lang="en-US"/>
              <a:t> da </a:t>
            </a:r>
            <a:r>
              <a:rPr lang="en-US" err="1"/>
              <a:t>apresentação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98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0F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4C2495-1D66-564C-9515-1F4472C4E5DC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-1760446" y="1"/>
            <a:ext cx="939352" cy="6857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5E3F6E-2378-B849-ABE5-877EE6E28819}"/>
              </a:ext>
            </a:extLst>
          </p:cNvPr>
          <p:cNvSpPr txBox="1"/>
          <p:nvPr userDrawn="1"/>
        </p:nvSpPr>
        <p:spPr>
          <a:xfrm>
            <a:off x="-1852640" y="-744943"/>
            <a:ext cx="1175656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pt-BR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Paleta </a:t>
            </a:r>
          </a:p>
          <a:p>
            <a:pPr algn="l"/>
            <a:r>
              <a:rPr lang="pt-BR" b="1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cores</a:t>
            </a:r>
            <a:endParaRPr lang="pt-BR" sz="1400" b="0">
              <a:solidFill>
                <a:srgbClr val="0014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4A94FC-D1F3-634C-8E71-62BBB336C9D1}"/>
              </a:ext>
            </a:extLst>
          </p:cNvPr>
          <p:cNvSpPr/>
          <p:nvPr userDrawn="1"/>
        </p:nvSpPr>
        <p:spPr>
          <a:xfrm>
            <a:off x="11829139" y="6488668"/>
            <a:ext cx="365760" cy="369332"/>
          </a:xfrm>
          <a:prstGeom prst="rect">
            <a:avLst/>
          </a:prstGeom>
          <a:solidFill>
            <a:srgbClr val="54C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57752D14-7858-1D4E-9AB5-9382ECCB154B}" type="slidenum">
              <a:rPr lang="pt-BR" sz="1100">
                <a:solidFill>
                  <a:srgbClr val="0014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‹nº›</a:t>
            </a:fld>
            <a:endParaRPr lang="pt-BR" sz="1100">
              <a:solidFill>
                <a:srgbClr val="0014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MSIPCMContentMarking" descr="{&quot;HashCode&quot;:-1064623683,&quot;Placement&quot;:&quot;Footer&quot;,&quot;Top&quot;:519.343,&quot;Left&quot;:362.011169,&quot;SlideWidth&quot;:960,&quot;SlideHeight&quot;:540}">
            <a:extLst>
              <a:ext uri="{FF2B5EF4-FFF2-40B4-BE49-F238E27FC236}">
                <a16:creationId xmlns:a16="http://schemas.microsoft.com/office/drawing/2014/main" id="{91F3679B-8E7A-4A1F-8685-F835FD25EDCD}"/>
              </a:ext>
            </a:extLst>
          </p:cNvPr>
          <p:cNvSpPr txBox="1"/>
          <p:nvPr userDrawn="1"/>
        </p:nvSpPr>
        <p:spPr>
          <a:xfrm>
            <a:off x="4597542" y="6595656"/>
            <a:ext cx="299691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1000">
                <a:solidFill>
                  <a:srgbClr val="000000"/>
                </a:solidFill>
                <a:latin typeface="Calibri" panose="020F0502020204030204" pitchFamily="34" charset="0"/>
              </a:rPr>
              <a:t>INFORMAÇÃO INTERNA – INTERNAL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15994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24" r:id="rId2"/>
    <p:sldLayoutId id="2147483720" r:id="rId3"/>
    <p:sldLayoutId id="2147483728" r:id="rId4"/>
    <p:sldLayoutId id="2147483722" r:id="rId5"/>
    <p:sldLayoutId id="2147483730" r:id="rId6"/>
    <p:sldLayoutId id="2147483732" r:id="rId7"/>
    <p:sldLayoutId id="2147483763" r:id="rId8"/>
    <p:sldLayoutId id="2147483775" r:id="rId9"/>
    <p:sldLayoutId id="2147483734" r:id="rId10"/>
    <p:sldLayoutId id="2147483736" r:id="rId11"/>
    <p:sldLayoutId id="2147483738" r:id="rId12"/>
    <p:sldLayoutId id="2147483740" r:id="rId13"/>
    <p:sldLayoutId id="2147483742" r:id="rId14"/>
    <p:sldLayoutId id="2147483744" r:id="rId15"/>
    <p:sldLayoutId id="2147483746" r:id="rId16"/>
    <p:sldLayoutId id="2147483748" r:id="rId17"/>
    <p:sldLayoutId id="2147483750" r:id="rId18"/>
    <p:sldLayoutId id="2147483752" r:id="rId19"/>
    <p:sldLayoutId id="2147483754" r:id="rId20"/>
    <p:sldLayoutId id="2147483756" r:id="rId21"/>
    <p:sldLayoutId id="2147483777" r:id="rId22"/>
    <p:sldLayoutId id="2147483758" r:id="rId23"/>
    <p:sldLayoutId id="2147483776" r:id="rId24"/>
    <p:sldLayoutId id="2147483762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svg"/><Relationship Id="rId12" Type="http://schemas.openxmlformats.org/officeDocument/2006/relationships/image" Target="../media/image1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0.emf"/><Relationship Id="rId9" Type="http://schemas.openxmlformats.org/officeDocument/2006/relationships/image" Target="../media/image16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svg"/><Relationship Id="rId12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0.emf"/><Relationship Id="rId9" Type="http://schemas.openxmlformats.org/officeDocument/2006/relationships/image" Target="../media/image16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1.jpe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12.emf"/><Relationship Id="rId4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auditoria@bsmsupervisao.com.br" TargetMode="External"/><Relationship Id="rId2" Type="http://schemas.openxmlformats.org/officeDocument/2006/relationships/hyperlink" Target="mailto:liquidacao.certifica@b3.com.br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svg"/><Relationship Id="rId12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0.emf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svg"/><Relationship Id="rId12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0.emf"/><Relationship Id="rId9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B43AF-69D9-1341-85AB-FB44DF06C9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3882" y="2136195"/>
            <a:ext cx="10745911" cy="2426581"/>
          </a:xfrm>
        </p:spPr>
        <p:txBody>
          <a:bodyPr>
            <a:normAutofit/>
          </a:bodyPr>
          <a:lstStyle/>
          <a:p>
            <a:r>
              <a:rPr lang="pt-BR" sz="4200">
                <a:solidFill>
                  <a:schemeClr val="accent1"/>
                </a:solidFill>
              </a:rPr>
              <a:t>Testes de Capacidade da Infraestrutura em Cenários de Estresse – </a:t>
            </a:r>
          </a:p>
          <a:p>
            <a:r>
              <a:rPr lang="pt-BR" sz="4200">
                <a:solidFill>
                  <a:schemeClr val="accent1"/>
                </a:solidFill>
              </a:rPr>
              <a:t>Ambiente Pós-Negociação</a:t>
            </a:r>
            <a:endParaRPr lang="en-BR" sz="4200">
              <a:solidFill>
                <a:schemeClr val="accent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9D044C-7BC4-7E40-A944-FFCFB258C5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pt-BR" sz="1500"/>
              <a:t>WEBINAR</a:t>
            </a:r>
            <a:endParaRPr lang="en-BR" sz="15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9C7C8E-31C6-A747-B53E-9F7B35A650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pt-BR">
                <a:latin typeface="Segoe UI"/>
                <a:cs typeface="Segoe UI"/>
              </a:rPr>
              <a:t>08.11.2022</a:t>
            </a:r>
            <a:endParaRPr lang="pt-BR"/>
          </a:p>
          <a:p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3548886883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D069CE-5F7F-D47E-F9B9-F65BD90CFE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156" y="595257"/>
            <a:ext cx="4903824" cy="1136067"/>
          </a:xfrm>
        </p:spPr>
        <p:txBody>
          <a:bodyPr/>
          <a:lstStyle/>
          <a:p>
            <a:r>
              <a:rPr lang="pt-BR"/>
              <a:t>Indicadores Obrigatórios</a:t>
            </a:r>
          </a:p>
        </p:txBody>
      </p:sp>
      <p:pic>
        <p:nvPicPr>
          <p:cNvPr id="4" name="Imagem 3" descr="Logotipo, nome da empresa&#10;&#10;Descrição gerada automaticamente">
            <a:extLst>
              <a:ext uri="{FF2B5EF4-FFF2-40B4-BE49-F238E27FC236}">
                <a16:creationId xmlns:a16="http://schemas.microsoft.com/office/drawing/2014/main" id="{F565DB4C-A248-4858-4C28-C8AF88F266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" t="2955" r="1289" b="4192"/>
          <a:stretch/>
        </p:blipFill>
        <p:spPr>
          <a:xfrm>
            <a:off x="10906979" y="341590"/>
            <a:ext cx="771991" cy="35669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F1346CE-DAB9-402B-8FBA-7B4C00C9C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13" y="1731324"/>
            <a:ext cx="1065847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71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D069CE-5F7F-D47E-F9B9-F65BD90CFE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155" y="595257"/>
            <a:ext cx="6425213" cy="1136067"/>
          </a:xfrm>
        </p:spPr>
        <p:txBody>
          <a:bodyPr/>
          <a:lstStyle/>
          <a:p>
            <a:r>
              <a:rPr lang="pt-BR"/>
              <a:t>Indicadores Obrigatórios - Detalhamento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E44F19F-0424-D7E9-7057-DE0C3C1D3DE5}"/>
              </a:ext>
            </a:extLst>
          </p:cNvPr>
          <p:cNvSpPr txBox="1"/>
          <p:nvPr/>
        </p:nvSpPr>
        <p:spPr>
          <a:xfrm>
            <a:off x="557675" y="1721867"/>
            <a:ext cx="112322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/>
              <a:t>Negócios Capturados em um dia: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28F0B2D-811A-E5A5-D370-4A646A1E5A8F}"/>
              </a:ext>
            </a:extLst>
          </p:cNvPr>
          <p:cNvSpPr/>
          <p:nvPr/>
        </p:nvSpPr>
        <p:spPr>
          <a:xfrm>
            <a:off x="6788589" y="2852252"/>
            <a:ext cx="2346358" cy="2815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Aplicação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3A23889-BCDA-A934-17C0-E7C44255A87D}"/>
              </a:ext>
            </a:extLst>
          </p:cNvPr>
          <p:cNvSpPr/>
          <p:nvPr/>
        </p:nvSpPr>
        <p:spPr>
          <a:xfrm>
            <a:off x="2744099" y="2852252"/>
            <a:ext cx="1112677" cy="2815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Injetor/</a:t>
            </a:r>
          </a:p>
          <a:p>
            <a:pPr algn="ctr"/>
            <a:r>
              <a:rPr lang="pt-BR" err="1"/>
              <a:t>Mock</a:t>
            </a:r>
            <a:endParaRPr lang="pt-BR"/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1F890A85-BC76-763F-D4DA-4EA34DBF84D2}"/>
              </a:ext>
            </a:extLst>
          </p:cNvPr>
          <p:cNvCxnSpPr>
            <a:cxnSpLocks/>
          </p:cNvCxnSpPr>
          <p:nvPr/>
        </p:nvCxnSpPr>
        <p:spPr>
          <a:xfrm>
            <a:off x="3856776" y="3419332"/>
            <a:ext cx="3114392" cy="966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0AC310D-8766-87AE-244D-D729D13734EF}"/>
              </a:ext>
            </a:extLst>
          </p:cNvPr>
          <p:cNvSpPr txBox="1"/>
          <p:nvPr/>
        </p:nvSpPr>
        <p:spPr>
          <a:xfrm>
            <a:off x="4170908" y="3049265"/>
            <a:ext cx="236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bvmf.012 (PNP/ACST)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62509C5E-7A08-BBDB-A15B-4E8D8E5FAEFC}"/>
              </a:ext>
            </a:extLst>
          </p:cNvPr>
          <p:cNvSpPr/>
          <p:nvPr/>
        </p:nvSpPr>
        <p:spPr>
          <a:xfrm>
            <a:off x="6693177" y="3243404"/>
            <a:ext cx="371192" cy="3711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BEF69056-A6AE-D2D0-17AE-65604E467A1E}"/>
              </a:ext>
            </a:extLst>
          </p:cNvPr>
          <p:cNvSpPr/>
          <p:nvPr/>
        </p:nvSpPr>
        <p:spPr>
          <a:xfrm>
            <a:off x="6750076" y="2395584"/>
            <a:ext cx="371192" cy="3711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1AD5190-F6A2-5D1D-AD8A-E96FABA1B9A7}"/>
              </a:ext>
            </a:extLst>
          </p:cNvPr>
          <p:cNvSpPr txBox="1"/>
          <p:nvPr/>
        </p:nvSpPr>
        <p:spPr>
          <a:xfrm>
            <a:off x="7159781" y="2394500"/>
            <a:ext cx="2041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Ponto de Medição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56C9285-1E86-EE21-F342-AF3158163D8D}"/>
              </a:ext>
            </a:extLst>
          </p:cNvPr>
          <p:cNvSpPr txBox="1"/>
          <p:nvPr/>
        </p:nvSpPr>
        <p:spPr>
          <a:xfrm>
            <a:off x="7405429" y="5685910"/>
            <a:ext cx="156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PNP/PL/ACST</a:t>
            </a:r>
          </a:p>
        </p:txBody>
      </p:sp>
      <p:cxnSp>
        <p:nvCxnSpPr>
          <p:cNvPr id="2" name="Conector de Seta Reta 1">
            <a:extLst>
              <a:ext uri="{FF2B5EF4-FFF2-40B4-BE49-F238E27FC236}">
                <a16:creationId xmlns:a16="http://schemas.microsoft.com/office/drawing/2014/main" id="{DB6B712D-66AE-D5A1-EE76-78A34C4088DE}"/>
              </a:ext>
            </a:extLst>
          </p:cNvPr>
          <p:cNvCxnSpPr>
            <a:cxnSpLocks/>
          </p:cNvCxnSpPr>
          <p:nvPr/>
        </p:nvCxnSpPr>
        <p:spPr>
          <a:xfrm>
            <a:off x="3846216" y="4928043"/>
            <a:ext cx="3114392" cy="966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A22E1068-A822-8995-9BEB-779C0ADA1C2C}"/>
              </a:ext>
            </a:extLst>
          </p:cNvPr>
          <p:cNvSpPr txBox="1"/>
          <p:nvPr/>
        </p:nvSpPr>
        <p:spPr>
          <a:xfrm>
            <a:off x="4459109" y="4557976"/>
            <a:ext cx="1551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bvmf.019 (PL)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13A3249E-55C9-8477-758F-654AEFF469DB}"/>
              </a:ext>
            </a:extLst>
          </p:cNvPr>
          <p:cNvSpPr/>
          <p:nvPr/>
        </p:nvSpPr>
        <p:spPr>
          <a:xfrm>
            <a:off x="6682617" y="4752115"/>
            <a:ext cx="371192" cy="3711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Logotipo, nome da empresa&#10;&#10;Descrição gerada automaticamente">
            <a:extLst>
              <a:ext uri="{FF2B5EF4-FFF2-40B4-BE49-F238E27FC236}">
                <a16:creationId xmlns:a16="http://schemas.microsoft.com/office/drawing/2014/main" id="{7864D4F8-0DF0-17C0-FEF5-A4C8AA62EB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" t="2955" r="1289" b="4192"/>
          <a:stretch/>
        </p:blipFill>
        <p:spPr>
          <a:xfrm>
            <a:off x="10906979" y="341590"/>
            <a:ext cx="771991" cy="35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80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D069CE-5F7F-D47E-F9B9-F65BD90CFE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155" y="595257"/>
            <a:ext cx="7053415" cy="1136067"/>
          </a:xfrm>
        </p:spPr>
        <p:txBody>
          <a:bodyPr/>
          <a:lstStyle/>
          <a:p>
            <a:r>
              <a:rPr lang="pt-BR"/>
              <a:t>Indicadores Obrigatórios - Detalhamento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E44F19F-0424-D7E9-7057-DE0C3C1D3DE5}"/>
              </a:ext>
            </a:extLst>
          </p:cNvPr>
          <p:cNvSpPr txBox="1"/>
          <p:nvPr/>
        </p:nvSpPr>
        <p:spPr>
          <a:xfrm>
            <a:off x="557675" y="1711464"/>
            <a:ext cx="112322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/>
              <a:t>Negócios alocados em um dia: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65115A4-27F2-E72B-D1C6-4FE92654678E}"/>
              </a:ext>
            </a:extLst>
          </p:cNvPr>
          <p:cNvSpPr/>
          <p:nvPr/>
        </p:nvSpPr>
        <p:spPr>
          <a:xfrm>
            <a:off x="6788589" y="2852252"/>
            <a:ext cx="2346358" cy="2815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Aplicação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A29BA65-9543-97B7-7EA3-FF0E81AB87B4}"/>
              </a:ext>
            </a:extLst>
          </p:cNvPr>
          <p:cNvSpPr/>
          <p:nvPr/>
        </p:nvSpPr>
        <p:spPr>
          <a:xfrm>
            <a:off x="2744099" y="2852252"/>
            <a:ext cx="1112677" cy="2815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Injetor/</a:t>
            </a:r>
          </a:p>
          <a:p>
            <a:pPr algn="ctr"/>
            <a:r>
              <a:rPr lang="pt-BR" err="1"/>
              <a:t>Mock</a:t>
            </a:r>
            <a:endParaRPr lang="pt-BR"/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24F5ADF1-DCC8-A897-1E13-83AC6779D227}"/>
              </a:ext>
            </a:extLst>
          </p:cNvPr>
          <p:cNvCxnSpPr>
            <a:cxnSpLocks/>
          </p:cNvCxnSpPr>
          <p:nvPr/>
        </p:nvCxnSpPr>
        <p:spPr>
          <a:xfrm flipH="1">
            <a:off x="3856776" y="3419332"/>
            <a:ext cx="3114392" cy="966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6B21450E-DA4C-483E-5BAD-FAF29E7013AA}"/>
              </a:ext>
            </a:extLst>
          </p:cNvPr>
          <p:cNvSpPr txBox="1"/>
          <p:nvPr/>
        </p:nvSpPr>
        <p:spPr>
          <a:xfrm>
            <a:off x="4847073" y="3049265"/>
            <a:ext cx="111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bvmf.013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3F991D7F-A259-EA52-27A7-FC5F286D6AB4}"/>
              </a:ext>
            </a:extLst>
          </p:cNvPr>
          <p:cNvCxnSpPr>
            <a:cxnSpLocks/>
          </p:cNvCxnSpPr>
          <p:nvPr/>
        </p:nvCxnSpPr>
        <p:spPr>
          <a:xfrm>
            <a:off x="3856776" y="4005564"/>
            <a:ext cx="3114392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7D08035-046A-A641-A54B-23ACCA16A85F}"/>
              </a:ext>
            </a:extLst>
          </p:cNvPr>
          <p:cNvSpPr txBox="1"/>
          <p:nvPr/>
        </p:nvSpPr>
        <p:spPr>
          <a:xfrm>
            <a:off x="4867750" y="3655469"/>
            <a:ext cx="111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bvmf.014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0C74CF03-F10F-BE21-D3C7-46530EA84233}"/>
              </a:ext>
            </a:extLst>
          </p:cNvPr>
          <p:cNvSpPr/>
          <p:nvPr/>
        </p:nvSpPr>
        <p:spPr>
          <a:xfrm>
            <a:off x="6693177" y="3243404"/>
            <a:ext cx="371192" cy="3711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F9240A21-C017-1259-66D9-6F31641701D0}"/>
              </a:ext>
            </a:extLst>
          </p:cNvPr>
          <p:cNvSpPr/>
          <p:nvPr/>
        </p:nvSpPr>
        <p:spPr>
          <a:xfrm>
            <a:off x="6668683" y="3810484"/>
            <a:ext cx="371192" cy="3711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1B7B6168-458C-C551-DAAC-831AAA024243}"/>
              </a:ext>
            </a:extLst>
          </p:cNvPr>
          <p:cNvSpPr/>
          <p:nvPr/>
        </p:nvSpPr>
        <p:spPr>
          <a:xfrm>
            <a:off x="6788589" y="2357496"/>
            <a:ext cx="371192" cy="3711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B0F8D58-9898-85E1-A9F2-7812294A14A5}"/>
              </a:ext>
            </a:extLst>
          </p:cNvPr>
          <p:cNvSpPr txBox="1"/>
          <p:nvPr/>
        </p:nvSpPr>
        <p:spPr>
          <a:xfrm>
            <a:off x="7198294" y="2356412"/>
            <a:ext cx="2139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Pontos de Medição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C439AFE-3FE9-12F5-E171-051421D2AA67}"/>
              </a:ext>
            </a:extLst>
          </p:cNvPr>
          <p:cNvSpPr txBox="1"/>
          <p:nvPr/>
        </p:nvSpPr>
        <p:spPr>
          <a:xfrm>
            <a:off x="7405429" y="5669003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PNP/PL</a:t>
            </a:r>
          </a:p>
        </p:txBody>
      </p:sp>
      <p:pic>
        <p:nvPicPr>
          <p:cNvPr id="2" name="Imagem 1" descr="Logotipo, nome da empresa&#10;&#10;Descrição gerada automaticamente">
            <a:extLst>
              <a:ext uri="{FF2B5EF4-FFF2-40B4-BE49-F238E27FC236}">
                <a16:creationId xmlns:a16="http://schemas.microsoft.com/office/drawing/2014/main" id="{36C370F1-3030-5682-C279-EB4B908E9D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" t="2955" r="1289" b="4192"/>
          <a:stretch/>
        </p:blipFill>
        <p:spPr>
          <a:xfrm>
            <a:off x="10906979" y="341590"/>
            <a:ext cx="771991" cy="35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23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D069CE-5F7F-D47E-F9B9-F65BD90CFE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156" y="595257"/>
            <a:ext cx="6332012" cy="1136067"/>
          </a:xfrm>
        </p:spPr>
        <p:txBody>
          <a:bodyPr/>
          <a:lstStyle/>
          <a:p>
            <a:r>
              <a:rPr lang="pt-BR"/>
              <a:t>Indicadores Obrigatórios - Detalhamento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E44F19F-0424-D7E9-7057-DE0C3C1D3DE5}"/>
              </a:ext>
            </a:extLst>
          </p:cNvPr>
          <p:cNvSpPr txBox="1"/>
          <p:nvPr/>
        </p:nvSpPr>
        <p:spPr>
          <a:xfrm>
            <a:off x="557675" y="1721867"/>
            <a:ext cx="112322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/>
              <a:t>Repasses aceitos/rejeitados em um dia: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FF2AE85-C3EB-CBDC-A32F-67A4BCB0F595}"/>
              </a:ext>
            </a:extLst>
          </p:cNvPr>
          <p:cNvSpPr/>
          <p:nvPr/>
        </p:nvSpPr>
        <p:spPr>
          <a:xfrm>
            <a:off x="6788589" y="2852252"/>
            <a:ext cx="2346358" cy="2815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Aplicação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CAE82EE-9EEC-251A-BE28-12AF344254E1}"/>
              </a:ext>
            </a:extLst>
          </p:cNvPr>
          <p:cNvSpPr/>
          <p:nvPr/>
        </p:nvSpPr>
        <p:spPr>
          <a:xfrm>
            <a:off x="2744099" y="2852252"/>
            <a:ext cx="1112677" cy="2815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Injetor/</a:t>
            </a:r>
          </a:p>
          <a:p>
            <a:pPr algn="ctr"/>
            <a:r>
              <a:rPr lang="pt-BR" err="1"/>
              <a:t>Mock</a:t>
            </a:r>
            <a:endParaRPr lang="pt-BR"/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2547BF62-FFA1-7AB3-DD37-DA754D1186B2}"/>
              </a:ext>
            </a:extLst>
          </p:cNvPr>
          <p:cNvCxnSpPr>
            <a:cxnSpLocks/>
          </p:cNvCxnSpPr>
          <p:nvPr/>
        </p:nvCxnSpPr>
        <p:spPr>
          <a:xfrm flipH="1">
            <a:off x="3856776" y="3419332"/>
            <a:ext cx="3114392" cy="966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D8794A-6542-8CB3-6138-90C6225E8FE5}"/>
              </a:ext>
            </a:extLst>
          </p:cNvPr>
          <p:cNvSpPr txBox="1"/>
          <p:nvPr/>
        </p:nvSpPr>
        <p:spPr>
          <a:xfrm>
            <a:off x="4766344" y="3049265"/>
            <a:ext cx="111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bvmf.016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716AC677-AFE3-987C-C113-6A3091927448}"/>
              </a:ext>
            </a:extLst>
          </p:cNvPr>
          <p:cNvCxnSpPr>
            <a:cxnSpLocks/>
          </p:cNvCxnSpPr>
          <p:nvPr/>
        </p:nvCxnSpPr>
        <p:spPr>
          <a:xfrm>
            <a:off x="3856776" y="4005564"/>
            <a:ext cx="3114392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DD695EC-7AB0-D9F1-C177-87BB2F26082F}"/>
              </a:ext>
            </a:extLst>
          </p:cNvPr>
          <p:cNvSpPr txBox="1"/>
          <p:nvPr/>
        </p:nvSpPr>
        <p:spPr>
          <a:xfrm>
            <a:off x="4766343" y="3636232"/>
            <a:ext cx="111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bvmf.014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4FC693AF-AF9E-4392-274A-7D4BB22ECE9E}"/>
              </a:ext>
            </a:extLst>
          </p:cNvPr>
          <p:cNvSpPr/>
          <p:nvPr/>
        </p:nvSpPr>
        <p:spPr>
          <a:xfrm>
            <a:off x="6693177" y="3243404"/>
            <a:ext cx="371192" cy="3711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9300C16D-2DB2-3802-7DA6-A7F033ECFEB6}"/>
              </a:ext>
            </a:extLst>
          </p:cNvPr>
          <p:cNvSpPr/>
          <p:nvPr/>
        </p:nvSpPr>
        <p:spPr>
          <a:xfrm>
            <a:off x="6693177" y="3820898"/>
            <a:ext cx="371192" cy="3711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093D5384-7F69-5F2F-F21A-317BAABB2544}"/>
              </a:ext>
            </a:extLst>
          </p:cNvPr>
          <p:cNvSpPr/>
          <p:nvPr/>
        </p:nvSpPr>
        <p:spPr>
          <a:xfrm>
            <a:off x="6750076" y="2355300"/>
            <a:ext cx="371192" cy="3711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2AB82D1-EA0B-5C46-1566-3B5A49A8DDF1}"/>
              </a:ext>
            </a:extLst>
          </p:cNvPr>
          <p:cNvSpPr txBox="1"/>
          <p:nvPr/>
        </p:nvSpPr>
        <p:spPr>
          <a:xfrm>
            <a:off x="7159781" y="2354216"/>
            <a:ext cx="2139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Pontos de Medição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8C9CFF67-D30F-A570-5A75-BE2EA7676F7D}"/>
              </a:ext>
            </a:extLst>
          </p:cNvPr>
          <p:cNvSpPr txBox="1"/>
          <p:nvPr/>
        </p:nvSpPr>
        <p:spPr>
          <a:xfrm>
            <a:off x="7405429" y="5667738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PNP/PL</a:t>
            </a:r>
          </a:p>
        </p:txBody>
      </p:sp>
      <p:pic>
        <p:nvPicPr>
          <p:cNvPr id="2" name="Imagem 1" descr="Logotipo, nome da empresa&#10;&#10;Descrição gerada automaticamente">
            <a:extLst>
              <a:ext uri="{FF2B5EF4-FFF2-40B4-BE49-F238E27FC236}">
                <a16:creationId xmlns:a16="http://schemas.microsoft.com/office/drawing/2014/main" id="{C8B65717-0FDC-FA7C-5F07-7AB241AA83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" t="2955" r="1289" b="4192"/>
          <a:stretch/>
        </p:blipFill>
        <p:spPr>
          <a:xfrm>
            <a:off x="10906979" y="341590"/>
            <a:ext cx="771991" cy="35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65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D069CE-5F7F-D47E-F9B9-F65BD90CFE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155" y="595257"/>
            <a:ext cx="6520625" cy="1136067"/>
          </a:xfrm>
        </p:spPr>
        <p:txBody>
          <a:bodyPr/>
          <a:lstStyle/>
          <a:p>
            <a:r>
              <a:rPr lang="pt-BR"/>
              <a:t>Indicadores Obrigatórios - Detalhamento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E44F19F-0424-D7E9-7057-DE0C3C1D3DE5}"/>
              </a:ext>
            </a:extLst>
          </p:cNvPr>
          <p:cNvSpPr txBox="1"/>
          <p:nvPr/>
        </p:nvSpPr>
        <p:spPr>
          <a:xfrm>
            <a:off x="557675" y="1721867"/>
            <a:ext cx="112322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/>
              <a:t>Processamento de arquivos de Conciliação em um dia: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603E63F-32EE-398B-6003-5A441941C62B}"/>
              </a:ext>
            </a:extLst>
          </p:cNvPr>
          <p:cNvSpPr/>
          <p:nvPr/>
        </p:nvSpPr>
        <p:spPr>
          <a:xfrm>
            <a:off x="6788589" y="2788881"/>
            <a:ext cx="2346358" cy="3485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Aplicação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9B4B06C-5166-EB20-F96D-14E7C155732D}"/>
              </a:ext>
            </a:extLst>
          </p:cNvPr>
          <p:cNvSpPr/>
          <p:nvPr/>
        </p:nvSpPr>
        <p:spPr>
          <a:xfrm>
            <a:off x="2744099" y="2788881"/>
            <a:ext cx="1112677" cy="3485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Injetor/</a:t>
            </a:r>
          </a:p>
          <a:p>
            <a:pPr algn="ctr"/>
            <a:r>
              <a:rPr lang="pt-BR" err="1"/>
              <a:t>Mock</a:t>
            </a:r>
            <a:endParaRPr lang="pt-BR"/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BCADDF8E-05C1-0450-3D48-AA23567AC3D5}"/>
              </a:ext>
            </a:extLst>
          </p:cNvPr>
          <p:cNvCxnSpPr>
            <a:cxnSpLocks/>
          </p:cNvCxnSpPr>
          <p:nvPr/>
        </p:nvCxnSpPr>
        <p:spPr>
          <a:xfrm flipH="1">
            <a:off x="3856776" y="3897791"/>
            <a:ext cx="3114392" cy="966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70C7FEB-C950-E284-609C-3AC8CD72B7FF}"/>
              </a:ext>
            </a:extLst>
          </p:cNvPr>
          <p:cNvSpPr txBox="1"/>
          <p:nvPr/>
        </p:nvSpPr>
        <p:spPr>
          <a:xfrm>
            <a:off x="4733735" y="3563922"/>
            <a:ext cx="111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bvmf.018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F8A2C465-8C92-6633-DDEE-68A2DCFE31A2}"/>
              </a:ext>
            </a:extLst>
          </p:cNvPr>
          <p:cNvCxnSpPr>
            <a:cxnSpLocks/>
          </p:cNvCxnSpPr>
          <p:nvPr/>
        </p:nvCxnSpPr>
        <p:spPr>
          <a:xfrm>
            <a:off x="3856776" y="4302954"/>
            <a:ext cx="3114392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84DFAEE-B3B9-67F6-3986-2016E1F233E4}"/>
              </a:ext>
            </a:extLst>
          </p:cNvPr>
          <p:cNvSpPr txBox="1"/>
          <p:nvPr/>
        </p:nvSpPr>
        <p:spPr>
          <a:xfrm>
            <a:off x="4232190" y="3960051"/>
            <a:ext cx="2432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BVBG.012 (PNP/ACST)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B211708A-34AC-618E-E7D8-7657575D331B}"/>
              </a:ext>
            </a:extLst>
          </p:cNvPr>
          <p:cNvCxnSpPr>
            <a:cxnSpLocks/>
          </p:cNvCxnSpPr>
          <p:nvPr/>
        </p:nvCxnSpPr>
        <p:spPr>
          <a:xfrm flipH="1">
            <a:off x="3879079" y="4862906"/>
            <a:ext cx="3114392" cy="966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174BF0C-1B95-67BA-49C2-A32CAFFF275A}"/>
              </a:ext>
            </a:extLst>
          </p:cNvPr>
          <p:cNvSpPr txBox="1"/>
          <p:nvPr/>
        </p:nvSpPr>
        <p:spPr>
          <a:xfrm>
            <a:off x="4756038" y="4538104"/>
            <a:ext cx="111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bvmf.018</a:t>
            </a: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44C281E1-C929-847C-A5C3-24075C6FEC27}"/>
              </a:ext>
            </a:extLst>
          </p:cNvPr>
          <p:cNvCxnSpPr>
            <a:cxnSpLocks/>
          </p:cNvCxnSpPr>
          <p:nvPr/>
        </p:nvCxnSpPr>
        <p:spPr>
          <a:xfrm>
            <a:off x="3879079" y="5294498"/>
            <a:ext cx="311439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FAB66A7-FBFF-AA5D-8554-D4A0AEAEAB9B}"/>
              </a:ext>
            </a:extLst>
          </p:cNvPr>
          <p:cNvSpPr txBox="1"/>
          <p:nvPr/>
        </p:nvSpPr>
        <p:spPr>
          <a:xfrm>
            <a:off x="4000996" y="4943272"/>
            <a:ext cx="2760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BVBG.013 (PNP/PL/ACST)</a:t>
            </a: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B2298743-34C1-B137-84CB-082E8593F498}"/>
              </a:ext>
            </a:extLst>
          </p:cNvPr>
          <p:cNvCxnSpPr>
            <a:cxnSpLocks/>
          </p:cNvCxnSpPr>
          <p:nvPr/>
        </p:nvCxnSpPr>
        <p:spPr>
          <a:xfrm flipH="1">
            <a:off x="3883276" y="5764695"/>
            <a:ext cx="3114392" cy="966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D7B34AC-3C8D-A7B2-988D-650A1BA21625}"/>
              </a:ext>
            </a:extLst>
          </p:cNvPr>
          <p:cNvSpPr txBox="1"/>
          <p:nvPr/>
        </p:nvSpPr>
        <p:spPr>
          <a:xfrm>
            <a:off x="4760235" y="5439893"/>
            <a:ext cx="111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bvmf.018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11F74E6A-6D15-6501-0D91-409177DCC0C0}"/>
              </a:ext>
            </a:extLst>
          </p:cNvPr>
          <p:cNvCxnSpPr>
            <a:cxnSpLocks/>
          </p:cNvCxnSpPr>
          <p:nvPr/>
        </p:nvCxnSpPr>
        <p:spPr>
          <a:xfrm>
            <a:off x="3883276" y="6169858"/>
            <a:ext cx="3114392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8779C48-B20A-A7C8-F270-DB874E2CA721}"/>
              </a:ext>
            </a:extLst>
          </p:cNvPr>
          <p:cNvSpPr txBox="1"/>
          <p:nvPr/>
        </p:nvSpPr>
        <p:spPr>
          <a:xfrm>
            <a:off x="4430708" y="5826955"/>
            <a:ext cx="18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BVBG.014 (PNP)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26A2C99-1716-BED9-2C09-4633FB5D5763}"/>
              </a:ext>
            </a:extLst>
          </p:cNvPr>
          <p:cNvSpPr/>
          <p:nvPr/>
        </p:nvSpPr>
        <p:spPr>
          <a:xfrm>
            <a:off x="6743983" y="4117358"/>
            <a:ext cx="371192" cy="3711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0DA11739-FC86-8744-66C5-9D1D2AA774D3}"/>
              </a:ext>
            </a:extLst>
          </p:cNvPr>
          <p:cNvSpPr/>
          <p:nvPr/>
        </p:nvSpPr>
        <p:spPr>
          <a:xfrm>
            <a:off x="6744915" y="5108902"/>
            <a:ext cx="371192" cy="371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D2A7A7DF-76AD-CFD3-986F-CF739A7CB07F}"/>
              </a:ext>
            </a:extLst>
          </p:cNvPr>
          <p:cNvSpPr/>
          <p:nvPr/>
        </p:nvSpPr>
        <p:spPr>
          <a:xfrm>
            <a:off x="6744150" y="5984590"/>
            <a:ext cx="371192" cy="3711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C9CCC9BC-56C8-0F8D-5D2C-81B29443E62B}"/>
              </a:ext>
            </a:extLst>
          </p:cNvPr>
          <p:cNvSpPr/>
          <p:nvPr/>
        </p:nvSpPr>
        <p:spPr>
          <a:xfrm>
            <a:off x="6750076" y="2293397"/>
            <a:ext cx="371192" cy="3711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BD50D523-BAAE-7025-E8B3-AE4BB60959C6}"/>
              </a:ext>
            </a:extLst>
          </p:cNvPr>
          <p:cNvSpPr txBox="1"/>
          <p:nvPr/>
        </p:nvSpPr>
        <p:spPr>
          <a:xfrm>
            <a:off x="7159781" y="2292313"/>
            <a:ext cx="2139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Pontos de Medição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808D53F4-E89D-FB70-531C-12D7F04C1064}"/>
              </a:ext>
            </a:extLst>
          </p:cNvPr>
          <p:cNvSpPr txBox="1"/>
          <p:nvPr/>
        </p:nvSpPr>
        <p:spPr>
          <a:xfrm>
            <a:off x="7247726" y="6213681"/>
            <a:ext cx="156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PNP/PL/ACST</a:t>
            </a:r>
          </a:p>
        </p:txBody>
      </p:sp>
      <p:pic>
        <p:nvPicPr>
          <p:cNvPr id="2" name="Imagem 1" descr="Logotipo, nome da empresa&#10;&#10;Descrição gerada automaticamente">
            <a:extLst>
              <a:ext uri="{FF2B5EF4-FFF2-40B4-BE49-F238E27FC236}">
                <a16:creationId xmlns:a16="http://schemas.microsoft.com/office/drawing/2014/main" id="{94A1666A-E91E-11DB-562C-F6323C522F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" t="2955" r="1289" b="4192"/>
          <a:stretch/>
        </p:blipFill>
        <p:spPr>
          <a:xfrm>
            <a:off x="10906979" y="341590"/>
            <a:ext cx="771991" cy="356699"/>
          </a:xfrm>
          <a:prstGeom prst="rect">
            <a:avLst/>
          </a:prstGeom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862066B3-B294-339B-6694-CF6E724478AD}"/>
              </a:ext>
            </a:extLst>
          </p:cNvPr>
          <p:cNvCxnSpPr>
            <a:cxnSpLocks/>
          </p:cNvCxnSpPr>
          <p:nvPr/>
        </p:nvCxnSpPr>
        <p:spPr>
          <a:xfrm flipH="1">
            <a:off x="3865169" y="2882486"/>
            <a:ext cx="3114392" cy="966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0F56261C-2858-12EB-293A-CE1A4FD17E55}"/>
              </a:ext>
            </a:extLst>
          </p:cNvPr>
          <p:cNvSpPr txBox="1"/>
          <p:nvPr/>
        </p:nvSpPr>
        <p:spPr>
          <a:xfrm>
            <a:off x="4742128" y="2548617"/>
            <a:ext cx="111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bvmf.186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C0CBC455-87B2-9AAD-7DAD-A0A95C498317}"/>
              </a:ext>
            </a:extLst>
          </p:cNvPr>
          <p:cNvCxnSpPr>
            <a:cxnSpLocks/>
          </p:cNvCxnSpPr>
          <p:nvPr/>
        </p:nvCxnSpPr>
        <p:spPr>
          <a:xfrm>
            <a:off x="3865169" y="3287649"/>
            <a:ext cx="3114392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0AE74281-1F90-1672-C6CE-99A1FD63129E}"/>
              </a:ext>
            </a:extLst>
          </p:cNvPr>
          <p:cNvSpPr txBox="1"/>
          <p:nvPr/>
        </p:nvSpPr>
        <p:spPr>
          <a:xfrm>
            <a:off x="4240583" y="2944746"/>
            <a:ext cx="213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BVBG.086 (PNP/PL)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64E93073-88EC-EA98-0B6D-9FD7EE8515EC}"/>
              </a:ext>
            </a:extLst>
          </p:cNvPr>
          <p:cNvSpPr/>
          <p:nvPr/>
        </p:nvSpPr>
        <p:spPr>
          <a:xfrm>
            <a:off x="6752376" y="3102053"/>
            <a:ext cx="371192" cy="3711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1956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D069CE-5F7F-D47E-F9B9-F65BD90CFE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155" y="595257"/>
            <a:ext cx="6149433" cy="1136067"/>
          </a:xfrm>
        </p:spPr>
        <p:txBody>
          <a:bodyPr/>
          <a:lstStyle/>
          <a:p>
            <a:r>
              <a:rPr lang="pt-BR"/>
              <a:t>Indicadores Obrigatórios - Detalhamento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E44F19F-0424-D7E9-7057-DE0C3C1D3DE5}"/>
              </a:ext>
            </a:extLst>
          </p:cNvPr>
          <p:cNvSpPr txBox="1"/>
          <p:nvPr/>
        </p:nvSpPr>
        <p:spPr>
          <a:xfrm>
            <a:off x="557675" y="1721867"/>
            <a:ext cx="112322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/>
              <a:t>Contração de Empréstimos em um dia: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0442DCC-9AEB-5A57-7051-544167647F97}"/>
              </a:ext>
            </a:extLst>
          </p:cNvPr>
          <p:cNvSpPr/>
          <p:nvPr/>
        </p:nvSpPr>
        <p:spPr>
          <a:xfrm>
            <a:off x="6788589" y="2852252"/>
            <a:ext cx="2346358" cy="2815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Aplicação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965D114-F5D2-C624-EA04-F53E557F47FE}"/>
              </a:ext>
            </a:extLst>
          </p:cNvPr>
          <p:cNvSpPr/>
          <p:nvPr/>
        </p:nvSpPr>
        <p:spPr>
          <a:xfrm>
            <a:off x="2744099" y="2852252"/>
            <a:ext cx="1112677" cy="2815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Injetor/</a:t>
            </a:r>
          </a:p>
          <a:p>
            <a:pPr algn="ctr"/>
            <a:r>
              <a:rPr lang="pt-BR" err="1"/>
              <a:t>Mock</a:t>
            </a:r>
            <a:endParaRPr lang="pt-BR"/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43304B5F-21CC-DFE5-7057-18A5526B1F91}"/>
              </a:ext>
            </a:extLst>
          </p:cNvPr>
          <p:cNvCxnSpPr>
            <a:cxnSpLocks/>
          </p:cNvCxnSpPr>
          <p:nvPr/>
        </p:nvCxnSpPr>
        <p:spPr>
          <a:xfrm flipH="1">
            <a:off x="3856776" y="3419332"/>
            <a:ext cx="3114392" cy="966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2A1A4EB-083E-9B4E-3C6E-3965CC01D789}"/>
              </a:ext>
            </a:extLst>
          </p:cNvPr>
          <p:cNvSpPr txBox="1"/>
          <p:nvPr/>
        </p:nvSpPr>
        <p:spPr>
          <a:xfrm>
            <a:off x="4696004" y="3049265"/>
            <a:ext cx="111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bvmf.127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8F7B4052-3D7C-AC41-6F36-832FB4D86A27}"/>
              </a:ext>
            </a:extLst>
          </p:cNvPr>
          <p:cNvCxnSpPr>
            <a:cxnSpLocks/>
          </p:cNvCxnSpPr>
          <p:nvPr/>
        </p:nvCxnSpPr>
        <p:spPr>
          <a:xfrm>
            <a:off x="3856776" y="4005564"/>
            <a:ext cx="3114392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1A99DC4-02E0-519E-E12F-DEFC8A48D984}"/>
              </a:ext>
            </a:extLst>
          </p:cNvPr>
          <p:cNvSpPr txBox="1"/>
          <p:nvPr/>
        </p:nvSpPr>
        <p:spPr>
          <a:xfrm>
            <a:off x="4696004" y="3609056"/>
            <a:ext cx="111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bvmf.128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7F18444-D767-7ABE-83A7-3C8480F2CA48}"/>
              </a:ext>
            </a:extLst>
          </p:cNvPr>
          <p:cNvSpPr/>
          <p:nvPr/>
        </p:nvSpPr>
        <p:spPr>
          <a:xfrm>
            <a:off x="6749400" y="3243404"/>
            <a:ext cx="371192" cy="3711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6512859E-69EE-9B20-0917-52838ACD7908}"/>
              </a:ext>
            </a:extLst>
          </p:cNvPr>
          <p:cNvSpPr/>
          <p:nvPr/>
        </p:nvSpPr>
        <p:spPr>
          <a:xfrm>
            <a:off x="6716204" y="3819968"/>
            <a:ext cx="371192" cy="3711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22FED128-E02D-5CF7-10FD-571D67B3F581}"/>
              </a:ext>
            </a:extLst>
          </p:cNvPr>
          <p:cNvSpPr/>
          <p:nvPr/>
        </p:nvSpPr>
        <p:spPr>
          <a:xfrm>
            <a:off x="6788589" y="2418727"/>
            <a:ext cx="371192" cy="3711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FB0FBB2-859B-DFC4-641B-BB466172E8A4}"/>
              </a:ext>
            </a:extLst>
          </p:cNvPr>
          <p:cNvSpPr txBox="1"/>
          <p:nvPr/>
        </p:nvSpPr>
        <p:spPr>
          <a:xfrm>
            <a:off x="7198294" y="2417643"/>
            <a:ext cx="2139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Pontos de Medição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42C9596-E393-8024-CDCC-5332F431A35C}"/>
              </a:ext>
            </a:extLst>
          </p:cNvPr>
          <p:cNvSpPr txBox="1"/>
          <p:nvPr/>
        </p:nvSpPr>
        <p:spPr>
          <a:xfrm>
            <a:off x="7405429" y="5716628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PNP/PL</a:t>
            </a:r>
          </a:p>
        </p:txBody>
      </p:sp>
      <p:cxnSp>
        <p:nvCxnSpPr>
          <p:cNvPr id="2" name="Conector de Seta Reta 1">
            <a:extLst>
              <a:ext uri="{FF2B5EF4-FFF2-40B4-BE49-F238E27FC236}">
                <a16:creationId xmlns:a16="http://schemas.microsoft.com/office/drawing/2014/main" id="{36B1EC53-6F6E-8B1D-BF33-422F4145CEDC}"/>
              </a:ext>
            </a:extLst>
          </p:cNvPr>
          <p:cNvCxnSpPr>
            <a:cxnSpLocks/>
          </p:cNvCxnSpPr>
          <p:nvPr/>
        </p:nvCxnSpPr>
        <p:spPr>
          <a:xfrm>
            <a:off x="3855272" y="4737383"/>
            <a:ext cx="3114392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92E9860C-E3B8-CA57-F7F3-36B34741EECC}"/>
              </a:ext>
            </a:extLst>
          </p:cNvPr>
          <p:cNvSpPr txBox="1"/>
          <p:nvPr/>
        </p:nvSpPr>
        <p:spPr>
          <a:xfrm>
            <a:off x="4694500" y="4340875"/>
            <a:ext cx="1577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bvmf.192/193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A73D8263-8867-1975-A753-36498751886F}"/>
              </a:ext>
            </a:extLst>
          </p:cNvPr>
          <p:cNvSpPr/>
          <p:nvPr/>
        </p:nvSpPr>
        <p:spPr>
          <a:xfrm>
            <a:off x="6714700" y="4551787"/>
            <a:ext cx="371192" cy="3711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Logotipo, nome da empresa&#10;&#10;Descrição gerada automaticamente">
            <a:extLst>
              <a:ext uri="{FF2B5EF4-FFF2-40B4-BE49-F238E27FC236}">
                <a16:creationId xmlns:a16="http://schemas.microsoft.com/office/drawing/2014/main" id="{E087B921-3256-045F-958B-75F80F0C52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" t="2955" r="1289" b="4192"/>
          <a:stretch/>
        </p:blipFill>
        <p:spPr>
          <a:xfrm>
            <a:off x="10906979" y="341590"/>
            <a:ext cx="771991" cy="35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61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D069CE-5F7F-D47E-F9B9-F65BD90CFE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156" y="595257"/>
            <a:ext cx="7372730" cy="1136067"/>
          </a:xfrm>
        </p:spPr>
        <p:txBody>
          <a:bodyPr/>
          <a:lstStyle/>
          <a:p>
            <a:r>
              <a:rPr lang="pt-BR"/>
              <a:t>Indicadores Obrigatórios - Detalhamento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E44F19F-0424-D7E9-7057-DE0C3C1D3DE5}"/>
              </a:ext>
            </a:extLst>
          </p:cNvPr>
          <p:cNvSpPr txBox="1"/>
          <p:nvPr/>
        </p:nvSpPr>
        <p:spPr>
          <a:xfrm>
            <a:off x="557675" y="1721867"/>
            <a:ext cx="112322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/>
              <a:t>Liquidação antecipada de contrato de empréstimo em um dia: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67E739C-3B2A-F918-E775-2742E1E3570A}"/>
              </a:ext>
            </a:extLst>
          </p:cNvPr>
          <p:cNvSpPr/>
          <p:nvPr/>
        </p:nvSpPr>
        <p:spPr>
          <a:xfrm>
            <a:off x="6788589" y="2852252"/>
            <a:ext cx="2346358" cy="2815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Aplicação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F1B4DA4-9F9B-F476-7505-A6EA766F869E}"/>
              </a:ext>
            </a:extLst>
          </p:cNvPr>
          <p:cNvSpPr/>
          <p:nvPr/>
        </p:nvSpPr>
        <p:spPr>
          <a:xfrm>
            <a:off x="2744099" y="2852252"/>
            <a:ext cx="1112677" cy="2815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Injetor/</a:t>
            </a:r>
          </a:p>
          <a:p>
            <a:pPr algn="ctr"/>
            <a:r>
              <a:rPr lang="pt-BR" err="1"/>
              <a:t>Mock</a:t>
            </a:r>
            <a:endParaRPr lang="pt-BR"/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39B56114-AA0A-E9CE-CE06-95B507732D17}"/>
              </a:ext>
            </a:extLst>
          </p:cNvPr>
          <p:cNvCxnSpPr>
            <a:cxnSpLocks/>
          </p:cNvCxnSpPr>
          <p:nvPr/>
        </p:nvCxnSpPr>
        <p:spPr>
          <a:xfrm flipH="1">
            <a:off x="3856776" y="3419332"/>
            <a:ext cx="3114392" cy="966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82D7F26-E209-B19F-C0B2-14B7D20BC79C}"/>
              </a:ext>
            </a:extLst>
          </p:cNvPr>
          <p:cNvSpPr txBox="1"/>
          <p:nvPr/>
        </p:nvSpPr>
        <p:spPr>
          <a:xfrm>
            <a:off x="4766344" y="3049265"/>
            <a:ext cx="111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bvmf.131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05843126-2DF1-9708-12F3-AC117E51A43A}"/>
              </a:ext>
            </a:extLst>
          </p:cNvPr>
          <p:cNvCxnSpPr>
            <a:cxnSpLocks/>
          </p:cNvCxnSpPr>
          <p:nvPr/>
        </p:nvCxnSpPr>
        <p:spPr>
          <a:xfrm>
            <a:off x="3856776" y="4005564"/>
            <a:ext cx="3114392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0B69A24-2BC1-4ED7-89CC-DCEADD78774E}"/>
              </a:ext>
            </a:extLst>
          </p:cNvPr>
          <p:cNvSpPr txBox="1"/>
          <p:nvPr/>
        </p:nvSpPr>
        <p:spPr>
          <a:xfrm>
            <a:off x="4776754" y="3636232"/>
            <a:ext cx="111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bvmf.133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8B98AFA4-87A7-ACAC-2FFE-4C9786FFD6D3}"/>
              </a:ext>
            </a:extLst>
          </p:cNvPr>
          <p:cNvCxnSpPr>
            <a:cxnSpLocks/>
          </p:cNvCxnSpPr>
          <p:nvPr/>
        </p:nvCxnSpPr>
        <p:spPr>
          <a:xfrm>
            <a:off x="3856776" y="4427719"/>
            <a:ext cx="3114392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B0C0E51-D2D4-FC6D-6D5B-5B928DB544D9}"/>
              </a:ext>
            </a:extLst>
          </p:cNvPr>
          <p:cNvSpPr txBox="1"/>
          <p:nvPr/>
        </p:nvSpPr>
        <p:spPr>
          <a:xfrm>
            <a:off x="4776754" y="4058387"/>
            <a:ext cx="111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bvmf.133</a:t>
            </a: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0F1B5733-E45C-C5B0-A7B4-2D67B554E8F6}"/>
              </a:ext>
            </a:extLst>
          </p:cNvPr>
          <p:cNvCxnSpPr>
            <a:cxnSpLocks/>
          </p:cNvCxnSpPr>
          <p:nvPr/>
        </p:nvCxnSpPr>
        <p:spPr>
          <a:xfrm>
            <a:off x="3856776" y="4849874"/>
            <a:ext cx="3114392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AFDB76A-7E4B-1AFB-8E88-F1B445B0130E}"/>
              </a:ext>
            </a:extLst>
          </p:cNvPr>
          <p:cNvSpPr txBox="1"/>
          <p:nvPr/>
        </p:nvSpPr>
        <p:spPr>
          <a:xfrm>
            <a:off x="4776754" y="4480542"/>
            <a:ext cx="1112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bvmf.192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0F3D4775-CD58-2696-200C-0C9E6EC99079}"/>
              </a:ext>
            </a:extLst>
          </p:cNvPr>
          <p:cNvSpPr/>
          <p:nvPr/>
        </p:nvSpPr>
        <p:spPr>
          <a:xfrm>
            <a:off x="6716204" y="3237699"/>
            <a:ext cx="371192" cy="3711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46780A25-0257-FB4D-B0F1-9B138C2179BC}"/>
              </a:ext>
            </a:extLst>
          </p:cNvPr>
          <p:cNvSpPr/>
          <p:nvPr/>
        </p:nvSpPr>
        <p:spPr>
          <a:xfrm>
            <a:off x="6704174" y="3797493"/>
            <a:ext cx="371192" cy="8521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1D422053-CE55-D34E-28D1-C4C5E08369BC}"/>
              </a:ext>
            </a:extLst>
          </p:cNvPr>
          <p:cNvSpPr/>
          <p:nvPr/>
        </p:nvSpPr>
        <p:spPr>
          <a:xfrm>
            <a:off x="6705683" y="4686753"/>
            <a:ext cx="371192" cy="3711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58ABB206-B936-2003-CEB9-275882FDF917}"/>
              </a:ext>
            </a:extLst>
          </p:cNvPr>
          <p:cNvSpPr/>
          <p:nvPr/>
        </p:nvSpPr>
        <p:spPr>
          <a:xfrm>
            <a:off x="6788589" y="2366697"/>
            <a:ext cx="371192" cy="3711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FF40E9F9-28B7-713D-A232-427C2CC97268}"/>
              </a:ext>
            </a:extLst>
          </p:cNvPr>
          <p:cNvSpPr txBox="1"/>
          <p:nvPr/>
        </p:nvSpPr>
        <p:spPr>
          <a:xfrm>
            <a:off x="7198294" y="2365613"/>
            <a:ext cx="2139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Pontos de Medição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1D65481C-800D-856D-33D7-843355FB5E29}"/>
              </a:ext>
            </a:extLst>
          </p:cNvPr>
          <p:cNvSpPr txBox="1"/>
          <p:nvPr/>
        </p:nvSpPr>
        <p:spPr>
          <a:xfrm>
            <a:off x="7279171" y="5704808"/>
            <a:ext cx="156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PNP/PL/ACST</a:t>
            </a:r>
          </a:p>
        </p:txBody>
      </p:sp>
      <p:pic>
        <p:nvPicPr>
          <p:cNvPr id="2" name="Imagem 1" descr="Logotipo, nome da empresa&#10;&#10;Descrição gerada automaticamente">
            <a:extLst>
              <a:ext uri="{FF2B5EF4-FFF2-40B4-BE49-F238E27FC236}">
                <a16:creationId xmlns:a16="http://schemas.microsoft.com/office/drawing/2014/main" id="{F02CA4A5-3CF0-6129-76A1-A2169812E9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" t="2955" r="1289" b="4192"/>
          <a:stretch/>
        </p:blipFill>
        <p:spPr>
          <a:xfrm>
            <a:off x="10906979" y="341590"/>
            <a:ext cx="771991" cy="35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82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D069CE-5F7F-D47E-F9B9-F65BD90CFE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156" y="595257"/>
            <a:ext cx="4903824" cy="1136067"/>
          </a:xfrm>
        </p:spPr>
        <p:txBody>
          <a:bodyPr/>
          <a:lstStyle/>
          <a:p>
            <a:r>
              <a:rPr lang="pt-BR"/>
              <a:t>Indicadores Não Obrigatórios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B86D689-0972-E2AA-5871-A65F7D5C91FF}"/>
              </a:ext>
            </a:extLst>
          </p:cNvPr>
          <p:cNvSpPr txBox="1"/>
          <p:nvPr/>
        </p:nvSpPr>
        <p:spPr>
          <a:xfrm>
            <a:off x="639156" y="1530560"/>
            <a:ext cx="112322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/>
              <a:t>Os indicadores não obrigatórios podem ser executados pelos participantes de acordo com sua necessidade e devem seguir as premissas declaradas anteriormente;</a:t>
            </a:r>
          </a:p>
        </p:txBody>
      </p:sp>
      <p:pic>
        <p:nvPicPr>
          <p:cNvPr id="2" name="Imagem 1" descr="Logotipo, nome da empresa&#10;&#10;Descrição gerada automaticamente">
            <a:extLst>
              <a:ext uri="{FF2B5EF4-FFF2-40B4-BE49-F238E27FC236}">
                <a16:creationId xmlns:a16="http://schemas.microsoft.com/office/drawing/2014/main" id="{3095FCE9-19B2-B9F3-73D4-3439EC0BB3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" t="2955" r="1289" b="4192"/>
          <a:stretch/>
        </p:blipFill>
        <p:spPr>
          <a:xfrm>
            <a:off x="10906979" y="341590"/>
            <a:ext cx="771991" cy="35669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B6E09EC-9873-C29C-1647-99B23599E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551" y="2176891"/>
            <a:ext cx="10441489" cy="444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95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D069CE-5F7F-D47E-F9B9-F65BD90CFE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155" y="595257"/>
            <a:ext cx="7536123" cy="1136067"/>
          </a:xfrm>
        </p:spPr>
        <p:txBody>
          <a:bodyPr/>
          <a:lstStyle/>
          <a:p>
            <a:r>
              <a:rPr lang="pt-BR"/>
              <a:t>Indicadores - Informe dos Resultados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E44F19F-0424-D7E9-7057-DE0C3C1D3DE5}"/>
              </a:ext>
            </a:extLst>
          </p:cNvPr>
          <p:cNvSpPr txBox="1"/>
          <p:nvPr/>
        </p:nvSpPr>
        <p:spPr>
          <a:xfrm>
            <a:off x="557675" y="1721867"/>
            <a:ext cx="11232280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/>
              <a:t>Os resultados devem ser informados em formulário apropriado (será enviado no início de 2023);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/>
              <a:t>O relatório deve conter as informações 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b="1"/>
              <a:t>Nome da aplicação;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b="1"/>
              <a:t>Versão;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b="1"/>
              <a:t>Fornecedor;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b="1"/>
              <a:t>Ambiente de Teste;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b="1"/>
              <a:t>Hospedagem do Ambiente de Teste;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b="1"/>
              <a:t>Dados técnicos do ambiente de Teste e Produção;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b="1"/>
              <a:t>Arquitetura dos ambientes;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b="1"/>
              <a:t>Para cada indicador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b="1"/>
              <a:t>Dados do Pico de dados de informação (Data e </a:t>
            </a:r>
            <a:r>
              <a:rPr lang="pt-BR" b="1" err="1"/>
              <a:t>qtde</a:t>
            </a:r>
            <a:r>
              <a:rPr lang="pt-BR" b="1"/>
              <a:t>);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b="1"/>
              <a:t>% de Incremento e Racional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b="1"/>
              <a:t>Quantidade executada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b="1"/>
              <a:t>Conclusão do Resultado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pt-BR" b="1"/>
              <a:t>Se não satisfatório: Plano de Ação, Prazo e Responsável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b="1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b="1"/>
          </a:p>
        </p:txBody>
      </p:sp>
      <p:pic>
        <p:nvPicPr>
          <p:cNvPr id="2" name="Imagem 1" descr="Logotipo, nome da empresa&#10;&#10;Descrição gerada automaticamente">
            <a:extLst>
              <a:ext uri="{FF2B5EF4-FFF2-40B4-BE49-F238E27FC236}">
                <a16:creationId xmlns:a16="http://schemas.microsoft.com/office/drawing/2014/main" id="{1B6D4EFE-88F7-5027-C89E-E485FC722A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" t="2955" r="1289" b="4192"/>
          <a:stretch/>
        </p:blipFill>
        <p:spPr>
          <a:xfrm>
            <a:off x="10906979" y="341590"/>
            <a:ext cx="771991" cy="35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0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D069CE-5F7F-D47E-F9B9-F65BD90CFE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155" y="595257"/>
            <a:ext cx="7536123" cy="1136067"/>
          </a:xfrm>
        </p:spPr>
        <p:txBody>
          <a:bodyPr/>
          <a:lstStyle/>
          <a:p>
            <a:r>
              <a:rPr lang="pt-BR"/>
              <a:t>Indicadores - Informe dos Resultados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E44F19F-0424-D7E9-7057-DE0C3C1D3DE5}"/>
              </a:ext>
            </a:extLst>
          </p:cNvPr>
          <p:cNvSpPr txBox="1"/>
          <p:nvPr/>
        </p:nvSpPr>
        <p:spPr>
          <a:xfrm>
            <a:off x="557675" y="1721867"/>
            <a:ext cx="1123228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/>
              <a:t>Exemplo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b="1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b="1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61F67A7-60BF-3A7F-CEF4-DF709CC73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287" y="2146592"/>
            <a:ext cx="4800600" cy="9048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44EC647-E530-92E3-3917-6302C0F45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181" y="2614175"/>
            <a:ext cx="5257800" cy="33432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954A50F-F714-8248-6BC7-668A6B942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7101" y="3162111"/>
            <a:ext cx="6038850" cy="3467100"/>
          </a:xfrm>
          <a:prstGeom prst="rect">
            <a:avLst/>
          </a:prstGeom>
        </p:spPr>
      </p:pic>
      <p:pic>
        <p:nvPicPr>
          <p:cNvPr id="2" name="Imagem 1" descr="Logotipo, nome da empresa&#10;&#10;Descrição gerada automaticamente">
            <a:extLst>
              <a:ext uri="{FF2B5EF4-FFF2-40B4-BE49-F238E27FC236}">
                <a16:creationId xmlns:a16="http://schemas.microsoft.com/office/drawing/2014/main" id="{7B86B25A-9ADC-3ADB-05D6-906465D8CD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" t="2955" r="1289" b="4192"/>
          <a:stretch/>
        </p:blipFill>
        <p:spPr>
          <a:xfrm>
            <a:off x="10906979" y="341590"/>
            <a:ext cx="771991" cy="35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95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>
            <a:extLst>
              <a:ext uri="{FF2B5EF4-FFF2-40B4-BE49-F238E27FC236}">
                <a16:creationId xmlns:a16="http://schemas.microsoft.com/office/drawing/2014/main" id="{C346F1F6-0749-AD44-893A-BD4BF904D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69" t="2549" r="2061"/>
          <a:stretch/>
        </p:blipFill>
        <p:spPr bwMode="auto">
          <a:xfrm>
            <a:off x="-5102" y="30669"/>
            <a:ext cx="12195876" cy="685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95F6B5-8877-7D41-B84D-C9F31B720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012" y="327081"/>
            <a:ext cx="459085" cy="3859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5500182-CF7B-ED44-BC00-FEF63A2976BC}"/>
              </a:ext>
            </a:extLst>
          </p:cNvPr>
          <p:cNvSpPr/>
          <p:nvPr/>
        </p:nvSpPr>
        <p:spPr>
          <a:xfrm>
            <a:off x="1092287" y="1078736"/>
            <a:ext cx="5003712" cy="5058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4">
              <a:defRPr/>
            </a:pPr>
            <a:endParaRPr lang="pt-BR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9227FC-BD62-B54D-840B-95D8FF41042B}"/>
              </a:ext>
            </a:extLst>
          </p:cNvPr>
          <p:cNvSpPr/>
          <p:nvPr/>
        </p:nvSpPr>
        <p:spPr>
          <a:xfrm>
            <a:off x="6096001" y="1078736"/>
            <a:ext cx="4990299" cy="5058851"/>
          </a:xfrm>
          <a:prstGeom prst="rect">
            <a:avLst/>
          </a:prstGeom>
          <a:solidFill>
            <a:srgbClr val="001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4">
              <a:defRPr/>
            </a:pPr>
            <a:endParaRPr lang="pt-BR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38B673-3BD9-A043-B0BB-017E43585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012" y="327080"/>
            <a:ext cx="459085" cy="397500"/>
          </a:xfrm>
          <a:prstGeom prst="rect">
            <a:avLst/>
          </a:prstGeom>
        </p:spPr>
      </p:pic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5D7127B3-57FA-CC4E-B0C0-D34A562DF1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6192" y="1275455"/>
            <a:ext cx="3910671" cy="4307091"/>
          </a:xfrm>
        </p:spPr>
        <p:txBody>
          <a:bodyPr/>
          <a:lstStyle/>
          <a:p>
            <a:r>
              <a:rPr lang="pt-BR" sz="4800"/>
              <a:t>Objetivo do Webinar</a:t>
            </a:r>
            <a:endParaRPr lang="pt-BR" altLang="pt-BR" sz="4800"/>
          </a:p>
          <a:p>
            <a:pPr lvl="1"/>
            <a:r>
              <a:rPr lang="pt-BR" altLang="pt-BR" sz="1667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Apresentar aos participantes os indicadores e plano de trabalho relacionado a </a:t>
            </a:r>
            <a:r>
              <a:rPr lang="pt-BR" altLang="pt-BR" sz="1667" b="1">
                <a:solidFill>
                  <a:srgbClr val="12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da capacidade tecnológica</a:t>
            </a:r>
            <a:r>
              <a:rPr lang="pt-BR" altLang="pt-BR" sz="1667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o ambiente de </a:t>
            </a:r>
            <a:r>
              <a:rPr lang="pt-BR" altLang="pt-BR" sz="1667" b="1">
                <a:solidFill>
                  <a:srgbClr val="12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pós-negociação</a:t>
            </a:r>
            <a:r>
              <a:rPr lang="pt-BR" altLang="pt-BR" sz="1667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mercado de </a:t>
            </a:r>
            <a:r>
              <a:rPr lang="pt-BR" altLang="pt-BR" sz="1667" b="1">
                <a:solidFill>
                  <a:srgbClr val="12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Listados B3</a:t>
            </a:r>
          </a:p>
          <a:p>
            <a:pPr lvl="1">
              <a:lnSpc>
                <a:spcPct val="100000"/>
              </a:lnSpc>
            </a:pPr>
            <a:endParaRPr lang="pt-BR" b="1">
              <a:solidFill>
                <a:srgbClr val="00B0F0"/>
              </a:solidFill>
            </a:endParaRP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F81A341C-9A61-B841-858E-6079E15C69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74518" y="1814450"/>
            <a:ext cx="2545198" cy="1233756"/>
          </a:xfrm>
        </p:spPr>
        <p:txBody>
          <a:bodyPr/>
          <a:lstStyle/>
          <a:p>
            <a:pPr marL="0" indent="0">
              <a:buNone/>
            </a:pPr>
            <a:r>
              <a:rPr lang="pt-BR" altLang="pt-BR" sz="1400">
                <a:solidFill>
                  <a:srgbClr val="F0F5FE"/>
                </a:solidFill>
              </a:rPr>
              <a:t>Apresentação do arcabouço  regulatório relacionado a capacidade de infraestrutura</a:t>
            </a:r>
            <a:endParaRPr lang="pt-BR" altLang="pt-BR" sz="1400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72C38654-A5D5-4BE5-BEDC-615ACE344E4B}"/>
              </a:ext>
            </a:extLst>
          </p:cNvPr>
          <p:cNvCxnSpPr/>
          <p:nvPr/>
        </p:nvCxnSpPr>
        <p:spPr>
          <a:xfrm>
            <a:off x="6372610" y="1545631"/>
            <a:ext cx="4483176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áfico 9" descr="Boa Ideia estrutura de tópicos">
            <a:extLst>
              <a:ext uri="{FF2B5EF4-FFF2-40B4-BE49-F238E27FC236}">
                <a16:creationId xmlns:a16="http://schemas.microsoft.com/office/drawing/2014/main" id="{EC1B7026-3196-4000-A75E-DF2B6EC710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64454" y="1974220"/>
            <a:ext cx="914217" cy="914217"/>
          </a:xfrm>
          <a:prstGeom prst="rect">
            <a:avLst/>
          </a:prstGeom>
        </p:spPr>
      </p:pic>
      <p:pic>
        <p:nvPicPr>
          <p:cNvPr id="12" name="Gráfico 11" descr="Aspiração estrutura de tópicos">
            <a:extLst>
              <a:ext uri="{FF2B5EF4-FFF2-40B4-BE49-F238E27FC236}">
                <a16:creationId xmlns:a16="http://schemas.microsoft.com/office/drawing/2014/main" id="{BA34C419-B330-488E-A119-92D8322535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64454" y="4519027"/>
            <a:ext cx="914217" cy="914217"/>
          </a:xfrm>
          <a:prstGeom prst="rect">
            <a:avLst/>
          </a:prstGeom>
        </p:spPr>
      </p:pic>
      <p:pic>
        <p:nvPicPr>
          <p:cNvPr id="14" name="Gráfico 13" descr="Área de Transferência estrutura de tópicos">
            <a:extLst>
              <a:ext uri="{FF2B5EF4-FFF2-40B4-BE49-F238E27FC236}">
                <a16:creationId xmlns:a16="http://schemas.microsoft.com/office/drawing/2014/main" id="{F01E3125-41AC-4A58-A4CD-C187556850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60672" y="3246623"/>
            <a:ext cx="914217" cy="914217"/>
          </a:xfrm>
          <a:prstGeom prst="rect">
            <a:avLst/>
          </a:prstGeom>
        </p:spPr>
      </p:pic>
      <p:sp>
        <p:nvSpPr>
          <p:cNvPr id="15" name="Text Placeholder 39">
            <a:extLst>
              <a:ext uri="{FF2B5EF4-FFF2-40B4-BE49-F238E27FC236}">
                <a16:creationId xmlns:a16="http://schemas.microsoft.com/office/drawing/2014/main" id="{86997A14-2C2D-4BC6-A118-8803C3358BF4}"/>
              </a:ext>
            </a:extLst>
          </p:cNvPr>
          <p:cNvSpPr txBox="1">
            <a:spLocks/>
          </p:cNvSpPr>
          <p:nvPr/>
        </p:nvSpPr>
        <p:spPr>
          <a:xfrm>
            <a:off x="8173026" y="3073925"/>
            <a:ext cx="2545198" cy="12337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46854" marR="0" indent="-246854" algn="l" defTabSz="1316553" rtl="0" eaLnBrk="1" fontAlgn="auto" latinLnBrk="0" hangingPunct="1">
              <a:lnSpc>
                <a:spcPct val="120000"/>
              </a:lnSpc>
              <a:spcBef>
                <a:spcPts val="14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28" b="0" kern="1200">
                <a:solidFill>
                  <a:srgbClr val="54C4F4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658277" rtl="0" eaLnBrk="1" latinLnBrk="0" hangingPunct="1">
              <a:spcBef>
                <a:spcPts val="2448"/>
              </a:spcBef>
              <a:buFont typeface="Arial"/>
              <a:buNone/>
              <a:defRPr sz="2304" b="1" kern="1200">
                <a:solidFill>
                  <a:srgbClr val="54C4F4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64569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3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3968" indent="-329138" algn="l" defTabSz="658277" rtl="0" eaLnBrk="1" latinLnBrk="0" hangingPunct="1">
              <a:spcBef>
                <a:spcPct val="20000"/>
              </a:spcBef>
              <a:buFont typeface="Arial"/>
              <a:buChar char="–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245" indent="-329138" algn="l" defTabSz="658277" rtl="0" eaLnBrk="1" latinLnBrk="0" hangingPunct="1">
              <a:spcBef>
                <a:spcPct val="20000"/>
              </a:spcBef>
              <a:buFont typeface="Arial"/>
              <a:buChar char="»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052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8798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37074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9535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pt-BR" sz="1400">
                <a:solidFill>
                  <a:srgbClr val="F0F5FE"/>
                </a:solidFill>
              </a:rPr>
              <a:t>Estabelecer os indicadores de capacidade a serem utilizados nos testes, assim como as métricas consideradas</a:t>
            </a:r>
            <a:endParaRPr lang="pt-BR" altLang="pt-BR" sz="1400"/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2901B8A9-4541-4796-B0E1-B399CF8A7D00}"/>
              </a:ext>
            </a:extLst>
          </p:cNvPr>
          <p:cNvSpPr txBox="1">
            <a:spLocks/>
          </p:cNvSpPr>
          <p:nvPr/>
        </p:nvSpPr>
        <p:spPr>
          <a:xfrm>
            <a:off x="8173026" y="4359257"/>
            <a:ext cx="2545198" cy="12337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46854" marR="0" indent="-246854" algn="l" defTabSz="1316553" rtl="0" eaLnBrk="1" fontAlgn="auto" latinLnBrk="0" hangingPunct="1">
              <a:lnSpc>
                <a:spcPct val="120000"/>
              </a:lnSpc>
              <a:spcBef>
                <a:spcPts val="14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28" b="0" kern="1200">
                <a:solidFill>
                  <a:srgbClr val="54C4F4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658277" rtl="0" eaLnBrk="1" latinLnBrk="0" hangingPunct="1">
              <a:spcBef>
                <a:spcPts val="2448"/>
              </a:spcBef>
              <a:buFont typeface="Arial"/>
              <a:buNone/>
              <a:defRPr sz="2304" b="1" kern="1200">
                <a:solidFill>
                  <a:srgbClr val="54C4F4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64569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3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3968" indent="-329138" algn="l" defTabSz="658277" rtl="0" eaLnBrk="1" latinLnBrk="0" hangingPunct="1">
              <a:spcBef>
                <a:spcPct val="20000"/>
              </a:spcBef>
              <a:buFont typeface="Arial"/>
              <a:buChar char="–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245" indent="-329138" algn="l" defTabSz="658277" rtl="0" eaLnBrk="1" latinLnBrk="0" hangingPunct="1">
              <a:spcBef>
                <a:spcPct val="20000"/>
              </a:spcBef>
              <a:buFont typeface="Arial"/>
              <a:buChar char="»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052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8798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37074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9535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pt-BR" sz="1400">
                <a:solidFill>
                  <a:srgbClr val="F0F5FE"/>
                </a:solidFill>
              </a:rPr>
              <a:t>Suporte, orientação e avaliação dos testes de capacidade em cenários de estresse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8DEE82B-E029-3F22-7D6E-71B6C2AC00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86300" y="6321993"/>
            <a:ext cx="762750" cy="35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28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>
            <a:extLst>
              <a:ext uri="{FF2B5EF4-FFF2-40B4-BE49-F238E27FC236}">
                <a16:creationId xmlns:a16="http://schemas.microsoft.com/office/drawing/2014/main" id="{C346F1F6-0749-AD44-893A-BD4BF904D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69" t="2549" r="2061"/>
          <a:stretch/>
        </p:blipFill>
        <p:spPr bwMode="auto">
          <a:xfrm>
            <a:off x="-5102" y="689"/>
            <a:ext cx="12195876" cy="685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95F6B5-8877-7D41-B84D-C9F31B720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012" y="327081"/>
            <a:ext cx="459085" cy="3859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49227FC-BD62-B54D-840B-95D8FF41042B}"/>
              </a:ext>
            </a:extLst>
          </p:cNvPr>
          <p:cNvSpPr/>
          <p:nvPr/>
        </p:nvSpPr>
        <p:spPr>
          <a:xfrm>
            <a:off x="6096001" y="1078736"/>
            <a:ext cx="4990299" cy="5058851"/>
          </a:xfrm>
          <a:prstGeom prst="rect">
            <a:avLst/>
          </a:prstGeom>
          <a:solidFill>
            <a:srgbClr val="001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4">
              <a:defRPr/>
            </a:pPr>
            <a:endParaRPr lang="pt-BR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38B673-3BD9-A043-B0BB-017E43585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012" y="327080"/>
            <a:ext cx="459085" cy="397500"/>
          </a:xfrm>
          <a:prstGeom prst="rect">
            <a:avLst/>
          </a:prstGeom>
        </p:spPr>
      </p:pic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F81A341C-9A61-B841-858E-6079E15C69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74517" y="1814450"/>
            <a:ext cx="2681268" cy="1233756"/>
          </a:xfrm>
        </p:spPr>
        <p:txBody>
          <a:bodyPr/>
          <a:lstStyle/>
          <a:p>
            <a:pPr marL="0" indent="0">
              <a:buNone/>
            </a:pPr>
            <a:r>
              <a:rPr lang="pt-BR" altLang="pt-BR" sz="1250">
                <a:solidFill>
                  <a:srgbClr val="F0F5FE"/>
                </a:solidFill>
              </a:rPr>
              <a:t>Apresentação do arcabouço  regulatória relacionado as validações na capacidade de infraestrutura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72C38654-A5D5-4BE5-BEDC-615ACE344E4B}"/>
              </a:ext>
            </a:extLst>
          </p:cNvPr>
          <p:cNvCxnSpPr/>
          <p:nvPr/>
        </p:nvCxnSpPr>
        <p:spPr>
          <a:xfrm>
            <a:off x="6372610" y="1545631"/>
            <a:ext cx="4483176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áfico 9" descr="Boa Ideia estrutura de tópicos">
            <a:extLst>
              <a:ext uri="{FF2B5EF4-FFF2-40B4-BE49-F238E27FC236}">
                <a16:creationId xmlns:a16="http://schemas.microsoft.com/office/drawing/2014/main" id="{EC1B7026-3196-4000-A75E-DF2B6EC710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64454" y="1974220"/>
            <a:ext cx="914217" cy="914217"/>
          </a:xfrm>
          <a:prstGeom prst="rect">
            <a:avLst/>
          </a:prstGeom>
        </p:spPr>
      </p:pic>
      <p:pic>
        <p:nvPicPr>
          <p:cNvPr id="12" name="Gráfico 11" descr="Aspiração estrutura de tópicos">
            <a:extLst>
              <a:ext uri="{FF2B5EF4-FFF2-40B4-BE49-F238E27FC236}">
                <a16:creationId xmlns:a16="http://schemas.microsoft.com/office/drawing/2014/main" id="{BA34C419-B330-488E-A119-92D8322535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64454" y="4519027"/>
            <a:ext cx="914217" cy="914217"/>
          </a:xfrm>
          <a:prstGeom prst="rect">
            <a:avLst/>
          </a:prstGeom>
        </p:spPr>
      </p:pic>
      <p:pic>
        <p:nvPicPr>
          <p:cNvPr id="14" name="Gráfico 13" descr="Área de Transferência estrutura de tópicos">
            <a:extLst>
              <a:ext uri="{FF2B5EF4-FFF2-40B4-BE49-F238E27FC236}">
                <a16:creationId xmlns:a16="http://schemas.microsoft.com/office/drawing/2014/main" id="{F01E3125-41AC-4A58-A4CD-C187556850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60672" y="3246623"/>
            <a:ext cx="914217" cy="914217"/>
          </a:xfrm>
          <a:prstGeom prst="rect">
            <a:avLst/>
          </a:prstGeom>
        </p:spPr>
      </p:pic>
      <p:sp>
        <p:nvSpPr>
          <p:cNvPr id="15" name="Text Placeholder 39">
            <a:extLst>
              <a:ext uri="{FF2B5EF4-FFF2-40B4-BE49-F238E27FC236}">
                <a16:creationId xmlns:a16="http://schemas.microsoft.com/office/drawing/2014/main" id="{86997A14-2C2D-4BC6-A118-8803C3358BF4}"/>
              </a:ext>
            </a:extLst>
          </p:cNvPr>
          <p:cNvSpPr txBox="1">
            <a:spLocks/>
          </p:cNvSpPr>
          <p:nvPr/>
        </p:nvSpPr>
        <p:spPr>
          <a:xfrm>
            <a:off x="8173026" y="3073925"/>
            <a:ext cx="2545198" cy="12337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46854" marR="0" indent="-246854" algn="l" defTabSz="1316553" rtl="0" eaLnBrk="1" fontAlgn="auto" latinLnBrk="0" hangingPunct="1">
              <a:lnSpc>
                <a:spcPct val="120000"/>
              </a:lnSpc>
              <a:spcBef>
                <a:spcPts val="14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28" b="0" kern="1200">
                <a:solidFill>
                  <a:srgbClr val="54C4F4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658277" rtl="0" eaLnBrk="1" latinLnBrk="0" hangingPunct="1">
              <a:spcBef>
                <a:spcPts val="2448"/>
              </a:spcBef>
              <a:buFont typeface="Arial"/>
              <a:buNone/>
              <a:defRPr sz="2304" b="1" kern="1200">
                <a:solidFill>
                  <a:srgbClr val="54C4F4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64569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3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3968" indent="-329138" algn="l" defTabSz="658277" rtl="0" eaLnBrk="1" latinLnBrk="0" hangingPunct="1">
              <a:spcBef>
                <a:spcPct val="20000"/>
              </a:spcBef>
              <a:buFont typeface="Arial"/>
              <a:buChar char="–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245" indent="-329138" algn="l" defTabSz="658277" rtl="0" eaLnBrk="1" latinLnBrk="0" hangingPunct="1">
              <a:spcBef>
                <a:spcPct val="20000"/>
              </a:spcBef>
              <a:buFont typeface="Arial"/>
              <a:buChar char="»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052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8798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37074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9535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pt-BR" sz="1250">
                <a:solidFill>
                  <a:srgbClr val="F0F5FE"/>
                </a:solidFill>
              </a:rPr>
              <a:t>Estabelecer os indicadores de capacidade a serem utilizados nos testes, assim como as métricas consideradas</a:t>
            </a:r>
            <a:endParaRPr lang="pt-BR" altLang="pt-BR" sz="1250"/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2901B8A9-4541-4796-B0E1-B399CF8A7D00}"/>
              </a:ext>
            </a:extLst>
          </p:cNvPr>
          <p:cNvSpPr txBox="1">
            <a:spLocks/>
          </p:cNvSpPr>
          <p:nvPr/>
        </p:nvSpPr>
        <p:spPr>
          <a:xfrm>
            <a:off x="8173026" y="4359257"/>
            <a:ext cx="2545198" cy="12337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46854" marR="0" indent="-246854" algn="l" defTabSz="1316553" rtl="0" eaLnBrk="1" fontAlgn="auto" latinLnBrk="0" hangingPunct="1">
              <a:lnSpc>
                <a:spcPct val="120000"/>
              </a:lnSpc>
              <a:spcBef>
                <a:spcPts val="14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28" b="0" kern="1200">
                <a:solidFill>
                  <a:srgbClr val="54C4F4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658277" rtl="0" eaLnBrk="1" latinLnBrk="0" hangingPunct="1">
              <a:spcBef>
                <a:spcPts val="2448"/>
              </a:spcBef>
              <a:buFont typeface="Arial"/>
              <a:buNone/>
              <a:defRPr sz="2304" b="1" kern="1200">
                <a:solidFill>
                  <a:srgbClr val="54C4F4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64569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3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3968" indent="-329138" algn="l" defTabSz="658277" rtl="0" eaLnBrk="1" latinLnBrk="0" hangingPunct="1">
              <a:spcBef>
                <a:spcPct val="20000"/>
              </a:spcBef>
              <a:buFont typeface="Arial"/>
              <a:buChar char="–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245" indent="-329138" algn="l" defTabSz="658277" rtl="0" eaLnBrk="1" latinLnBrk="0" hangingPunct="1">
              <a:spcBef>
                <a:spcPct val="20000"/>
              </a:spcBef>
              <a:buFont typeface="Arial"/>
              <a:buChar char="»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052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8798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37074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9535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pt-BR" sz="1528" b="1">
                <a:solidFill>
                  <a:srgbClr val="F0F5FE"/>
                </a:solidFill>
              </a:rPr>
              <a:t>Suporte, orientação e avaliação dos testes de capacidade em cenários de estresse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CEFF356-B324-E983-6493-0CA1CE30F1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86300" y="6321993"/>
            <a:ext cx="762750" cy="35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Logotipo, nome da empresa&#10;&#10;Descrição gerada automaticamente">
            <a:extLst>
              <a:ext uri="{FF2B5EF4-FFF2-40B4-BE49-F238E27FC236}">
                <a16:creationId xmlns:a16="http://schemas.microsoft.com/office/drawing/2014/main" id="{EE6ACC1F-00C9-8961-8DCE-3EA85444FE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" t="2955" r="1289" b="4192"/>
          <a:stretch/>
        </p:blipFill>
        <p:spPr>
          <a:xfrm>
            <a:off x="10906979" y="341590"/>
            <a:ext cx="771991" cy="35669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D3F05AB-F560-BEA0-0E4E-9017E374FCC1}"/>
              </a:ext>
            </a:extLst>
          </p:cNvPr>
          <p:cNvSpPr txBox="1"/>
          <p:nvPr/>
        </p:nvSpPr>
        <p:spPr>
          <a:xfrm>
            <a:off x="517653" y="1586474"/>
            <a:ext cx="11172749" cy="4124779"/>
          </a:xfrm>
          <a:prstGeom prst="rect">
            <a:avLst/>
          </a:prstGeom>
          <a:noFill/>
        </p:spPr>
        <p:txBody>
          <a:bodyPr wrap="square" lIns="63495" tIns="31748" rIns="63495" bIns="31748" rtlCol="0" anchor="t">
            <a:spAutoFit/>
          </a:bodyPr>
          <a:lstStyle/>
          <a:p>
            <a:pPr marL="285291" indent="-285291" defTabSz="688975"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pt-BR" sz="2222" i="1">
                <a:solidFill>
                  <a:srgbClr val="5A5F5F"/>
                </a:solidFill>
                <a:latin typeface="Calibri"/>
              </a:rPr>
              <a:t> </a:t>
            </a:r>
            <a:r>
              <a:rPr lang="pt-BR" sz="2222" b="1">
                <a:solidFill>
                  <a:srgbClr val="5A5F5F"/>
                </a:solidFill>
                <a:latin typeface="Calibri"/>
              </a:rPr>
              <a:t>2022 / 2023</a:t>
            </a:r>
            <a:r>
              <a:rPr lang="pt-BR" sz="2222">
                <a:solidFill>
                  <a:srgbClr val="5A5F5F"/>
                </a:solidFill>
                <a:latin typeface="Calibri"/>
              </a:rPr>
              <a:t>:  	Suporte e Orientação aos Participantes nos Testes de Capacidade</a:t>
            </a:r>
            <a:endParaRPr lang="pt-BR" sz="1250"/>
          </a:p>
          <a:p>
            <a:pPr marL="1978025" lvl="4" defTabSz="914214">
              <a:buClr>
                <a:srgbClr val="00B050"/>
              </a:buClr>
              <a:defRPr/>
            </a:pPr>
            <a:r>
              <a:rPr lang="pt-BR" sz="2222">
                <a:solidFill>
                  <a:srgbClr val="5A5F5F"/>
                </a:solidFill>
                <a:latin typeface="Calibri"/>
              </a:rPr>
              <a:t> (Webinar de Orientação; e Divulgação do Modelo de Relatório a ser utilizado)</a:t>
            </a:r>
            <a:endParaRPr lang="pt-BR" sz="2222">
              <a:solidFill>
                <a:srgbClr val="5A5F5F"/>
              </a:solidFill>
              <a:latin typeface="Calibri"/>
              <a:cs typeface="Calibri"/>
            </a:endParaRPr>
          </a:p>
          <a:p>
            <a:pPr defTabSz="914214">
              <a:buClr>
                <a:srgbClr val="00B050"/>
              </a:buClr>
              <a:defRPr/>
            </a:pPr>
            <a:endParaRPr lang="pt-BR" sz="2222" i="1">
              <a:solidFill>
                <a:srgbClr val="5A5F5F"/>
              </a:solidFill>
              <a:latin typeface="Calibri"/>
            </a:endParaRPr>
          </a:p>
          <a:p>
            <a:pPr marL="285291" indent="-285291" defTabSz="1079500"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pt-BR" sz="2222" b="1">
                <a:solidFill>
                  <a:srgbClr val="5A5F5F"/>
                </a:solidFill>
                <a:latin typeface="Calibri"/>
              </a:rPr>
              <a:t>2023:</a:t>
            </a:r>
            <a:r>
              <a:rPr lang="pt-BR" sz="2222">
                <a:solidFill>
                  <a:srgbClr val="5A5F5F"/>
                </a:solidFill>
                <a:latin typeface="Calibri"/>
              </a:rPr>
              <a:t> 	Realização dos Testes de Capacidade Pós-negociação pelo Mercado (</a:t>
            </a:r>
            <a:r>
              <a:rPr lang="pt-BR" sz="2222" u="sng">
                <a:solidFill>
                  <a:srgbClr val="5A5F5F"/>
                </a:solidFill>
                <a:latin typeface="Calibri"/>
              </a:rPr>
              <a:t>até 30/12/2023</a:t>
            </a:r>
            <a:r>
              <a:rPr lang="pt-BR" sz="2222">
                <a:solidFill>
                  <a:srgbClr val="5A5F5F"/>
                </a:solidFill>
                <a:latin typeface="Calibri"/>
              </a:rPr>
              <a:t>)</a:t>
            </a:r>
          </a:p>
          <a:p>
            <a:pPr lvl="2" defTabSz="914214">
              <a:buClr>
                <a:srgbClr val="00B050"/>
              </a:buClr>
              <a:tabLst>
                <a:tab pos="1079500" algn="l"/>
              </a:tabLst>
              <a:defRPr/>
            </a:pPr>
            <a:r>
              <a:rPr lang="pt-BR" sz="2222">
                <a:solidFill>
                  <a:srgbClr val="5A5F5F"/>
                </a:solidFill>
                <a:latin typeface="Calibri"/>
                <a:cs typeface="Calibri"/>
              </a:rPr>
              <a:t>	Planejamento dos indicadores para 2024</a:t>
            </a:r>
          </a:p>
          <a:p>
            <a:pPr marL="285291" indent="-285291" defTabSz="914214"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endParaRPr lang="pt-BR" sz="2222" b="1">
              <a:solidFill>
                <a:srgbClr val="5A5F5F"/>
              </a:solidFill>
              <a:latin typeface="Calibri"/>
              <a:cs typeface="Calibri"/>
            </a:endParaRPr>
          </a:p>
          <a:p>
            <a:pPr marL="285291" indent="-285291" defTabSz="1044575"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pt-BR" sz="2222" b="1">
                <a:solidFill>
                  <a:srgbClr val="5A5F5F"/>
                </a:solidFill>
                <a:latin typeface="Calibri"/>
              </a:rPr>
              <a:t>1º Quadrimestre 2024</a:t>
            </a:r>
            <a:r>
              <a:rPr lang="pt-BR" sz="2222">
                <a:solidFill>
                  <a:srgbClr val="5A5F5F"/>
                </a:solidFill>
                <a:latin typeface="Calibri"/>
              </a:rPr>
              <a:t>: 	Avaliação da BSM </a:t>
            </a:r>
          </a:p>
          <a:p>
            <a:pPr defTabSz="1044575">
              <a:buClr>
                <a:srgbClr val="00B050"/>
              </a:buClr>
              <a:defRPr/>
            </a:pPr>
            <a:r>
              <a:rPr lang="pt-BR" sz="2222">
                <a:solidFill>
                  <a:srgbClr val="5A5F5F"/>
                </a:solidFill>
                <a:latin typeface="Calibri"/>
              </a:rPr>
              <a:t>			(Auditoria dos Testes de Capacidade realizado em 2023)</a:t>
            </a:r>
            <a:endParaRPr lang="pt-BR" sz="2222">
              <a:solidFill>
                <a:srgbClr val="5A5F5F"/>
              </a:solidFill>
              <a:latin typeface="Calibri"/>
              <a:cs typeface="Calibri"/>
            </a:endParaRPr>
          </a:p>
          <a:p>
            <a:pPr marL="285291" indent="-285291" defTabSz="914214"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endParaRPr lang="pt-BR" sz="2222">
              <a:solidFill>
                <a:srgbClr val="5A5F5F"/>
              </a:solidFill>
              <a:latin typeface="Calibri"/>
              <a:cs typeface="Calibri"/>
            </a:endParaRPr>
          </a:p>
          <a:p>
            <a:pPr marL="285291" indent="-285291" defTabSz="914214">
              <a:buClr>
                <a:srgbClr val="00B050"/>
              </a:buClr>
              <a:buFont typeface="Wingdings" panose="05000000000000000000" pitchFamily="2" charset="2"/>
              <a:buChar char="ü"/>
              <a:tabLst>
                <a:tab pos="1079500" algn="l"/>
              </a:tabLst>
              <a:defRPr/>
            </a:pPr>
            <a:r>
              <a:rPr lang="pt-BR" sz="2222" b="1">
                <a:solidFill>
                  <a:srgbClr val="5A5F5F"/>
                </a:solidFill>
                <a:latin typeface="Calibri"/>
              </a:rPr>
              <a:t>2024:</a:t>
            </a:r>
            <a:r>
              <a:rPr lang="pt-BR" sz="2222">
                <a:solidFill>
                  <a:srgbClr val="5A5F5F"/>
                </a:solidFill>
                <a:latin typeface="Calibri"/>
              </a:rPr>
              <a:t> 	Avaliação do Resultado do Mercado, para planejamento dos próximos Testes de 	Capacidade</a:t>
            </a:r>
            <a:endParaRPr lang="pt-BR" sz="2222">
              <a:solidFill>
                <a:srgbClr val="5A5F5F"/>
              </a:solidFill>
              <a:latin typeface="Calibri"/>
              <a:cs typeface="Calibri"/>
            </a:endParaRPr>
          </a:p>
          <a:p>
            <a:pPr defTabSz="914214">
              <a:buClr>
                <a:srgbClr val="00B050"/>
              </a:buClr>
              <a:defRPr/>
            </a:pPr>
            <a:endParaRPr lang="pt-BR" sz="1944" i="1">
              <a:solidFill>
                <a:srgbClr val="5A5F5F"/>
              </a:solidFill>
              <a:latin typeface="Calibri"/>
              <a:cs typeface="Calibri"/>
            </a:endParaRP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3728BCD2-9DF2-6170-A19B-95203F452EFC}"/>
              </a:ext>
            </a:extLst>
          </p:cNvPr>
          <p:cNvSpPr txBox="1">
            <a:spLocks/>
          </p:cNvSpPr>
          <p:nvPr/>
        </p:nvSpPr>
        <p:spPr>
          <a:xfrm>
            <a:off x="1203647" y="341010"/>
            <a:ext cx="10988353" cy="1113086"/>
          </a:xfrm>
          <a:prstGeom prst="rect">
            <a:avLst/>
          </a:prstGeom>
        </p:spPr>
        <p:txBody>
          <a:bodyPr vert="horz" lIns="63495" tIns="31748" rIns="63495" bIns="31748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333" b="1">
                <a:solidFill>
                  <a:srgbClr val="003373"/>
                </a:solidFill>
                <a:latin typeface="Arial"/>
                <a:cs typeface="Arial"/>
              </a:rPr>
              <a:t>Suporte, Orientação e Avaliação</a:t>
            </a:r>
          </a:p>
          <a:p>
            <a:r>
              <a:rPr lang="pt-BR" sz="3333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Próximos Passos</a:t>
            </a:r>
            <a:endParaRPr lang="pt-BR" sz="2396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78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>
            <a:extLst>
              <a:ext uri="{FF2B5EF4-FFF2-40B4-BE49-F238E27FC236}">
                <a16:creationId xmlns:a16="http://schemas.microsoft.com/office/drawing/2014/main" id="{C346F1F6-0749-AD44-893A-BD4BF904D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69" t="2549" r="2061"/>
          <a:stretch/>
        </p:blipFill>
        <p:spPr bwMode="auto">
          <a:xfrm>
            <a:off x="-5102" y="689"/>
            <a:ext cx="12195876" cy="685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95F6B5-8877-7D41-B84D-C9F31B720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012" y="327081"/>
            <a:ext cx="459085" cy="3859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49227FC-BD62-B54D-840B-95D8FF41042B}"/>
              </a:ext>
            </a:extLst>
          </p:cNvPr>
          <p:cNvSpPr/>
          <p:nvPr/>
        </p:nvSpPr>
        <p:spPr>
          <a:xfrm>
            <a:off x="6096001" y="1078736"/>
            <a:ext cx="4990299" cy="5058851"/>
          </a:xfrm>
          <a:prstGeom prst="rect">
            <a:avLst/>
          </a:prstGeom>
          <a:solidFill>
            <a:srgbClr val="001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4">
              <a:defRPr/>
            </a:pPr>
            <a:endParaRPr lang="pt-BR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38B673-3BD9-A043-B0BB-017E43585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012" y="327080"/>
            <a:ext cx="459085" cy="397500"/>
          </a:xfrm>
          <a:prstGeom prst="rect">
            <a:avLst/>
          </a:prstGeom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72C38654-A5D5-4BE5-BEDC-615ACE344E4B}"/>
              </a:ext>
            </a:extLst>
          </p:cNvPr>
          <p:cNvCxnSpPr/>
          <p:nvPr/>
        </p:nvCxnSpPr>
        <p:spPr>
          <a:xfrm>
            <a:off x="6372610" y="1545631"/>
            <a:ext cx="4483176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áfico 11" descr="Perguntas estrutura de tópicos">
            <a:extLst>
              <a:ext uri="{FF2B5EF4-FFF2-40B4-BE49-F238E27FC236}">
                <a16:creationId xmlns:a16="http://schemas.microsoft.com/office/drawing/2014/main" id="{BA34C419-B330-488E-A119-92D8322535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699562" y="3151052"/>
            <a:ext cx="914217" cy="914217"/>
          </a:xfrm>
          <a:prstGeom prst="rect">
            <a:avLst/>
          </a:prstGeom>
        </p:spPr>
      </p:pic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2901B8A9-4541-4796-B0E1-B399CF8A7D00}"/>
              </a:ext>
            </a:extLst>
          </p:cNvPr>
          <p:cNvSpPr txBox="1">
            <a:spLocks/>
          </p:cNvSpPr>
          <p:nvPr/>
        </p:nvSpPr>
        <p:spPr>
          <a:xfrm>
            <a:off x="8077440" y="2991282"/>
            <a:ext cx="2545198" cy="12337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46854" marR="0" indent="-246854" algn="l" defTabSz="1316553" rtl="0" eaLnBrk="1" fontAlgn="auto" latinLnBrk="0" hangingPunct="1">
              <a:lnSpc>
                <a:spcPct val="120000"/>
              </a:lnSpc>
              <a:spcBef>
                <a:spcPts val="14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28" b="0" kern="1200">
                <a:solidFill>
                  <a:srgbClr val="54C4F4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658277" rtl="0" eaLnBrk="1" latinLnBrk="0" hangingPunct="1">
              <a:spcBef>
                <a:spcPts val="2448"/>
              </a:spcBef>
              <a:buFont typeface="Arial"/>
              <a:buNone/>
              <a:defRPr sz="2304" b="1" kern="1200">
                <a:solidFill>
                  <a:srgbClr val="54C4F4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64569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3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3968" indent="-329138" algn="l" defTabSz="658277" rtl="0" eaLnBrk="1" latinLnBrk="0" hangingPunct="1">
              <a:spcBef>
                <a:spcPct val="20000"/>
              </a:spcBef>
              <a:buFont typeface="Arial"/>
              <a:buChar char="–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245" indent="-329138" algn="l" defTabSz="658277" rtl="0" eaLnBrk="1" latinLnBrk="0" hangingPunct="1">
              <a:spcBef>
                <a:spcPct val="20000"/>
              </a:spcBef>
              <a:buFont typeface="Arial"/>
              <a:buChar char="»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052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8798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37074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9535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pt-BR" sz="2800" b="1">
                <a:solidFill>
                  <a:srgbClr val="F0F5FE"/>
                </a:solidFill>
              </a:rPr>
              <a:t>Perguntas?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CEFF356-B324-E983-6493-0CA1CE30F1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86300" y="6321993"/>
            <a:ext cx="762750" cy="35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7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D069CE-5F7F-D47E-F9B9-F65BD90CFE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156" y="595257"/>
            <a:ext cx="4903824" cy="1136067"/>
          </a:xfrm>
        </p:spPr>
        <p:txBody>
          <a:bodyPr/>
          <a:lstStyle/>
          <a:p>
            <a:r>
              <a:rPr lang="pt-BR"/>
              <a:t>Referências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17D46E2-90BE-9263-C2EA-0977E201D7B3}"/>
              </a:ext>
            </a:extLst>
          </p:cNvPr>
          <p:cNvSpPr txBox="1"/>
          <p:nvPr/>
        </p:nvSpPr>
        <p:spPr>
          <a:xfrm>
            <a:off x="639156" y="1805722"/>
            <a:ext cx="9965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u="sng"/>
              <a:t>Catálogo de Mensageria: </a:t>
            </a:r>
          </a:p>
          <a:p>
            <a:r>
              <a:rPr lang="pt-BR" sz="1400"/>
              <a:t>http://www.bvmfnet.com.br/pt-br/manuais/clearing-bmfbovespa/catalogo-de-mensagens-e-arquivos.aspx?idioma=pt-br#a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F9C3F51-5DAC-D8A8-24BD-63AA499D650B}"/>
              </a:ext>
            </a:extLst>
          </p:cNvPr>
          <p:cNvSpPr txBox="1"/>
          <p:nvPr/>
        </p:nvSpPr>
        <p:spPr>
          <a:xfrm>
            <a:off x="639155" y="2844225"/>
            <a:ext cx="3384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u="sng"/>
              <a:t>Dúvidas técnicas: </a:t>
            </a:r>
          </a:p>
          <a:p>
            <a:r>
              <a:rPr lang="pt-BR">
                <a:hlinkClick r:id="rId2"/>
              </a:rPr>
              <a:t>liquidacao.certifica@b3.com.br</a:t>
            </a:r>
            <a:endParaRPr lang="pt-BR" i="1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F188704-D14C-9F33-4CED-C4AFC54D9C7B}"/>
              </a:ext>
            </a:extLst>
          </p:cNvPr>
          <p:cNvSpPr txBox="1"/>
          <p:nvPr/>
        </p:nvSpPr>
        <p:spPr>
          <a:xfrm>
            <a:off x="639155" y="3656021"/>
            <a:ext cx="3651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u="sng"/>
              <a:t>Dúvidas sobre auditoria: </a:t>
            </a:r>
          </a:p>
          <a:p>
            <a:r>
              <a:rPr lang="pt-BR">
                <a:hlinkClick r:id="rId3"/>
              </a:rPr>
              <a:t>auditoria@bsmsupervisao.com.br</a:t>
            </a:r>
            <a:endParaRPr lang="pt-BR" i="1"/>
          </a:p>
        </p:txBody>
      </p:sp>
      <p:pic>
        <p:nvPicPr>
          <p:cNvPr id="2" name="Imagem 1" descr="Logotipo, nome da empresa&#10;&#10;Descrição gerada automaticamente">
            <a:extLst>
              <a:ext uri="{FF2B5EF4-FFF2-40B4-BE49-F238E27FC236}">
                <a16:creationId xmlns:a16="http://schemas.microsoft.com/office/drawing/2014/main" id="{5831C580-549D-3766-70F7-DA4773E752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" t="2955" r="1289" b="4192"/>
          <a:stretch/>
        </p:blipFill>
        <p:spPr>
          <a:xfrm>
            <a:off x="10906979" y="341590"/>
            <a:ext cx="771991" cy="35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89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>
            <a:extLst>
              <a:ext uri="{FF2B5EF4-FFF2-40B4-BE49-F238E27FC236}">
                <a16:creationId xmlns:a16="http://schemas.microsoft.com/office/drawing/2014/main" id="{C346F1F6-0749-AD44-893A-BD4BF904D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69" t="2549" r="2061"/>
          <a:stretch/>
        </p:blipFill>
        <p:spPr bwMode="auto">
          <a:xfrm>
            <a:off x="-5102" y="689"/>
            <a:ext cx="12195876" cy="685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95F6B5-8877-7D41-B84D-C9F31B720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012" y="327081"/>
            <a:ext cx="459085" cy="3859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49227FC-BD62-B54D-840B-95D8FF41042B}"/>
              </a:ext>
            </a:extLst>
          </p:cNvPr>
          <p:cNvSpPr/>
          <p:nvPr/>
        </p:nvSpPr>
        <p:spPr>
          <a:xfrm>
            <a:off x="6096001" y="1063746"/>
            <a:ext cx="4990299" cy="5058851"/>
          </a:xfrm>
          <a:prstGeom prst="rect">
            <a:avLst/>
          </a:prstGeom>
          <a:solidFill>
            <a:srgbClr val="001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4">
              <a:defRPr/>
            </a:pPr>
            <a:endParaRPr lang="pt-BR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38B673-3BD9-A043-B0BB-017E43585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012" y="327080"/>
            <a:ext cx="459085" cy="397500"/>
          </a:xfrm>
          <a:prstGeom prst="rect">
            <a:avLst/>
          </a:prstGeom>
        </p:spPr>
      </p:pic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F81A341C-9A61-B841-858E-6079E15C69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74517" y="1814450"/>
            <a:ext cx="2681268" cy="1233756"/>
          </a:xfrm>
        </p:spPr>
        <p:txBody>
          <a:bodyPr/>
          <a:lstStyle/>
          <a:p>
            <a:pPr marL="0" indent="0">
              <a:buNone/>
            </a:pPr>
            <a:r>
              <a:rPr lang="pt-BR" altLang="pt-BR" sz="1528" b="1">
                <a:solidFill>
                  <a:srgbClr val="F0F5FE"/>
                </a:solidFill>
              </a:rPr>
              <a:t>Apresentação do arcabouço  regulatório relacionado a capacidade de infraestrutura</a:t>
            </a:r>
            <a:endParaRPr lang="pt-BR" altLang="pt-BR" sz="1528" b="1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72C38654-A5D5-4BE5-BEDC-615ACE344E4B}"/>
              </a:ext>
            </a:extLst>
          </p:cNvPr>
          <p:cNvCxnSpPr/>
          <p:nvPr/>
        </p:nvCxnSpPr>
        <p:spPr>
          <a:xfrm>
            <a:off x="6372610" y="1545631"/>
            <a:ext cx="4483176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áfico 9" descr="Boa Ideia estrutura de tópicos">
            <a:extLst>
              <a:ext uri="{FF2B5EF4-FFF2-40B4-BE49-F238E27FC236}">
                <a16:creationId xmlns:a16="http://schemas.microsoft.com/office/drawing/2014/main" id="{EC1B7026-3196-4000-A75E-DF2B6EC710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64454" y="1974220"/>
            <a:ext cx="914217" cy="914217"/>
          </a:xfrm>
          <a:prstGeom prst="rect">
            <a:avLst/>
          </a:prstGeom>
        </p:spPr>
      </p:pic>
      <p:pic>
        <p:nvPicPr>
          <p:cNvPr id="12" name="Gráfico 11" descr="Aspiração estrutura de tópicos">
            <a:extLst>
              <a:ext uri="{FF2B5EF4-FFF2-40B4-BE49-F238E27FC236}">
                <a16:creationId xmlns:a16="http://schemas.microsoft.com/office/drawing/2014/main" id="{BA34C419-B330-488E-A119-92D8322535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64454" y="4519027"/>
            <a:ext cx="914217" cy="914217"/>
          </a:xfrm>
          <a:prstGeom prst="rect">
            <a:avLst/>
          </a:prstGeom>
        </p:spPr>
      </p:pic>
      <p:pic>
        <p:nvPicPr>
          <p:cNvPr id="14" name="Gráfico 13" descr="Área de Transferência estrutura de tópicos">
            <a:extLst>
              <a:ext uri="{FF2B5EF4-FFF2-40B4-BE49-F238E27FC236}">
                <a16:creationId xmlns:a16="http://schemas.microsoft.com/office/drawing/2014/main" id="{F01E3125-41AC-4A58-A4CD-C187556850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60672" y="3246623"/>
            <a:ext cx="914217" cy="914217"/>
          </a:xfrm>
          <a:prstGeom prst="rect">
            <a:avLst/>
          </a:prstGeom>
        </p:spPr>
      </p:pic>
      <p:sp>
        <p:nvSpPr>
          <p:cNvPr id="15" name="Text Placeholder 39">
            <a:extLst>
              <a:ext uri="{FF2B5EF4-FFF2-40B4-BE49-F238E27FC236}">
                <a16:creationId xmlns:a16="http://schemas.microsoft.com/office/drawing/2014/main" id="{86997A14-2C2D-4BC6-A118-8803C3358BF4}"/>
              </a:ext>
            </a:extLst>
          </p:cNvPr>
          <p:cNvSpPr txBox="1">
            <a:spLocks/>
          </p:cNvSpPr>
          <p:nvPr/>
        </p:nvSpPr>
        <p:spPr>
          <a:xfrm>
            <a:off x="8173026" y="3073925"/>
            <a:ext cx="2545198" cy="12337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46854" marR="0" indent="-246854" algn="l" defTabSz="1316553" rtl="0" eaLnBrk="1" fontAlgn="auto" latinLnBrk="0" hangingPunct="1">
              <a:lnSpc>
                <a:spcPct val="120000"/>
              </a:lnSpc>
              <a:spcBef>
                <a:spcPts val="14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28" b="0" kern="1200">
                <a:solidFill>
                  <a:srgbClr val="54C4F4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658277" rtl="0" eaLnBrk="1" latinLnBrk="0" hangingPunct="1">
              <a:spcBef>
                <a:spcPts val="2448"/>
              </a:spcBef>
              <a:buFont typeface="Arial"/>
              <a:buNone/>
              <a:defRPr sz="2304" b="1" kern="1200">
                <a:solidFill>
                  <a:srgbClr val="54C4F4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64569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3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3968" indent="-329138" algn="l" defTabSz="658277" rtl="0" eaLnBrk="1" latinLnBrk="0" hangingPunct="1">
              <a:spcBef>
                <a:spcPct val="20000"/>
              </a:spcBef>
              <a:buFont typeface="Arial"/>
              <a:buChar char="–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245" indent="-329138" algn="l" defTabSz="658277" rtl="0" eaLnBrk="1" latinLnBrk="0" hangingPunct="1">
              <a:spcBef>
                <a:spcPct val="20000"/>
              </a:spcBef>
              <a:buFont typeface="Arial"/>
              <a:buChar char="»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052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8798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37074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9535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pt-BR" sz="1250">
                <a:solidFill>
                  <a:srgbClr val="F0F5FE"/>
                </a:solidFill>
              </a:rPr>
              <a:t>Estabelecer os indicadores de capacidade a serem utilizados nos testes, assim como as métricas consideradas</a:t>
            </a:r>
            <a:endParaRPr lang="pt-BR" altLang="pt-BR" sz="1250"/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2901B8A9-4541-4796-B0E1-B399CF8A7D00}"/>
              </a:ext>
            </a:extLst>
          </p:cNvPr>
          <p:cNvSpPr txBox="1">
            <a:spLocks/>
          </p:cNvSpPr>
          <p:nvPr/>
        </p:nvSpPr>
        <p:spPr>
          <a:xfrm>
            <a:off x="8173026" y="4359257"/>
            <a:ext cx="2545198" cy="12337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46854" marR="0" indent="-246854" algn="l" defTabSz="1316553" rtl="0" eaLnBrk="1" fontAlgn="auto" latinLnBrk="0" hangingPunct="1">
              <a:lnSpc>
                <a:spcPct val="120000"/>
              </a:lnSpc>
              <a:spcBef>
                <a:spcPts val="14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28" b="0" kern="1200">
                <a:solidFill>
                  <a:srgbClr val="54C4F4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658277" rtl="0" eaLnBrk="1" latinLnBrk="0" hangingPunct="1">
              <a:spcBef>
                <a:spcPts val="2448"/>
              </a:spcBef>
              <a:buFont typeface="Arial"/>
              <a:buNone/>
              <a:defRPr sz="2304" b="1" kern="1200">
                <a:solidFill>
                  <a:srgbClr val="54C4F4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64569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3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3968" indent="-329138" algn="l" defTabSz="658277" rtl="0" eaLnBrk="1" latinLnBrk="0" hangingPunct="1">
              <a:spcBef>
                <a:spcPct val="20000"/>
              </a:spcBef>
              <a:buFont typeface="Arial"/>
              <a:buChar char="–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245" indent="-329138" algn="l" defTabSz="658277" rtl="0" eaLnBrk="1" latinLnBrk="0" hangingPunct="1">
              <a:spcBef>
                <a:spcPct val="20000"/>
              </a:spcBef>
              <a:buFont typeface="Arial"/>
              <a:buChar char="»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052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8798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37074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9535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pt-BR" sz="1250">
                <a:solidFill>
                  <a:srgbClr val="F0F5FE"/>
                </a:solidFill>
              </a:rPr>
              <a:t>Suporte, orientação e avaliação dos testes de capacidade em cenários de estresse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7B74E92-3484-D29B-4B1A-6D62A04290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86300" y="6321993"/>
            <a:ext cx="762750" cy="35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3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D069CE-5F7F-D47E-F9B9-F65BD90CFE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320" y="724643"/>
            <a:ext cx="9930659" cy="797667"/>
          </a:xfrm>
        </p:spPr>
        <p:txBody>
          <a:bodyPr/>
          <a:lstStyle/>
          <a:p>
            <a:r>
              <a:rPr lang="pt-BR" b="1"/>
              <a:t>Resolução CVM 35/2021 – Arcabouço regulatório sobre capacidade da infraestrutura em cenários de estresse</a:t>
            </a:r>
            <a:endParaRPr lang="pt-BR"/>
          </a:p>
        </p:txBody>
      </p:sp>
      <p:sp>
        <p:nvSpPr>
          <p:cNvPr id="16" name="Espaço Reservado para Texto 1">
            <a:extLst>
              <a:ext uri="{FF2B5EF4-FFF2-40B4-BE49-F238E27FC236}">
                <a16:creationId xmlns:a16="http://schemas.microsoft.com/office/drawing/2014/main" id="{B2674B64-4005-9AD4-008F-90CF620D5323}"/>
              </a:ext>
            </a:extLst>
          </p:cNvPr>
          <p:cNvSpPr txBox="1">
            <a:spLocks/>
          </p:cNvSpPr>
          <p:nvPr/>
        </p:nvSpPr>
        <p:spPr>
          <a:xfrm>
            <a:off x="-272779" y="2242277"/>
            <a:ext cx="7864400" cy="360697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61751" lvl="1" indent="-342900" algn="just">
              <a:buClr>
                <a:schemeClr val="accent1"/>
              </a:buClr>
            </a:pPr>
            <a:r>
              <a:rPr lang="pt-BR" sz="1400" err="1">
                <a:solidFill>
                  <a:srgbClr val="2F2F2F"/>
                </a:solidFill>
                <a:latin typeface="Arial"/>
              </a:rPr>
              <a:t>Ago</a:t>
            </a:r>
            <a:r>
              <a:rPr lang="pt-BR" sz="1400">
                <a:solidFill>
                  <a:srgbClr val="2F2F2F"/>
                </a:solidFill>
                <a:latin typeface="Arial"/>
              </a:rPr>
              <a:t>/2019: publicação da Instrução CVM 612;</a:t>
            </a:r>
          </a:p>
          <a:p>
            <a:pPr marL="861751" lvl="1" indent="-342900" algn="just">
              <a:buClr>
                <a:schemeClr val="accent1"/>
              </a:buClr>
            </a:pPr>
            <a:endParaRPr lang="pt-BR" sz="1400">
              <a:solidFill>
                <a:srgbClr val="2F2F2F"/>
              </a:solidFill>
              <a:latin typeface="Arial"/>
            </a:endParaRPr>
          </a:p>
          <a:p>
            <a:pPr marL="861751" lvl="1" indent="-342900" algn="just">
              <a:buClr>
                <a:schemeClr val="accent1"/>
              </a:buClr>
            </a:pPr>
            <a:r>
              <a:rPr lang="pt-BR" sz="1400">
                <a:solidFill>
                  <a:srgbClr val="2F2F2F"/>
                </a:solidFill>
                <a:latin typeface="Arial"/>
              </a:rPr>
              <a:t>Set/2020: entrada em vigor da ICVM 612 e ofícios </a:t>
            </a:r>
          </a:p>
          <a:p>
            <a:pPr marL="861751" lvl="1" indent="-342900" algn="just">
              <a:buClr>
                <a:schemeClr val="accent1"/>
              </a:buClr>
            </a:pPr>
            <a:r>
              <a:rPr lang="pt-BR" sz="1400">
                <a:solidFill>
                  <a:srgbClr val="2F2F2F"/>
                </a:solidFill>
                <a:latin typeface="Arial"/>
              </a:rPr>
              <a:t>correlatos; e </a:t>
            </a:r>
          </a:p>
          <a:p>
            <a:pPr marL="861751" lvl="1" indent="-342900" algn="just">
              <a:buClr>
                <a:schemeClr val="accent1"/>
              </a:buClr>
            </a:pPr>
            <a:endParaRPr lang="pt-BR" sz="1400">
              <a:solidFill>
                <a:srgbClr val="2F2F2F"/>
              </a:solidFill>
              <a:latin typeface="Arial"/>
            </a:endParaRPr>
          </a:p>
          <a:p>
            <a:pPr marL="861751" lvl="1" indent="-342900" algn="just">
              <a:buClr>
                <a:schemeClr val="accent1"/>
              </a:buClr>
            </a:pPr>
            <a:r>
              <a:rPr lang="pt-BR" sz="1400">
                <a:solidFill>
                  <a:srgbClr val="2F2F2F"/>
                </a:solidFill>
                <a:latin typeface="Arial"/>
              </a:rPr>
              <a:t>Mai/2021: publicação da Resolução 35.</a:t>
            </a:r>
          </a:p>
          <a:p>
            <a:pPr marL="518851" lvl="1" indent="0" algn="just">
              <a:buClr>
                <a:schemeClr val="accent1"/>
              </a:buClr>
              <a:buNone/>
            </a:pPr>
            <a:endParaRPr lang="pt-BR" sz="1400">
              <a:solidFill>
                <a:srgbClr val="2F2F2F"/>
              </a:solidFill>
              <a:latin typeface="Arial"/>
            </a:endParaRPr>
          </a:p>
          <a:p>
            <a:pPr marL="861751" lvl="1" indent="-342900" algn="just">
              <a:buClr>
                <a:schemeClr val="accent1"/>
              </a:buClr>
            </a:pPr>
            <a:r>
              <a:rPr lang="pt-BR" sz="1400">
                <a:solidFill>
                  <a:srgbClr val="2F2F2F"/>
                </a:solidFill>
                <a:latin typeface="Arial"/>
              </a:rPr>
              <a:t>Roteiro Básico do PQO </a:t>
            </a:r>
          </a:p>
          <a:p>
            <a:pPr marL="518851" lvl="1" indent="0" algn="just">
              <a:buClr>
                <a:schemeClr val="accent1"/>
              </a:buClr>
              <a:buNone/>
            </a:pPr>
            <a:endParaRPr lang="pt-BR" sz="1400">
              <a:solidFill>
                <a:srgbClr val="2F2F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marL="518851" lvl="1" indent="0" algn="just">
              <a:buClr>
                <a:schemeClr val="accent1"/>
              </a:buClr>
              <a:buNone/>
            </a:pPr>
            <a:r>
              <a:rPr lang="pt-BR" sz="1400">
                <a:solidFill>
                  <a:srgbClr val="2F2F2F"/>
                </a:solidFill>
                <a:latin typeface="Arial"/>
              </a:rPr>
              <a:t> </a:t>
            </a:r>
          </a:p>
          <a:p>
            <a:pPr marL="518851" lvl="1" indent="0" algn="just">
              <a:buClr>
                <a:schemeClr val="accent1"/>
              </a:buClr>
              <a:buNone/>
            </a:pPr>
            <a:endParaRPr lang="pt-BR" sz="1400">
              <a:solidFill>
                <a:srgbClr val="2F2F2F"/>
              </a:solidFill>
              <a:latin typeface="Arial"/>
            </a:endParaRPr>
          </a:p>
          <a:p>
            <a:pPr marL="518851" lvl="1" indent="0" algn="just">
              <a:buClr>
                <a:schemeClr val="accent1"/>
              </a:buClr>
              <a:buNone/>
            </a:pPr>
            <a:endParaRPr lang="pt-BR" sz="1400">
              <a:solidFill>
                <a:srgbClr val="2F2F2F"/>
              </a:solidFill>
              <a:latin typeface="Arial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11DC995A-3B3D-EA9C-3013-D9BECB5FC064}"/>
              </a:ext>
            </a:extLst>
          </p:cNvPr>
          <p:cNvSpPr/>
          <p:nvPr/>
        </p:nvSpPr>
        <p:spPr>
          <a:xfrm>
            <a:off x="4833262" y="1547642"/>
            <a:ext cx="7182872" cy="49182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7EAF0DD-CAA8-A63B-9C21-4D4306614EF1}"/>
              </a:ext>
            </a:extLst>
          </p:cNvPr>
          <p:cNvSpPr txBox="1"/>
          <p:nvPr/>
        </p:nvSpPr>
        <p:spPr>
          <a:xfrm>
            <a:off x="4892600" y="1598306"/>
            <a:ext cx="712353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15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2º  Considera-se, para os efeitos desta Resolução: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15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XIV – processos críticos de negócio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15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XV – serviços relevantes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15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XVI – sistemas críticos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15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33.  O intermediário deve: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15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§ 1º  A estrutura de tecnologia da informação deve ser compatível com o volume, natureza e complexidade de suas operações (...).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15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§ 3º  Os sistemas tecnológicos utilizados pelo intermediário devem ser: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15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 – (...) testes em periodicidade adequada para verificar o seu funcionamento em cenários de estresse.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15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38.  O intermediário deve implementar e manter: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15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– processo de análise de impacto de negócios (...):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pt-BR" sz="115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identificar e classificar os processos críticos de negócio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15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39.  Sistemas críticos são todos computadores, redes e sistemas eletrônicos e tecnológicos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15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40.  O intermediário deve: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115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– desenvolver e implementar políticas e práticas visando garantir a integridade, a segurança e a disponibilidade de seus sistemas críticos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8BF17314-7D53-E7E3-52C6-E8B2E8EEDE1C}"/>
              </a:ext>
            </a:extLst>
          </p:cNvPr>
          <p:cNvCxnSpPr>
            <a:cxnSpLocks/>
          </p:cNvCxnSpPr>
          <p:nvPr/>
        </p:nvCxnSpPr>
        <p:spPr>
          <a:xfrm>
            <a:off x="3992714" y="3593064"/>
            <a:ext cx="840547" cy="0"/>
          </a:xfrm>
          <a:prstGeom prst="line">
            <a:avLst/>
          </a:prstGeom>
          <a:ln w="38100" cmpd="sng">
            <a:solidFill>
              <a:srgbClr val="12327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tângulo 19">
            <a:extLst>
              <a:ext uri="{FF2B5EF4-FFF2-40B4-BE49-F238E27FC236}">
                <a16:creationId xmlns:a16="http://schemas.microsoft.com/office/drawing/2014/main" id="{D655EEF8-694F-F9DB-762C-A5D6D6A5D281}"/>
              </a:ext>
            </a:extLst>
          </p:cNvPr>
          <p:cNvSpPr/>
          <p:nvPr/>
        </p:nvSpPr>
        <p:spPr>
          <a:xfrm>
            <a:off x="175866" y="3405941"/>
            <a:ext cx="3757509" cy="498402"/>
          </a:xfrm>
          <a:prstGeom prst="rect">
            <a:avLst/>
          </a:prstGeom>
          <a:noFill/>
          <a:ln w="38100">
            <a:solidFill>
              <a:srgbClr val="00206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 descr="Logotipo, nome da empresa&#10;&#10;Descrição gerada automaticamente">
            <a:extLst>
              <a:ext uri="{FF2B5EF4-FFF2-40B4-BE49-F238E27FC236}">
                <a16:creationId xmlns:a16="http://schemas.microsoft.com/office/drawing/2014/main" id="{EBA3334B-9D37-9969-1C69-9BEE37E258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" t="2955" r="1289" b="4192"/>
          <a:stretch/>
        </p:blipFill>
        <p:spPr>
          <a:xfrm>
            <a:off x="10906979" y="341590"/>
            <a:ext cx="771991" cy="35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67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A2D8750-B772-DE11-48DB-48EC70486CBA}"/>
              </a:ext>
            </a:extLst>
          </p:cNvPr>
          <p:cNvSpPr/>
          <p:nvPr/>
        </p:nvSpPr>
        <p:spPr>
          <a:xfrm>
            <a:off x="395227" y="1605685"/>
            <a:ext cx="5495343" cy="50691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50742F4-82B2-AE5C-A9DD-CA9E48DB24E2}"/>
              </a:ext>
            </a:extLst>
          </p:cNvPr>
          <p:cNvSpPr txBox="1"/>
          <p:nvPr/>
        </p:nvSpPr>
        <p:spPr>
          <a:xfrm>
            <a:off x="518451" y="1804485"/>
            <a:ext cx="5183033" cy="272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1250"/>
              </a:spcBef>
              <a:spcAft>
                <a:spcPts val="417"/>
              </a:spcAft>
            </a:pPr>
            <a:r>
              <a:rPr lang="pt-BR" sz="1250" b="1" cap="all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Capítulo II – DEFINIÇÕES</a:t>
            </a:r>
          </a:p>
          <a:p>
            <a:pPr algn="just">
              <a:lnSpc>
                <a:spcPct val="130000"/>
              </a:lnSpc>
              <a:spcBef>
                <a:spcPts val="417"/>
              </a:spcBef>
              <a:spcAft>
                <a:spcPts val="417"/>
              </a:spcAft>
            </a:pPr>
            <a:r>
              <a:rPr lang="pt-BR" sz="12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2º  Considera-se, para os efeitos desta Resolução:</a:t>
            </a:r>
          </a:p>
          <a:p>
            <a:pPr algn="just">
              <a:lnSpc>
                <a:spcPct val="130000"/>
              </a:lnSpc>
              <a:spcBef>
                <a:spcPts val="417"/>
              </a:spcBef>
              <a:spcAft>
                <a:spcPts val="417"/>
              </a:spcAft>
            </a:pPr>
            <a:r>
              <a:rPr lang="pt-BR" sz="12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XIV – </a:t>
            </a:r>
            <a:r>
              <a:rPr lang="pt-BR" sz="125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processos críticos de negócio</a:t>
            </a:r>
            <a:r>
              <a:rPr lang="pt-BR" sz="12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processos e atividades operacionais cuja interrupção ou indisponibilidade não programados podem provocar impacto negativo significativo nos negócios do intermediário, observado o disposto no § 1º do art. 38;</a:t>
            </a:r>
          </a:p>
          <a:p>
            <a:pPr algn="just">
              <a:lnSpc>
                <a:spcPct val="130000"/>
              </a:lnSpc>
              <a:spcBef>
                <a:spcPts val="417"/>
              </a:spcBef>
              <a:spcAft>
                <a:spcPts val="417"/>
              </a:spcAft>
            </a:pPr>
            <a:r>
              <a:rPr lang="pt-BR" sz="12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XV – </a:t>
            </a:r>
            <a:r>
              <a:rPr lang="pt-BR" sz="125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serviços relevantes</a:t>
            </a:r>
            <a:r>
              <a:rPr lang="pt-BR" sz="12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serviços relacionados aos processos críticos de negócio a que se refere o art. 38; </a:t>
            </a:r>
          </a:p>
          <a:p>
            <a:pPr algn="just">
              <a:lnSpc>
                <a:spcPct val="130000"/>
              </a:lnSpc>
              <a:spcBef>
                <a:spcPts val="417"/>
              </a:spcBef>
              <a:spcAft>
                <a:spcPts val="417"/>
              </a:spcAft>
            </a:pPr>
            <a:r>
              <a:rPr lang="pt-BR" sz="12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XVI – </a:t>
            </a:r>
            <a:r>
              <a:rPr lang="pt-BR" sz="125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sistemas críticos</a:t>
            </a:r>
            <a:r>
              <a:rPr lang="pt-BR" sz="12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termo definido no art.39; e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49E74EE-9C8A-E2BF-1E85-F8403CD2DAC4}"/>
              </a:ext>
            </a:extLst>
          </p:cNvPr>
          <p:cNvSpPr/>
          <p:nvPr/>
        </p:nvSpPr>
        <p:spPr>
          <a:xfrm>
            <a:off x="6197760" y="1622080"/>
            <a:ext cx="5495343" cy="50527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A645A00-C51F-FDFC-9A02-9696A6651CB1}"/>
              </a:ext>
            </a:extLst>
          </p:cNvPr>
          <p:cNvSpPr txBox="1"/>
          <p:nvPr/>
        </p:nvSpPr>
        <p:spPr>
          <a:xfrm>
            <a:off x="6320984" y="1820879"/>
            <a:ext cx="5183033" cy="3471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b="1" cap="all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CAPÍTULO X – NORMAS DE CONDUTA</a:t>
            </a:r>
          </a:p>
          <a:p>
            <a:pPr algn="ctr">
              <a:lnSpc>
                <a:spcPct val="130000"/>
              </a:lnSpc>
              <a:spcBef>
                <a:spcPts val="417"/>
              </a:spcBef>
              <a:spcAft>
                <a:spcPts val="417"/>
              </a:spcAft>
            </a:pPr>
            <a:r>
              <a:rPr lang="pt-BR" sz="125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Seção I – Deveres dos Intermediários</a:t>
            </a:r>
          </a:p>
          <a:p>
            <a:pPr algn="just">
              <a:lnSpc>
                <a:spcPct val="130000"/>
              </a:lnSpc>
              <a:spcBef>
                <a:spcPts val="417"/>
              </a:spcBef>
              <a:spcAft>
                <a:spcPts val="417"/>
              </a:spcAft>
            </a:pPr>
            <a:r>
              <a:rPr lang="pt-BR" sz="12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33.  O </a:t>
            </a:r>
            <a:r>
              <a:rPr lang="pt-BR" sz="125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intermediário deve</a:t>
            </a:r>
            <a:r>
              <a:rPr lang="pt-BR" sz="12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30000"/>
              </a:lnSpc>
              <a:spcBef>
                <a:spcPts val="417"/>
              </a:spcBef>
              <a:spcAft>
                <a:spcPts val="417"/>
              </a:spcAft>
            </a:pPr>
            <a:r>
              <a:rPr lang="pt-BR" sz="12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§ 1º  A </a:t>
            </a:r>
            <a:r>
              <a:rPr lang="pt-BR" sz="125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estrutura de tecnologia da informação deve ser compatível com o volume, natureza e complexidade de suas operações</a:t>
            </a:r>
            <a:r>
              <a:rPr lang="pt-BR" sz="12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de forma a preservar o atendimento aos clientes inclusive em períodos de picos de demanda.</a:t>
            </a:r>
          </a:p>
          <a:p>
            <a:pPr algn="just">
              <a:lnSpc>
                <a:spcPct val="130000"/>
              </a:lnSpc>
              <a:spcBef>
                <a:spcPts val="417"/>
              </a:spcBef>
              <a:spcAft>
                <a:spcPts val="417"/>
              </a:spcAft>
            </a:pPr>
            <a:r>
              <a:rPr lang="pt-BR" sz="12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§ 3º  Os sistemas tecnológicos utilizados pelo intermediário devem ser:</a:t>
            </a:r>
          </a:p>
          <a:p>
            <a:pPr algn="just">
              <a:lnSpc>
                <a:spcPct val="130000"/>
              </a:lnSpc>
              <a:spcBef>
                <a:spcPts val="417"/>
              </a:spcBef>
              <a:spcAft>
                <a:spcPts val="417"/>
              </a:spcAft>
            </a:pPr>
            <a:r>
              <a:rPr lang="pt-BR" sz="12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 – submetidos a </a:t>
            </a:r>
            <a:r>
              <a:rPr lang="pt-BR" sz="125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testes em periodicidade adequada</a:t>
            </a:r>
            <a:r>
              <a:rPr lang="pt-BR" sz="12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fixada na política de que trata o art. 41, </a:t>
            </a:r>
            <a:r>
              <a:rPr lang="pt-BR" sz="125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verificar o seu funcionamento em cenários de estresse</a:t>
            </a:r>
            <a:r>
              <a:rPr lang="pt-BR" sz="12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BR" sz="1250" b="1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 descr="Logotipo, nome da empresa&#10;&#10;Descrição gerada automaticamente">
            <a:extLst>
              <a:ext uri="{FF2B5EF4-FFF2-40B4-BE49-F238E27FC236}">
                <a16:creationId xmlns:a16="http://schemas.microsoft.com/office/drawing/2014/main" id="{49F63B8B-D077-366B-34CE-EA47A26BF6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" t="2955" r="1289" b="4192"/>
          <a:stretch/>
        </p:blipFill>
        <p:spPr>
          <a:xfrm>
            <a:off x="10906979" y="341590"/>
            <a:ext cx="771991" cy="356699"/>
          </a:xfrm>
          <a:prstGeom prst="rect">
            <a:avLst/>
          </a:prstGeom>
        </p:spPr>
      </p:pic>
      <p:sp>
        <p:nvSpPr>
          <p:cNvPr id="11" name="Espaço Reservado para Texto 2">
            <a:extLst>
              <a:ext uri="{FF2B5EF4-FFF2-40B4-BE49-F238E27FC236}">
                <a16:creationId xmlns:a16="http://schemas.microsoft.com/office/drawing/2014/main" id="{36636493-5C8A-B30F-5C3F-480CF0963022}"/>
              </a:ext>
            </a:extLst>
          </p:cNvPr>
          <p:cNvSpPr txBox="1">
            <a:spLocks/>
          </p:cNvSpPr>
          <p:nvPr/>
        </p:nvSpPr>
        <p:spPr>
          <a:xfrm>
            <a:off x="976320" y="724643"/>
            <a:ext cx="9930659" cy="797667"/>
          </a:xfrm>
          <a:prstGeom prst="rect">
            <a:avLst/>
          </a:prstGeom>
        </p:spPr>
        <p:txBody>
          <a:bodyPr lIns="0" r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14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1400" b="1" kern="1200">
                <a:solidFill>
                  <a:srgbClr val="54C4F4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Resolução CVM 35/2021 – Arcabouço regulatório sobre capacidade da infraestrutura em cenários de estresse</a:t>
            </a:r>
          </a:p>
        </p:txBody>
      </p:sp>
    </p:spTree>
    <p:extLst>
      <p:ext uri="{BB962C8B-B14F-4D97-AF65-F5344CB8AC3E}">
        <p14:creationId xmlns:p14="http://schemas.microsoft.com/office/powerpoint/2010/main" val="69060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04C71A8E-7690-AD32-D6E2-680A3ADA7363}"/>
              </a:ext>
            </a:extLst>
          </p:cNvPr>
          <p:cNvSpPr/>
          <p:nvPr/>
        </p:nvSpPr>
        <p:spPr>
          <a:xfrm>
            <a:off x="453284" y="1489571"/>
            <a:ext cx="5495343" cy="50691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384EB43-76EC-A8EA-D97E-5C2A9656DAAE}"/>
              </a:ext>
            </a:extLst>
          </p:cNvPr>
          <p:cNvSpPr txBox="1"/>
          <p:nvPr/>
        </p:nvSpPr>
        <p:spPr>
          <a:xfrm>
            <a:off x="576508" y="1688370"/>
            <a:ext cx="5183033" cy="474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1250"/>
              </a:spcBef>
              <a:spcAft>
                <a:spcPts val="417"/>
              </a:spcAft>
            </a:pPr>
            <a:r>
              <a:rPr lang="pt-BR" sz="1250" b="1" cap="all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CAPÍTULO XI – PLANO DE CONTINUIDADE DE NEGÓCIOS</a:t>
            </a:r>
          </a:p>
          <a:p>
            <a:pPr algn="ctr">
              <a:lnSpc>
                <a:spcPct val="130000"/>
              </a:lnSpc>
              <a:spcBef>
                <a:spcPts val="417"/>
              </a:spcBef>
              <a:spcAft>
                <a:spcPts val="417"/>
              </a:spcAft>
            </a:pPr>
            <a:r>
              <a:rPr lang="pt-BR" sz="125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Seção I – Regras Gerais</a:t>
            </a:r>
          </a:p>
          <a:p>
            <a:pPr algn="just">
              <a:lnSpc>
                <a:spcPct val="130000"/>
              </a:lnSpc>
              <a:spcBef>
                <a:spcPts val="417"/>
              </a:spcBef>
              <a:spcAft>
                <a:spcPts val="417"/>
              </a:spcAft>
            </a:pPr>
            <a:r>
              <a:rPr lang="pt-BR" sz="12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38.  O </a:t>
            </a:r>
            <a:r>
              <a:rPr lang="pt-BR" sz="125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intermediário deve implementar e manter</a:t>
            </a:r>
            <a:r>
              <a:rPr lang="pt-BR" sz="12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30000"/>
              </a:lnSpc>
              <a:spcBef>
                <a:spcPts val="417"/>
              </a:spcBef>
              <a:spcAft>
                <a:spcPts val="417"/>
              </a:spcAft>
            </a:pPr>
            <a:r>
              <a:rPr lang="pt-BR" sz="12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– </a:t>
            </a:r>
            <a:r>
              <a:rPr lang="pt-BR" sz="125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processo de análise de impacto </a:t>
            </a:r>
            <a:r>
              <a:rPr lang="pt-BR" sz="12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negócios de forma a:</a:t>
            </a:r>
          </a:p>
          <a:p>
            <a:pPr algn="just">
              <a:lnSpc>
                <a:spcPct val="130000"/>
              </a:lnSpc>
              <a:spcBef>
                <a:spcPts val="417"/>
              </a:spcBef>
              <a:spcAft>
                <a:spcPts val="417"/>
              </a:spcAft>
            </a:pPr>
            <a:r>
              <a:rPr lang="pt-BR" sz="12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pt-BR" sz="125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identificar e classificar os processos críticos </a:t>
            </a:r>
            <a:r>
              <a:rPr lang="pt-BR" sz="12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negócio; e</a:t>
            </a:r>
          </a:p>
          <a:p>
            <a:pPr algn="just">
              <a:lnSpc>
                <a:spcPct val="130000"/>
              </a:lnSpc>
              <a:spcBef>
                <a:spcPts val="417"/>
              </a:spcBef>
              <a:spcAft>
                <a:spcPts val="417"/>
              </a:spcAft>
            </a:pPr>
            <a:r>
              <a:rPr lang="pt-BR" sz="12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avaliar os potenciais efeitos da interrupção dos processos críticos de negócio sobre suas atividades; e</a:t>
            </a:r>
          </a:p>
          <a:p>
            <a:pPr algn="just">
              <a:lnSpc>
                <a:spcPct val="130000"/>
              </a:lnSpc>
              <a:spcBef>
                <a:spcPts val="417"/>
              </a:spcBef>
              <a:spcAft>
                <a:spcPts val="417"/>
              </a:spcAft>
            </a:pPr>
            <a:r>
              <a:rPr lang="pt-BR" sz="12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§ 1º  Além de outros processos considerados críticos pelo intermediário nos termos do inciso I, os planos de continuidade de negócios devem abranger, no mínimo, os seguintes processos, caso aplicáveis ao intermediário:</a:t>
            </a:r>
          </a:p>
          <a:p>
            <a:pPr algn="just">
              <a:lnSpc>
                <a:spcPct val="130000"/>
              </a:lnSpc>
              <a:spcBef>
                <a:spcPts val="417"/>
              </a:spcBef>
              <a:spcAft>
                <a:spcPts val="417"/>
              </a:spcAft>
            </a:pPr>
            <a:r>
              <a:rPr lang="pt-BR" sz="12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 – </a:t>
            </a:r>
            <a:r>
              <a:rPr lang="pt-BR" sz="125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liquidação</a:t>
            </a:r>
            <a:r>
              <a:rPr lang="pt-BR" sz="12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junto às entidades administradoras de mercados organizados;</a:t>
            </a:r>
          </a:p>
          <a:p>
            <a:pPr algn="just">
              <a:lnSpc>
                <a:spcPct val="130000"/>
              </a:lnSpc>
              <a:spcBef>
                <a:spcPts val="417"/>
              </a:spcBef>
              <a:spcAft>
                <a:spcPts val="417"/>
              </a:spcAft>
            </a:pPr>
            <a:r>
              <a:rPr lang="pt-BR" sz="12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 – liquidação de seus clientes; e</a:t>
            </a:r>
          </a:p>
          <a:p>
            <a:pPr algn="just">
              <a:lnSpc>
                <a:spcPct val="130000"/>
              </a:lnSpc>
              <a:spcBef>
                <a:spcPts val="417"/>
              </a:spcBef>
              <a:spcAft>
                <a:spcPts val="417"/>
              </a:spcAft>
            </a:pPr>
            <a:r>
              <a:rPr lang="pt-BR" sz="12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IV – </a:t>
            </a:r>
            <a:r>
              <a:rPr lang="pt-BR" sz="125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conciliação e atualização das posições </a:t>
            </a:r>
            <a:r>
              <a:rPr lang="pt-BR" sz="12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seus clientes.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AF230B8-9D25-C275-BBD5-00E985A0711C}"/>
              </a:ext>
            </a:extLst>
          </p:cNvPr>
          <p:cNvSpPr/>
          <p:nvPr/>
        </p:nvSpPr>
        <p:spPr>
          <a:xfrm>
            <a:off x="6255817" y="1505966"/>
            <a:ext cx="5495343" cy="50691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5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C19F66D-6186-C132-C15E-836EB5A5040F}"/>
              </a:ext>
            </a:extLst>
          </p:cNvPr>
          <p:cNvSpPr txBox="1"/>
          <p:nvPr/>
        </p:nvSpPr>
        <p:spPr>
          <a:xfrm>
            <a:off x="6379041" y="1704765"/>
            <a:ext cx="5183033" cy="4080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1250"/>
              </a:spcBef>
              <a:spcAft>
                <a:spcPts val="417"/>
              </a:spcAft>
            </a:pPr>
            <a:r>
              <a:rPr lang="pt-BR" sz="1250" b="1" cap="all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CAPÍTULO XI – PLANO DE CONTINUIDADE DE NEGÓCIOS</a:t>
            </a:r>
          </a:p>
          <a:p>
            <a:pPr algn="ctr">
              <a:lnSpc>
                <a:spcPct val="130000"/>
              </a:lnSpc>
              <a:spcBef>
                <a:spcPts val="417"/>
              </a:spcBef>
              <a:spcAft>
                <a:spcPts val="417"/>
              </a:spcAft>
            </a:pPr>
            <a:r>
              <a:rPr lang="pt-BR" sz="125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Seção II – Sistemas Críticos</a:t>
            </a:r>
          </a:p>
          <a:p>
            <a:pPr algn="just">
              <a:lnSpc>
                <a:spcPct val="130000"/>
              </a:lnSpc>
              <a:spcBef>
                <a:spcPts val="417"/>
              </a:spcBef>
              <a:spcAft>
                <a:spcPts val="417"/>
              </a:spcAft>
            </a:pPr>
            <a:r>
              <a:rPr lang="pt-BR" sz="12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39.  </a:t>
            </a:r>
            <a:r>
              <a:rPr lang="pt-BR" sz="125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Sistemas críticos são todos computadores, redes e sistemas eletrônicos e tecnológicos</a:t>
            </a:r>
            <a:r>
              <a:rPr lang="pt-BR" sz="12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que se vinculam aos processos críticos de negócios e que diretamente executam ou indiretamente fornecem suporte a funcionalidades cujo mau funcionamento ou indisponibilidade pode provocar impacto significativo nos negócios do intermediário.</a:t>
            </a:r>
          </a:p>
          <a:p>
            <a:pPr algn="just">
              <a:lnSpc>
                <a:spcPct val="130000"/>
              </a:lnSpc>
              <a:spcBef>
                <a:spcPts val="417"/>
              </a:spcBef>
              <a:spcAft>
                <a:spcPts val="417"/>
              </a:spcAft>
            </a:pPr>
            <a:r>
              <a:rPr lang="pt-BR" sz="12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40.  O intermediário deve:</a:t>
            </a:r>
          </a:p>
          <a:p>
            <a:pPr algn="just">
              <a:lnSpc>
                <a:spcPct val="130000"/>
              </a:lnSpc>
              <a:spcBef>
                <a:spcPts val="417"/>
              </a:spcBef>
              <a:spcAft>
                <a:spcPts val="417"/>
              </a:spcAft>
            </a:pPr>
            <a:r>
              <a:rPr lang="pt-BR" sz="12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– </a:t>
            </a:r>
            <a:r>
              <a:rPr lang="pt-BR" sz="125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desenvolver e implementar políticas e práticas visando garantir a integridade, a segurança e a disponibilidade de seus sistemas críticos</a:t>
            </a:r>
            <a:r>
              <a:rPr lang="pt-BR" sz="12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e</a:t>
            </a:r>
          </a:p>
          <a:p>
            <a:pPr algn="just">
              <a:lnSpc>
                <a:spcPct val="130000"/>
              </a:lnSpc>
              <a:spcBef>
                <a:spcPts val="417"/>
              </a:spcBef>
              <a:spcAft>
                <a:spcPts val="417"/>
              </a:spcAft>
            </a:pPr>
            <a:r>
              <a:rPr lang="pt-BR" sz="125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 – estabelecer diretrizes para a avaliação da relevância dos incidentes.</a:t>
            </a:r>
          </a:p>
        </p:txBody>
      </p:sp>
      <p:pic>
        <p:nvPicPr>
          <p:cNvPr id="2" name="Imagem 1" descr="Logotipo, nome da empresa&#10;&#10;Descrição gerada automaticamente">
            <a:extLst>
              <a:ext uri="{FF2B5EF4-FFF2-40B4-BE49-F238E27FC236}">
                <a16:creationId xmlns:a16="http://schemas.microsoft.com/office/drawing/2014/main" id="{CD0D2351-7885-B2D3-FAD5-DB194E3D4A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" t="2955" r="1289" b="4192"/>
          <a:stretch/>
        </p:blipFill>
        <p:spPr>
          <a:xfrm>
            <a:off x="10906979" y="341590"/>
            <a:ext cx="771991" cy="356699"/>
          </a:xfrm>
          <a:prstGeom prst="rect">
            <a:avLst/>
          </a:prstGeom>
        </p:spPr>
      </p:pic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9EFC477B-7010-1809-AE36-E0ED23D0E4AA}"/>
              </a:ext>
            </a:extLst>
          </p:cNvPr>
          <p:cNvSpPr txBox="1">
            <a:spLocks/>
          </p:cNvSpPr>
          <p:nvPr/>
        </p:nvSpPr>
        <p:spPr>
          <a:xfrm>
            <a:off x="976320" y="724643"/>
            <a:ext cx="9930659" cy="797667"/>
          </a:xfrm>
          <a:prstGeom prst="rect">
            <a:avLst/>
          </a:prstGeom>
        </p:spPr>
        <p:txBody>
          <a:bodyPr lIns="0" r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14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1400" b="1" kern="1200">
                <a:solidFill>
                  <a:srgbClr val="54C4F4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Resolução CVM 35/2021 – Arcabouço regulatório sobre capacidade da infraestrutura em cenários de estresse</a:t>
            </a:r>
          </a:p>
        </p:txBody>
      </p:sp>
    </p:spTree>
    <p:extLst>
      <p:ext uri="{BB962C8B-B14F-4D97-AF65-F5344CB8AC3E}">
        <p14:creationId xmlns:p14="http://schemas.microsoft.com/office/powerpoint/2010/main" val="2015892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Texto 1">
            <a:extLst>
              <a:ext uri="{FF2B5EF4-FFF2-40B4-BE49-F238E27FC236}">
                <a16:creationId xmlns:a16="http://schemas.microsoft.com/office/drawing/2014/main" id="{B2674B64-4005-9AD4-008F-90CF620D5323}"/>
              </a:ext>
            </a:extLst>
          </p:cNvPr>
          <p:cNvSpPr txBox="1">
            <a:spLocks/>
          </p:cNvSpPr>
          <p:nvPr/>
        </p:nvSpPr>
        <p:spPr>
          <a:xfrm>
            <a:off x="162646" y="2242277"/>
            <a:ext cx="7864400" cy="360697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61751" lvl="1" indent="-342900" algn="just">
              <a:buClr>
                <a:schemeClr val="accent1"/>
              </a:buClr>
            </a:pPr>
            <a:r>
              <a:rPr lang="pt-BR" sz="1400" err="1">
                <a:solidFill>
                  <a:srgbClr val="2F2F2F"/>
                </a:solidFill>
                <a:latin typeface="Arial"/>
              </a:rPr>
              <a:t>Ago</a:t>
            </a:r>
            <a:r>
              <a:rPr lang="pt-BR" sz="1400">
                <a:solidFill>
                  <a:srgbClr val="2F2F2F"/>
                </a:solidFill>
                <a:latin typeface="Arial"/>
              </a:rPr>
              <a:t>/2019: publicação da Instrução CVM 612;</a:t>
            </a:r>
          </a:p>
          <a:p>
            <a:pPr marL="861751" lvl="1" indent="-342900" algn="just">
              <a:buClr>
                <a:schemeClr val="accent1"/>
              </a:buClr>
            </a:pPr>
            <a:endParaRPr lang="pt-BR" sz="1400">
              <a:solidFill>
                <a:srgbClr val="2F2F2F"/>
              </a:solidFill>
              <a:latin typeface="Arial"/>
            </a:endParaRPr>
          </a:p>
          <a:p>
            <a:pPr marL="861751" lvl="1" indent="-342900" algn="just">
              <a:buClr>
                <a:schemeClr val="accent1"/>
              </a:buClr>
            </a:pPr>
            <a:r>
              <a:rPr lang="pt-BR" sz="1400">
                <a:solidFill>
                  <a:srgbClr val="2F2F2F"/>
                </a:solidFill>
                <a:latin typeface="Arial"/>
              </a:rPr>
              <a:t>Set/2020: entrada em vigor da ICVM 612 e ofícios </a:t>
            </a:r>
          </a:p>
          <a:p>
            <a:pPr marL="861751" lvl="1" indent="-342900" algn="just">
              <a:buClr>
                <a:schemeClr val="accent1"/>
              </a:buClr>
            </a:pPr>
            <a:r>
              <a:rPr lang="pt-BR" sz="1400">
                <a:solidFill>
                  <a:srgbClr val="2F2F2F"/>
                </a:solidFill>
                <a:latin typeface="Arial"/>
              </a:rPr>
              <a:t>correlatos; e </a:t>
            </a:r>
          </a:p>
          <a:p>
            <a:pPr marL="861751" lvl="1" indent="-342900" algn="just">
              <a:buClr>
                <a:schemeClr val="accent1"/>
              </a:buClr>
            </a:pPr>
            <a:endParaRPr lang="pt-BR" sz="1400">
              <a:solidFill>
                <a:srgbClr val="2F2F2F"/>
              </a:solidFill>
              <a:latin typeface="Arial"/>
            </a:endParaRPr>
          </a:p>
          <a:p>
            <a:pPr marL="861751" lvl="1" indent="-342900" algn="just">
              <a:buClr>
                <a:schemeClr val="accent1"/>
              </a:buClr>
            </a:pPr>
            <a:r>
              <a:rPr lang="pt-BR" sz="1400">
                <a:solidFill>
                  <a:srgbClr val="2F2F2F"/>
                </a:solidFill>
                <a:latin typeface="Arial"/>
              </a:rPr>
              <a:t>Mai/2021: publicação da Resolução 35.</a:t>
            </a:r>
          </a:p>
          <a:p>
            <a:pPr marL="518851" lvl="1" indent="0" algn="just">
              <a:buClr>
                <a:schemeClr val="accent1"/>
              </a:buClr>
              <a:buNone/>
            </a:pPr>
            <a:endParaRPr lang="pt-BR" sz="1400">
              <a:solidFill>
                <a:srgbClr val="2F2F2F"/>
              </a:solidFill>
              <a:latin typeface="Arial"/>
            </a:endParaRPr>
          </a:p>
          <a:p>
            <a:pPr marL="861751" lvl="1" indent="-342900" algn="just">
              <a:buClr>
                <a:schemeClr val="accent1"/>
              </a:buClr>
            </a:pPr>
            <a:r>
              <a:rPr lang="pt-BR" sz="1400">
                <a:solidFill>
                  <a:srgbClr val="2F2F2F"/>
                </a:solidFill>
                <a:latin typeface="Arial"/>
              </a:rPr>
              <a:t>Roteiro Básico do PQO </a:t>
            </a:r>
          </a:p>
          <a:p>
            <a:pPr marL="518851" lvl="1" indent="0" algn="just">
              <a:buClr>
                <a:schemeClr val="accent1"/>
              </a:buClr>
              <a:buNone/>
            </a:pPr>
            <a:endParaRPr lang="pt-BR" sz="1400">
              <a:solidFill>
                <a:srgbClr val="2F2F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marL="518851" lvl="1" indent="0" algn="just">
              <a:buClr>
                <a:schemeClr val="accent1"/>
              </a:buClr>
              <a:buNone/>
            </a:pPr>
            <a:r>
              <a:rPr lang="pt-BR" sz="1400">
                <a:solidFill>
                  <a:srgbClr val="2F2F2F"/>
                </a:solidFill>
                <a:latin typeface="Arial"/>
              </a:rPr>
              <a:t> </a:t>
            </a:r>
          </a:p>
          <a:p>
            <a:pPr marL="518851" lvl="1" indent="0" algn="just">
              <a:buClr>
                <a:schemeClr val="accent1"/>
              </a:buClr>
              <a:buNone/>
            </a:pPr>
            <a:endParaRPr lang="pt-BR" sz="1400">
              <a:solidFill>
                <a:srgbClr val="2F2F2F"/>
              </a:solidFill>
              <a:latin typeface="Arial"/>
            </a:endParaRPr>
          </a:p>
          <a:p>
            <a:pPr marL="518851" lvl="1" indent="0" algn="just">
              <a:buClr>
                <a:schemeClr val="accent1"/>
              </a:buClr>
              <a:buNone/>
            </a:pPr>
            <a:endParaRPr lang="pt-BR" sz="1400">
              <a:solidFill>
                <a:srgbClr val="2F2F2F"/>
              </a:solidFill>
              <a:latin typeface="Arial"/>
            </a:endParaRP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8BF17314-7D53-E7E3-52C6-E8B2E8EEDE1C}"/>
              </a:ext>
            </a:extLst>
          </p:cNvPr>
          <p:cNvCxnSpPr>
            <a:cxnSpLocks/>
          </p:cNvCxnSpPr>
          <p:nvPr/>
        </p:nvCxnSpPr>
        <p:spPr>
          <a:xfrm>
            <a:off x="4428139" y="4115578"/>
            <a:ext cx="1667861" cy="0"/>
          </a:xfrm>
          <a:prstGeom prst="line">
            <a:avLst/>
          </a:prstGeom>
          <a:ln w="38100" cmpd="sng">
            <a:solidFill>
              <a:srgbClr val="12327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tângulo 19">
            <a:extLst>
              <a:ext uri="{FF2B5EF4-FFF2-40B4-BE49-F238E27FC236}">
                <a16:creationId xmlns:a16="http://schemas.microsoft.com/office/drawing/2014/main" id="{D655EEF8-694F-F9DB-762C-A5D6D6A5D281}"/>
              </a:ext>
            </a:extLst>
          </p:cNvPr>
          <p:cNvSpPr/>
          <p:nvPr/>
        </p:nvSpPr>
        <p:spPr>
          <a:xfrm>
            <a:off x="611291" y="3928455"/>
            <a:ext cx="3757509" cy="498402"/>
          </a:xfrm>
          <a:prstGeom prst="rect">
            <a:avLst/>
          </a:prstGeom>
          <a:noFill/>
          <a:ln w="38100">
            <a:solidFill>
              <a:srgbClr val="00206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BF8B15E-57C6-DD90-C0A1-0D9C273DB473}"/>
              </a:ext>
            </a:extLst>
          </p:cNvPr>
          <p:cNvSpPr/>
          <p:nvPr/>
        </p:nvSpPr>
        <p:spPr>
          <a:xfrm>
            <a:off x="6155340" y="2364540"/>
            <a:ext cx="5735228" cy="36039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37E6A91-C549-60BB-8431-5D01D39D0B9E}"/>
              </a:ext>
            </a:extLst>
          </p:cNvPr>
          <p:cNvSpPr txBox="1"/>
          <p:nvPr/>
        </p:nvSpPr>
        <p:spPr>
          <a:xfrm>
            <a:off x="6155340" y="2625074"/>
            <a:ext cx="5688317" cy="3180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15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 Roteiro Básico do PQO é condição de acesso dos Participantes aos mercados da B3. Em seus </a:t>
            </a:r>
            <a:r>
              <a:rPr lang="pt-BR" sz="1150" u="sng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itens 131 e 138</a:t>
            </a:r>
            <a:r>
              <a:rPr lang="pt-BR" sz="115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estão definidas, respectivamente, obrigações ao Participante quanto a </a:t>
            </a:r>
          </a:p>
          <a:p>
            <a:pPr marL="285750" indent="-28575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15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(a) realização de testes periódicos (anuais) de capacidade de sua infraestrutura em cenários de estresse; e </a:t>
            </a:r>
          </a:p>
          <a:p>
            <a:pPr marL="285750" indent="-28575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15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(b) implantação e execução de testes, com frequência não superior a 1 ano, de um plano de continuidade de negócios – PCN em caso de interrupção dos seus processos críticos de negócios, que incluem processos mínimos, como o de liquidação com os clientes e B3</a:t>
            </a:r>
            <a:endParaRPr lang="pt-BR" sz="115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4763F66D-8719-3C7F-5810-90BFEDE67A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" t="2955" r="1289" b="4192"/>
          <a:stretch/>
        </p:blipFill>
        <p:spPr>
          <a:xfrm>
            <a:off x="10906979" y="341590"/>
            <a:ext cx="771991" cy="356699"/>
          </a:xfrm>
          <a:prstGeom prst="rect">
            <a:avLst/>
          </a:prstGeom>
        </p:spPr>
      </p:pic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ED979996-C569-94C9-4016-26A4B8593630}"/>
              </a:ext>
            </a:extLst>
          </p:cNvPr>
          <p:cNvSpPr txBox="1">
            <a:spLocks/>
          </p:cNvSpPr>
          <p:nvPr/>
        </p:nvSpPr>
        <p:spPr>
          <a:xfrm>
            <a:off x="976320" y="724643"/>
            <a:ext cx="9930659" cy="797667"/>
          </a:xfrm>
          <a:prstGeom prst="rect">
            <a:avLst/>
          </a:prstGeom>
        </p:spPr>
        <p:txBody>
          <a:bodyPr lIns="0" r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146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1400" b="1" kern="1200">
                <a:solidFill>
                  <a:srgbClr val="54C4F4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Resolução CVM 35/2021 – Arcabouço regulatório sobre capacidade da infraestrutura em cenários de estresse</a:t>
            </a:r>
          </a:p>
        </p:txBody>
      </p:sp>
    </p:spTree>
    <p:extLst>
      <p:ext uri="{BB962C8B-B14F-4D97-AF65-F5344CB8AC3E}">
        <p14:creationId xmlns:p14="http://schemas.microsoft.com/office/powerpoint/2010/main" val="3344578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>
            <a:extLst>
              <a:ext uri="{FF2B5EF4-FFF2-40B4-BE49-F238E27FC236}">
                <a16:creationId xmlns:a16="http://schemas.microsoft.com/office/drawing/2014/main" id="{C346F1F6-0749-AD44-893A-BD4BF904D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69" t="2549" r="2061"/>
          <a:stretch/>
        </p:blipFill>
        <p:spPr bwMode="auto">
          <a:xfrm>
            <a:off x="-5102" y="689"/>
            <a:ext cx="12195876" cy="685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95F6B5-8877-7D41-B84D-C9F31B720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012" y="327081"/>
            <a:ext cx="459085" cy="3859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49227FC-BD62-B54D-840B-95D8FF41042B}"/>
              </a:ext>
            </a:extLst>
          </p:cNvPr>
          <p:cNvSpPr/>
          <p:nvPr/>
        </p:nvSpPr>
        <p:spPr>
          <a:xfrm>
            <a:off x="6096001" y="1078736"/>
            <a:ext cx="4990299" cy="5058851"/>
          </a:xfrm>
          <a:prstGeom prst="rect">
            <a:avLst/>
          </a:prstGeom>
          <a:solidFill>
            <a:srgbClr val="001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4">
              <a:defRPr/>
            </a:pPr>
            <a:endParaRPr lang="pt-BR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38B673-3BD9-A043-B0BB-017E43585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012" y="327080"/>
            <a:ext cx="459085" cy="397500"/>
          </a:xfrm>
          <a:prstGeom prst="rect">
            <a:avLst/>
          </a:prstGeom>
        </p:spPr>
      </p:pic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F81A341C-9A61-B841-858E-6079E15C69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74517" y="1814450"/>
            <a:ext cx="2681268" cy="1233756"/>
          </a:xfrm>
        </p:spPr>
        <p:txBody>
          <a:bodyPr/>
          <a:lstStyle/>
          <a:p>
            <a:pPr marL="0" indent="0">
              <a:buNone/>
            </a:pPr>
            <a:r>
              <a:rPr lang="pt-BR" altLang="pt-BR" sz="1250">
                <a:solidFill>
                  <a:srgbClr val="F0F5FE"/>
                </a:solidFill>
              </a:rPr>
              <a:t>Apresentação do arcabouço  regulatório relacionado a capacidade de infraestrutura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72C38654-A5D5-4BE5-BEDC-615ACE344E4B}"/>
              </a:ext>
            </a:extLst>
          </p:cNvPr>
          <p:cNvCxnSpPr/>
          <p:nvPr/>
        </p:nvCxnSpPr>
        <p:spPr>
          <a:xfrm>
            <a:off x="6372610" y="1545631"/>
            <a:ext cx="4483176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áfico 9" descr="Boa Ideia estrutura de tópicos">
            <a:extLst>
              <a:ext uri="{FF2B5EF4-FFF2-40B4-BE49-F238E27FC236}">
                <a16:creationId xmlns:a16="http://schemas.microsoft.com/office/drawing/2014/main" id="{EC1B7026-3196-4000-A75E-DF2B6EC710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64454" y="1974220"/>
            <a:ext cx="914217" cy="914217"/>
          </a:xfrm>
          <a:prstGeom prst="rect">
            <a:avLst/>
          </a:prstGeom>
        </p:spPr>
      </p:pic>
      <p:pic>
        <p:nvPicPr>
          <p:cNvPr id="12" name="Gráfico 11" descr="Aspiração estrutura de tópicos">
            <a:extLst>
              <a:ext uri="{FF2B5EF4-FFF2-40B4-BE49-F238E27FC236}">
                <a16:creationId xmlns:a16="http://schemas.microsoft.com/office/drawing/2014/main" id="{BA34C419-B330-488E-A119-92D8322535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64454" y="4519027"/>
            <a:ext cx="914217" cy="914217"/>
          </a:xfrm>
          <a:prstGeom prst="rect">
            <a:avLst/>
          </a:prstGeom>
        </p:spPr>
      </p:pic>
      <p:pic>
        <p:nvPicPr>
          <p:cNvPr id="14" name="Gráfico 13" descr="Área de Transferência estrutura de tópicos">
            <a:extLst>
              <a:ext uri="{FF2B5EF4-FFF2-40B4-BE49-F238E27FC236}">
                <a16:creationId xmlns:a16="http://schemas.microsoft.com/office/drawing/2014/main" id="{F01E3125-41AC-4A58-A4CD-C187556850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60672" y="3246623"/>
            <a:ext cx="914217" cy="914217"/>
          </a:xfrm>
          <a:prstGeom prst="rect">
            <a:avLst/>
          </a:prstGeom>
        </p:spPr>
      </p:pic>
      <p:sp>
        <p:nvSpPr>
          <p:cNvPr id="15" name="Text Placeholder 39">
            <a:extLst>
              <a:ext uri="{FF2B5EF4-FFF2-40B4-BE49-F238E27FC236}">
                <a16:creationId xmlns:a16="http://schemas.microsoft.com/office/drawing/2014/main" id="{86997A14-2C2D-4BC6-A118-8803C3358BF4}"/>
              </a:ext>
            </a:extLst>
          </p:cNvPr>
          <p:cNvSpPr txBox="1">
            <a:spLocks/>
          </p:cNvSpPr>
          <p:nvPr/>
        </p:nvSpPr>
        <p:spPr>
          <a:xfrm>
            <a:off x="8173026" y="3073925"/>
            <a:ext cx="2545198" cy="12337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46854" marR="0" indent="-246854" algn="l" defTabSz="1316553" rtl="0" eaLnBrk="1" fontAlgn="auto" latinLnBrk="0" hangingPunct="1">
              <a:lnSpc>
                <a:spcPct val="120000"/>
              </a:lnSpc>
              <a:spcBef>
                <a:spcPts val="14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28" b="0" kern="1200">
                <a:solidFill>
                  <a:srgbClr val="54C4F4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658277" rtl="0" eaLnBrk="1" latinLnBrk="0" hangingPunct="1">
              <a:spcBef>
                <a:spcPts val="2448"/>
              </a:spcBef>
              <a:buFont typeface="Arial"/>
              <a:buNone/>
              <a:defRPr sz="2304" b="1" kern="1200">
                <a:solidFill>
                  <a:srgbClr val="54C4F4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64569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3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3968" indent="-329138" algn="l" defTabSz="658277" rtl="0" eaLnBrk="1" latinLnBrk="0" hangingPunct="1">
              <a:spcBef>
                <a:spcPct val="20000"/>
              </a:spcBef>
              <a:buFont typeface="Arial"/>
              <a:buChar char="–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245" indent="-329138" algn="l" defTabSz="658277" rtl="0" eaLnBrk="1" latinLnBrk="0" hangingPunct="1">
              <a:spcBef>
                <a:spcPct val="20000"/>
              </a:spcBef>
              <a:buFont typeface="Arial"/>
              <a:buChar char="»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052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8798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37074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9535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pt-BR" sz="1528" b="1">
                <a:solidFill>
                  <a:srgbClr val="F0F5FE"/>
                </a:solidFill>
              </a:rPr>
              <a:t>Estabelecer os indicadores de capacidade a serem utilizados nos testes, assim como as métricas consideradas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2901B8A9-4541-4796-B0E1-B399CF8A7D00}"/>
              </a:ext>
            </a:extLst>
          </p:cNvPr>
          <p:cNvSpPr txBox="1">
            <a:spLocks/>
          </p:cNvSpPr>
          <p:nvPr/>
        </p:nvSpPr>
        <p:spPr>
          <a:xfrm>
            <a:off x="8173026" y="4359257"/>
            <a:ext cx="2545198" cy="12337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246854" marR="0" indent="-246854" algn="l" defTabSz="1316553" rtl="0" eaLnBrk="1" fontAlgn="auto" latinLnBrk="0" hangingPunct="1">
              <a:lnSpc>
                <a:spcPct val="120000"/>
              </a:lnSpc>
              <a:spcBef>
                <a:spcPts val="14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28" b="0" kern="1200">
                <a:solidFill>
                  <a:srgbClr val="54C4F4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658277" rtl="0" eaLnBrk="1" latinLnBrk="0" hangingPunct="1">
              <a:spcBef>
                <a:spcPts val="2448"/>
              </a:spcBef>
              <a:buFont typeface="Arial"/>
              <a:buNone/>
              <a:defRPr sz="2304" b="1" kern="1200">
                <a:solidFill>
                  <a:srgbClr val="54C4F4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64569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3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3968" indent="-329138" algn="l" defTabSz="658277" rtl="0" eaLnBrk="1" latinLnBrk="0" hangingPunct="1">
              <a:spcBef>
                <a:spcPct val="20000"/>
              </a:spcBef>
              <a:buFont typeface="Arial"/>
              <a:buChar char="–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62245" indent="-329138" algn="l" defTabSz="658277" rtl="0" eaLnBrk="1" latinLnBrk="0" hangingPunct="1">
              <a:spcBef>
                <a:spcPct val="20000"/>
              </a:spcBef>
              <a:buFont typeface="Arial"/>
              <a:buChar char="»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052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8798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37074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95351" indent="-329138" algn="l" defTabSz="658277" rtl="0" eaLnBrk="1" latinLnBrk="0" hangingPunct="1">
              <a:spcBef>
                <a:spcPct val="20000"/>
              </a:spcBef>
              <a:buFont typeface="Arial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pt-BR" sz="1250">
                <a:solidFill>
                  <a:srgbClr val="F0F5FE"/>
                </a:solidFill>
              </a:rPr>
              <a:t>Suporte, orientação e avaliação dos testes de capacidade em cenários de estresse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F1CBEB9-8875-74AC-5FB9-DC6C007F60E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86300" y="6321993"/>
            <a:ext cx="762750" cy="35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2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D069CE-5F7F-D47E-F9B9-F65BD90CFE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156" y="595257"/>
            <a:ext cx="4903824" cy="1136067"/>
          </a:xfrm>
        </p:spPr>
        <p:txBody>
          <a:bodyPr/>
          <a:lstStyle/>
          <a:p>
            <a:r>
              <a:rPr lang="pt-BR"/>
              <a:t>Indicadores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A233D8B-79B7-C30B-2A46-B729EFC460F7}"/>
              </a:ext>
            </a:extLst>
          </p:cNvPr>
          <p:cNvSpPr txBox="1"/>
          <p:nvPr/>
        </p:nvSpPr>
        <p:spPr>
          <a:xfrm>
            <a:off x="639156" y="1457095"/>
            <a:ext cx="11232280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/>
              <a:t>Concepção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/>
              <a:t>Foi criado o GT de capacidade composto pelos participantes da Câmara Consultiva com o intuito de estabelecer o escopo,  indicadores de capacidade e o acompanhamento das atividades; 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/>
              <a:t>A B3 apresentou uma série de premissas e uma lista de indicadores, dentre os quais foram selecionados 6 de execução obrigatória;</a:t>
            </a:r>
          </a:p>
          <a:p>
            <a:endParaRPr lang="pt-BR" b="1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DE3DBB9-1BA6-A743-3E2F-316481D93FDB}"/>
              </a:ext>
            </a:extLst>
          </p:cNvPr>
          <p:cNvSpPr txBox="1"/>
          <p:nvPr/>
        </p:nvSpPr>
        <p:spPr>
          <a:xfrm>
            <a:off x="639156" y="2632635"/>
            <a:ext cx="11232280" cy="123110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/>
              <a:t>Indicadores</a:t>
            </a:r>
          </a:p>
          <a:p>
            <a:pPr marL="742950" lvl="1" indent="-342900">
              <a:buFont typeface="Arial"/>
              <a:buChar char="•"/>
            </a:pPr>
            <a:r>
              <a:rPr lang="pt-BR" sz="1400">
                <a:ea typeface="+mn-lt"/>
                <a:cs typeface="+mn-lt"/>
              </a:rPr>
              <a:t>São as </a:t>
            </a:r>
            <a:r>
              <a:rPr lang="pt-BR" sz="1400" b="1">
                <a:ea typeface="+mn-lt"/>
                <a:cs typeface="+mn-lt"/>
              </a:rPr>
              <a:t>métricas </a:t>
            </a:r>
            <a:r>
              <a:rPr lang="pt-BR" sz="1400">
                <a:ea typeface="+mn-lt"/>
                <a:cs typeface="+mn-lt"/>
              </a:rPr>
              <a:t>utilizadas para </a:t>
            </a:r>
            <a:r>
              <a:rPr lang="pt-BR" sz="1400" b="1">
                <a:ea typeface="+mn-lt"/>
                <a:cs typeface="+mn-lt"/>
              </a:rPr>
              <a:t>avaliar a performance</a:t>
            </a:r>
            <a:r>
              <a:rPr lang="pt-BR" sz="1400">
                <a:ea typeface="+mn-lt"/>
                <a:cs typeface="+mn-lt"/>
              </a:rPr>
              <a:t> dos sistemas, visando a antecipação de eventuais problemas que possam gerar impactos aos processos de pós negociação, contemplando atividades de liquidação, custódia, gerenciamento de risco e cadastro;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1400">
              <a:cs typeface="Segoe UI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AF6762D-5A45-98C3-2232-067B5D1364FC}"/>
              </a:ext>
            </a:extLst>
          </p:cNvPr>
          <p:cNvSpPr txBox="1"/>
          <p:nvPr/>
        </p:nvSpPr>
        <p:spPr>
          <a:xfrm>
            <a:off x="595972" y="5162867"/>
            <a:ext cx="11232280" cy="166199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/>
              <a:t>Premissas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b="1">
                <a:solidFill>
                  <a:schemeClr val="tx2">
                    <a:lumMod val="75000"/>
                  </a:schemeClr>
                </a:solidFill>
              </a:rPr>
              <a:t>Periodicidade</a:t>
            </a:r>
            <a:r>
              <a:rPr lang="pt-BR" sz="1400"/>
              <a:t> mínima de testes: </a:t>
            </a:r>
            <a:r>
              <a:rPr lang="pt-BR" sz="1400" b="1">
                <a:solidFill>
                  <a:schemeClr val="tx2">
                    <a:lumMod val="75000"/>
                  </a:schemeClr>
                </a:solidFill>
              </a:rPr>
              <a:t>anual</a:t>
            </a:r>
            <a:r>
              <a:rPr lang="pt-BR" sz="1400">
                <a:solidFill>
                  <a:schemeClr val="tx2">
                    <a:lumMod val="75000"/>
                  </a:schemeClr>
                </a:solidFill>
              </a:rPr>
              <a:t>;</a:t>
            </a:r>
            <a:endParaRPr lang="pt-BR" sz="1400">
              <a:solidFill>
                <a:schemeClr val="tx2">
                  <a:lumMod val="75000"/>
                </a:schemeClr>
              </a:solidFill>
              <a:cs typeface="Segoe U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 b="1">
                <a:solidFill>
                  <a:schemeClr val="tx2">
                    <a:lumMod val="75000"/>
                  </a:schemeClr>
                </a:solidFill>
              </a:rPr>
              <a:t>Critério</a:t>
            </a:r>
            <a:r>
              <a:rPr lang="pt-BR" sz="1400"/>
              <a:t>: Volume do </a:t>
            </a:r>
            <a:r>
              <a:rPr lang="pt-BR" sz="1400" b="1">
                <a:solidFill>
                  <a:schemeClr val="tx2">
                    <a:lumMod val="75000"/>
                  </a:schemeClr>
                </a:solidFill>
              </a:rPr>
              <a:t>pico observado em cada instituição (desde 01/2020) </a:t>
            </a:r>
            <a:r>
              <a:rPr lang="pt-BR" sz="1400"/>
              <a:t>+ </a:t>
            </a:r>
            <a:r>
              <a:rPr lang="pt-BR" sz="1400" b="1">
                <a:solidFill>
                  <a:schemeClr val="tx2">
                    <a:lumMod val="75000"/>
                  </a:schemeClr>
                </a:solidFill>
              </a:rPr>
              <a:t>incremento </a:t>
            </a:r>
            <a:r>
              <a:rPr lang="pt-BR" sz="1400"/>
              <a:t>definido pelo próprio participante;</a:t>
            </a:r>
            <a:endParaRPr lang="pt-BR" sz="1400">
              <a:cs typeface="Segoe U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/>
              <a:t>Participantes devem </a:t>
            </a:r>
            <a:r>
              <a:rPr lang="pt-BR" sz="1400" b="1">
                <a:solidFill>
                  <a:schemeClr val="tx2">
                    <a:lumMod val="75000"/>
                  </a:schemeClr>
                </a:solidFill>
              </a:rPr>
              <a:t>construir/utilizar seus ambientes bem como seus injetores/</a:t>
            </a:r>
            <a:r>
              <a:rPr lang="pt-BR" sz="1400" b="1" err="1">
                <a:solidFill>
                  <a:schemeClr val="tx2">
                    <a:lumMod val="75000"/>
                  </a:schemeClr>
                </a:solidFill>
              </a:rPr>
              <a:t>mocks</a:t>
            </a:r>
            <a:r>
              <a:rPr lang="pt-BR" sz="1400" b="1">
                <a:solidFill>
                  <a:schemeClr val="tx2">
                    <a:lumMod val="75000"/>
                  </a:schemeClr>
                </a:solidFill>
              </a:rPr>
              <a:t> em conjunto com seus fornecedores</a:t>
            </a:r>
            <a:r>
              <a:rPr lang="pt-BR" sz="1400"/>
              <a:t>.</a:t>
            </a:r>
            <a:endParaRPr lang="pt-BR" sz="1400">
              <a:cs typeface="Segoe U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/>
              <a:t>Participantes devem </a:t>
            </a:r>
            <a:r>
              <a:rPr lang="pt-BR" sz="1400" b="1">
                <a:solidFill>
                  <a:schemeClr val="tx2">
                    <a:lumMod val="75000"/>
                  </a:schemeClr>
                </a:solidFill>
              </a:rPr>
              <a:t>monitorar os indicadores e estabelecer PCN </a:t>
            </a:r>
            <a:r>
              <a:rPr lang="pt-BR" sz="1400"/>
              <a:t>para garantir disponibilidade em casos de volume superior aos testados</a:t>
            </a:r>
            <a:endParaRPr lang="pt-BR" sz="1400">
              <a:cs typeface="Segoe U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1400"/>
          </a:p>
        </p:txBody>
      </p:sp>
      <p:pic>
        <p:nvPicPr>
          <p:cNvPr id="2" name="Imagem 1" descr="Logotipo, nome da empresa&#10;&#10;Descrição gerada automaticamente">
            <a:extLst>
              <a:ext uri="{FF2B5EF4-FFF2-40B4-BE49-F238E27FC236}">
                <a16:creationId xmlns:a16="http://schemas.microsoft.com/office/drawing/2014/main" id="{B0357E73-B955-04B7-0266-151341550E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" t="2955" r="1289" b="4192"/>
          <a:stretch/>
        </p:blipFill>
        <p:spPr>
          <a:xfrm>
            <a:off x="10906979" y="341590"/>
            <a:ext cx="771991" cy="35669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82658DE-6E39-3EE6-C3D1-36F7C9BEB80F}"/>
              </a:ext>
            </a:extLst>
          </p:cNvPr>
          <p:cNvSpPr txBox="1"/>
          <p:nvPr/>
        </p:nvSpPr>
        <p:spPr>
          <a:xfrm>
            <a:off x="639155" y="3717364"/>
            <a:ext cx="11232280" cy="17235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/>
              <a:t>Escopo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1400"/>
              <a:t>Infraestrutura e processos de pós-negociação incluindo: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1400"/>
              <a:t>Captura, repasse, alocação, controle de posições, empréstimo de ativos e liquidação;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1400"/>
              <a:t>Custódia e tratamento de eventos corporativos;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1400"/>
              <a:t>Risco, cálculo de margem, simulação, avaliação de risco para alteração de posição e garantias e chamada de margem; 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1400"/>
              <a:t>Processos de cadastro, como criação e manutenção de contas.</a:t>
            </a:r>
          </a:p>
          <a:p>
            <a:endParaRPr lang="pt-BR" b="1"/>
          </a:p>
        </p:txBody>
      </p:sp>
    </p:spTree>
    <p:extLst>
      <p:ext uri="{BB962C8B-B14F-4D97-AF65-F5344CB8AC3E}">
        <p14:creationId xmlns:p14="http://schemas.microsoft.com/office/powerpoint/2010/main" val="18138257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Claro">
  <a:themeElements>
    <a:clrScheme name="B3">
      <a:dk1>
        <a:srgbClr val="4B5055"/>
      </a:dk1>
      <a:lt1>
        <a:sysClr val="window" lastClr="FFFFFF"/>
      </a:lt1>
      <a:dk2>
        <a:srgbClr val="4B5055"/>
      </a:dk2>
      <a:lt2>
        <a:srgbClr val="F0F5FF"/>
      </a:lt2>
      <a:accent1>
        <a:srgbClr val="00145F"/>
      </a:accent1>
      <a:accent2>
        <a:srgbClr val="50C3F5"/>
      </a:accent2>
      <a:accent3>
        <a:srgbClr val="F5AA1E"/>
      </a:accent3>
      <a:accent4>
        <a:srgbClr val="000000"/>
      </a:accent4>
      <a:accent5>
        <a:srgbClr val="000000"/>
      </a:accent5>
      <a:accent6>
        <a:srgbClr val="000000"/>
      </a:accent6>
      <a:hlink>
        <a:srgbClr val="0063DE"/>
      </a:hlink>
      <a:folHlink>
        <a:srgbClr val="0063DE"/>
      </a:folHlink>
    </a:clrScheme>
    <a:fontScheme name="B3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F8728978A9F394F9AA8CADB0B9A8A89" ma:contentTypeVersion="4" ma:contentTypeDescription="Crie um novo documento." ma:contentTypeScope="" ma:versionID="0968e25681ceb327ad51e384b30d4d27">
  <xsd:schema xmlns:xsd="http://www.w3.org/2001/XMLSchema" xmlns:xs="http://www.w3.org/2001/XMLSchema" xmlns:p="http://schemas.microsoft.com/office/2006/metadata/properties" xmlns:ns2="da72251d-bd51-4602-90eb-95778b7a73b2" xmlns:ns3="9e2fac3b-216e-4725-bff7-bac574b4c803" targetNamespace="http://schemas.microsoft.com/office/2006/metadata/properties" ma:root="true" ma:fieldsID="e052e37d53e30249fba43dd5b745a642" ns2:_="" ns3:_="">
    <xsd:import namespace="da72251d-bd51-4602-90eb-95778b7a73b2"/>
    <xsd:import namespace="9e2fac3b-216e-4725-bff7-bac574b4c80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72251d-bd51-4602-90eb-95778b7a73b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2fac3b-216e-4725-bff7-bac574b4c8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E4091F-53F8-48E9-97B5-14A6A7D2F744}">
  <ds:schemaRefs>
    <ds:schemaRef ds:uri="9e2fac3b-216e-4725-bff7-bac574b4c803"/>
    <ds:schemaRef ds:uri="da72251d-bd51-4602-90eb-95778b7a73b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3A1DC55-DC94-4A0D-BBCC-CF57476FA5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B54085-B3D2-4EE9-A81B-208DC902C86C}">
  <ds:schemaRefs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e2fac3b-216e-4725-bff7-bac574b4c803"/>
    <ds:schemaRef ds:uri="da72251d-bd51-4602-90eb-95778b7a73b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1757</Words>
  <Application>Microsoft Office PowerPoint</Application>
  <PresentationFormat>Widescreen</PresentationFormat>
  <Paragraphs>218</Paragraphs>
  <Slides>23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Arial</vt:lpstr>
      <vt:lpstr>Calibri</vt:lpstr>
      <vt:lpstr>Segoe UI</vt:lpstr>
      <vt:lpstr>Wingdings</vt:lpstr>
      <vt:lpstr>Tema Claro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Bevilacqua, Victoria (SPL-FUB)</dc:creator>
  <cp:lastModifiedBy>Paulo Andre Kristeller</cp:lastModifiedBy>
  <cp:revision>2</cp:revision>
  <cp:lastPrinted>2022-11-08T09:38:58Z</cp:lastPrinted>
  <dcterms:created xsi:type="dcterms:W3CDTF">2021-09-20T13:35:31Z</dcterms:created>
  <dcterms:modified xsi:type="dcterms:W3CDTF">2022-11-10T15:29:43Z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0x010100DF8728978A9F394F9AA8CADB0B9A8A89</vt:lpwstr>
  </property>
  <property fmtid="{D5CDD505-2E9C-101B-9397-08002B2CF9AE}" pid="3" name="MSIP_Label_4aeda764-ac5d-4c78-8b24-fe1405747852_Enabled">
    <vt:lpwstr>true</vt:lpwstr>
  </property>
  <property fmtid="{D5CDD505-2E9C-101B-9397-08002B2CF9AE}" pid="4" name="MSIP_Label_4aeda764-ac5d-4c78-8b24-fe1405747852_SetDate">
    <vt:lpwstr>2022-10-05T17:52:30Z</vt:lpwstr>
  </property>
  <property fmtid="{D5CDD505-2E9C-101B-9397-08002B2CF9AE}" pid="5" name="MSIP_Label_4aeda764-ac5d-4c78-8b24-fe1405747852_Method">
    <vt:lpwstr>Standard</vt:lpwstr>
  </property>
  <property fmtid="{D5CDD505-2E9C-101B-9397-08002B2CF9AE}" pid="6" name="MSIP_Label_4aeda764-ac5d-4c78-8b24-fe1405747852_Name">
    <vt:lpwstr>4aeda764-ac5d-4c78-8b24-fe1405747852</vt:lpwstr>
  </property>
  <property fmtid="{D5CDD505-2E9C-101B-9397-08002B2CF9AE}" pid="7" name="MSIP_Label_4aeda764-ac5d-4c78-8b24-fe1405747852_SiteId">
    <vt:lpwstr>f9cfd8cb-c4a5-4677-b65d-3150dda310c9</vt:lpwstr>
  </property>
  <property fmtid="{D5CDD505-2E9C-101B-9397-08002B2CF9AE}" pid="8" name="MSIP_Label_4aeda764-ac5d-4c78-8b24-fe1405747852_ActionId">
    <vt:lpwstr>5f81ccd7-5431-456c-8833-1ba17b0b6ead</vt:lpwstr>
  </property>
  <property fmtid="{D5CDD505-2E9C-101B-9397-08002B2CF9AE}" pid="9" name="MSIP_Label_4aeda764-ac5d-4c78-8b24-fe1405747852_ContentBits">
    <vt:lpwstr>2</vt:lpwstr>
  </property>
</Properties>
</file>