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notesMasterIdLst>
    <p:notesMasterId r:id="rId28"/>
  </p:notesMasterIdLst>
  <p:handoutMasterIdLst>
    <p:handoutMasterId r:id="rId29"/>
  </p:handoutMasterIdLst>
  <p:sldIdLst>
    <p:sldId id="4525" r:id="rId5"/>
    <p:sldId id="4518" r:id="rId6"/>
    <p:sldId id="7914" r:id="rId7"/>
    <p:sldId id="4608" r:id="rId8"/>
    <p:sldId id="7910" r:id="rId9"/>
    <p:sldId id="7911" r:id="rId10"/>
    <p:sldId id="7912" r:id="rId11"/>
    <p:sldId id="7915" r:id="rId12"/>
    <p:sldId id="7921" r:id="rId13"/>
    <p:sldId id="7913" r:id="rId14"/>
    <p:sldId id="4609" r:id="rId15"/>
    <p:sldId id="4610" r:id="rId16"/>
    <p:sldId id="4611" r:id="rId17"/>
    <p:sldId id="4612" r:id="rId18"/>
    <p:sldId id="4613" r:id="rId19"/>
    <p:sldId id="4614" r:id="rId20"/>
    <p:sldId id="7917" r:id="rId21"/>
    <p:sldId id="4615" r:id="rId22"/>
    <p:sldId id="4616" r:id="rId23"/>
    <p:sldId id="7916" r:id="rId24"/>
    <p:sldId id="7919" r:id="rId25"/>
    <p:sldId id="7920" r:id="rId26"/>
    <p:sldId id="7918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473F5-43B2-B179-2AB6-26C9344E7FEB}" name="Henrique Paiva Dona" initials="HPD" userId="S::hdona@bvmf.com.br::2ac2d094-7a15-4214-b7a0-b2aa4a2de6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733"/>
    <a:srgbClr val="001360"/>
    <a:srgbClr val="1E23AF"/>
    <a:srgbClr val="F0F5FE"/>
    <a:srgbClr val="FFFFFF"/>
    <a:srgbClr val="F0F5FF"/>
    <a:srgbClr val="54C4F4"/>
    <a:srgbClr val="55C4F4"/>
    <a:srgbClr val="5AA6FF"/>
    <a:srgbClr val="CB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2DD765-1A42-BF40-85D3-D9F8E47CF3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F195F-74B6-5C43-9F2B-06D70D2A1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A104F-31CF-D743-B111-E1AA132C7C37}" type="datetimeFigureOut">
              <a:rPr lang="pt-BR" smtClean="0"/>
              <a:t>30/11/2022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A055D-8ED4-DB4D-BA67-88549366F0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B3497-2279-5946-ADDF-D7F3FBDA2C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55813-7CA9-2549-8EA2-CEF552D5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234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AE22E-8041-144A-8E15-620BB82C6571}" type="datetimeFigureOut">
              <a:rPr lang="pt-BR" smtClean="0"/>
              <a:t>30/11/2022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94ACF-5C63-374B-A977-FAD613598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7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1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5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16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2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478CE956-25DE-5948-BF70-29EDEE6F9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22B033C-E613-E94B-A3EA-5062E42BD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883" y="2136195"/>
            <a:ext cx="5218112" cy="2426581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BAAAAB-1EDC-994C-A503-BA58C25723A8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1CA1FD26-3A88-0E4E-AB8B-60C350EEF7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511A215-42D0-D242-8964-FCA59BF1D6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75B3CB-FF9B-594C-9E5E-3599AB784D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4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EAEC9BB9-BAB9-E94C-8BB5-8E3C18DD2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 + Conteúdo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EAEC9BB9-BAB9-E94C-8BB5-8E3C18DD2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CA5D0E80-DE93-4042-BEF6-A1AD0F7EE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8312" y="1436861"/>
            <a:ext cx="3815734" cy="4307956"/>
          </a:xfrm>
          <a:prstGeom prst="rect">
            <a:avLst/>
          </a:prstGeom>
        </p:spPr>
        <p:txBody>
          <a:bodyPr lIns="0" tIns="0" rIns="0" bIns="9144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6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spcBef>
                <a:spcPts val="2300"/>
              </a:spcBef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seção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1F307F0-DBF1-C04B-B68D-BEF5E6049D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8859" y="1436861"/>
            <a:ext cx="1954554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40AF430-EC9D-5149-8F38-24221E8F42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3082" y="1436861"/>
            <a:ext cx="1954553" cy="432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8956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 + Conteúdo 2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CF2EEC4-CAC4-C94F-995B-EE334B9A9CA4}"/>
              </a:ext>
            </a:extLst>
          </p:cNvPr>
          <p:cNvSpPr/>
          <p:nvPr userDrawn="1"/>
        </p:nvSpPr>
        <p:spPr>
          <a:xfrm>
            <a:off x="6096000" y="1078263"/>
            <a:ext cx="2987124" cy="5059868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4022C6-869B-EA41-B3FF-C47B44CB5EA9}"/>
              </a:ext>
            </a:extLst>
          </p:cNvPr>
          <p:cNvSpPr/>
          <p:nvPr userDrawn="1"/>
        </p:nvSpPr>
        <p:spPr>
          <a:xfrm>
            <a:off x="722092" y="1078263"/>
            <a:ext cx="5373907" cy="505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14617E3-89F9-274C-9CA6-F051CE8AA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819" y="1436861"/>
            <a:ext cx="4264228" cy="4307956"/>
          </a:xfrm>
          <a:prstGeom prst="rect">
            <a:avLst/>
          </a:prstGeom>
        </p:spPr>
        <p:txBody>
          <a:bodyPr lIns="0" tIns="0" rIns="0" bIns="9144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6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spcBef>
                <a:spcPts val="2300"/>
              </a:spcBef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seção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3D50898-37D6-CE4B-86DD-FBE7C49FA1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8859" y="1436861"/>
            <a:ext cx="2204872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29" name="Picture 28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B18E4841-CC34-894E-A6B6-489136A32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F5CD3C7-185A-E249-A1D9-A8CB002D7BCF}"/>
              </a:ext>
            </a:extLst>
          </p:cNvPr>
          <p:cNvSpPr/>
          <p:nvPr userDrawn="1"/>
        </p:nvSpPr>
        <p:spPr>
          <a:xfrm>
            <a:off x="9097618" y="1078263"/>
            <a:ext cx="3094382" cy="5059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2A959D1-486B-0642-8AE5-EF36E96EF1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0476" y="1436861"/>
            <a:ext cx="2204872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625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 + Conteúdo + Imagem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50540C-AD0A-AA46-A493-869AD7FFDD25}"/>
              </a:ext>
            </a:extLst>
          </p:cNvPr>
          <p:cNvSpPr/>
          <p:nvPr userDrawn="1"/>
        </p:nvSpPr>
        <p:spPr>
          <a:xfrm>
            <a:off x="6096000" y="1078263"/>
            <a:ext cx="2987124" cy="5059868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6" name="Picture 5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EAEC9BB9-BAB9-E94C-8BB5-8E3C18DD2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4022C6-869B-EA41-B3FF-C47B44CB5EA9}"/>
              </a:ext>
            </a:extLst>
          </p:cNvPr>
          <p:cNvSpPr/>
          <p:nvPr userDrawn="1"/>
        </p:nvSpPr>
        <p:spPr>
          <a:xfrm>
            <a:off x="722092" y="1078263"/>
            <a:ext cx="5373907" cy="505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6C6B9779-E705-9245-BE75-AF4E546BC8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83125" y="1078262"/>
            <a:ext cx="3108876" cy="50598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ED90FA8-E745-3744-8DEC-EDDDF5EE2A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8859" y="1436861"/>
            <a:ext cx="2204872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0D1672A8-3DDC-434F-95DA-292CD0F60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819" y="1436861"/>
            <a:ext cx="4264228" cy="4307956"/>
          </a:xfrm>
          <a:prstGeom prst="rect">
            <a:avLst/>
          </a:prstGeom>
        </p:spPr>
        <p:txBody>
          <a:bodyPr lIns="0" tIns="0" rIns="0" bIns="9144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6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spcBef>
                <a:spcPts val="2300"/>
              </a:spcBef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seção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0865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 + Conteúdo 3">
    <p:bg>
      <p:bgPr>
        <a:solidFill>
          <a:srgbClr val="F0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6EE4F868-E776-B14F-B3CD-836AF4E93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4" y="-489933"/>
            <a:ext cx="3942478" cy="241919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55F48E8-6436-034B-8F64-7173A32A7D2B}"/>
              </a:ext>
            </a:extLst>
          </p:cNvPr>
          <p:cNvSpPr/>
          <p:nvPr userDrawn="1"/>
        </p:nvSpPr>
        <p:spPr>
          <a:xfrm>
            <a:off x="6095999" y="1078263"/>
            <a:ext cx="4991301" cy="5059868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5EFFD3-FA89-044B-A861-2C7D41E21ACF}"/>
              </a:ext>
            </a:extLst>
          </p:cNvPr>
          <p:cNvSpPr/>
          <p:nvPr userDrawn="1"/>
        </p:nvSpPr>
        <p:spPr>
          <a:xfrm>
            <a:off x="722092" y="1078263"/>
            <a:ext cx="5373907" cy="50598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511A93A-B173-574C-9569-419311A069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8859" y="1436861"/>
            <a:ext cx="1954554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95F3CE25-B7AD-0642-AE34-2D3159FE9D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3082" y="1436861"/>
            <a:ext cx="1954553" cy="432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776BA9ED-F8E9-1845-8BA4-05EEC88BAB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819" y="1436861"/>
            <a:ext cx="4264228" cy="4307956"/>
          </a:xfrm>
          <a:prstGeom prst="rect">
            <a:avLst/>
          </a:prstGeom>
        </p:spPr>
        <p:txBody>
          <a:bodyPr lIns="0" tIns="0" rIns="0" bIns="9144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6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spcBef>
                <a:spcPts val="2300"/>
              </a:spcBef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seção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11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E17492E-930C-9043-8F7F-ADAA36397756}"/>
              </a:ext>
            </a:extLst>
          </p:cNvPr>
          <p:cNvSpPr/>
          <p:nvPr userDrawn="1"/>
        </p:nvSpPr>
        <p:spPr>
          <a:xfrm>
            <a:off x="6087008" y="0"/>
            <a:ext cx="610499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6C646359-1583-4E41-A7D4-65B60B930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3A10E2DE-4DE0-3540-85E2-91D11FF07F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736EE758-47DD-114D-95AF-CE18277B94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0C42F80-8E67-FE46-910E-22AA6C1C30F1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4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+ Imagem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6971A50-D0CA-354B-A11D-48670AE1A4B9}"/>
              </a:ext>
            </a:extLst>
          </p:cNvPr>
          <p:cNvSpPr/>
          <p:nvPr userDrawn="1"/>
        </p:nvSpPr>
        <p:spPr>
          <a:xfrm>
            <a:off x="6096000" y="-1"/>
            <a:ext cx="6096000" cy="6857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638C65B-A528-C04B-8022-CCDB2F0DD4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04992" cy="325755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4D9B377-98FE-2C46-9AC4-623D00D2E7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E5D99C0-F7E8-E24E-9A32-44EA7EE38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60F1BDF-47E9-0E4C-B4FB-97FFF44D9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9BB4A9-38F6-144A-BC4A-C5CAF9D4AFB6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">
            <a:extLst>
              <a:ext uri="{FF2B5EF4-FFF2-40B4-BE49-F238E27FC236}">
                <a16:creationId xmlns:a16="http://schemas.microsoft.com/office/drawing/2014/main" id="{42D031F1-0287-4639-A1D0-07E643BB8083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7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+ Imagem 2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3932185-CDD1-7640-9B0D-2BB7A8BD621A}"/>
              </a:ext>
            </a:extLst>
          </p:cNvPr>
          <p:cNvSpPr/>
          <p:nvPr userDrawn="1"/>
        </p:nvSpPr>
        <p:spPr>
          <a:xfrm>
            <a:off x="6087008" y="0"/>
            <a:ext cx="6104992" cy="6464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638C65B-A528-C04B-8022-CCDB2F0DD4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C94E7F6-2C47-8D4B-888A-D4727DF6E7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2907AD8-F796-B545-9D13-B7F2E72BE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61FF8A-86FC-BF48-933E-FCC2D61D96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36C5FE-C23D-2342-80DA-E2747245061A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">
            <a:extLst>
              <a:ext uri="{FF2B5EF4-FFF2-40B4-BE49-F238E27FC236}">
                <a16:creationId xmlns:a16="http://schemas.microsoft.com/office/drawing/2014/main" id="{9BA8D4DF-0FDE-4905-A831-048BB16D697E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81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Tópicos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pic>
        <p:nvPicPr>
          <p:cNvPr id="26" name="Picture 2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09BB5D9A-C6BC-FC40-A895-04AE18ECE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4C82B8-3F86-B14F-ABAF-5769A31BDD23}"/>
              </a:ext>
            </a:extLst>
          </p:cNvPr>
          <p:cNvCxnSpPr>
            <a:cxnSpLocks/>
          </p:cNvCxnSpPr>
          <p:nvPr userDrawn="1"/>
        </p:nvCxnSpPr>
        <p:spPr>
          <a:xfrm>
            <a:off x="6442365" y="2832493"/>
            <a:ext cx="4908440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68E1E33-843D-6D43-9B78-A392AD925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981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A72A54-6521-7948-869A-9B187424CF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981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766A65C-93A3-5C4B-B2D7-0BE40094A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4481B79B-D275-094F-A74E-F79A2F01A7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880EEB2-2D17-F345-8614-FF47F86808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4BD5DD-D4EF-4946-86CB-AD4ADC80A13E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30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Colunas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F66EF7-97C1-4042-B0FB-83B720BFB0CA}"/>
              </a:ext>
            </a:extLst>
          </p:cNvPr>
          <p:cNvSpPr/>
          <p:nvPr userDrawn="1"/>
        </p:nvSpPr>
        <p:spPr>
          <a:xfrm>
            <a:off x="6087008" y="0"/>
            <a:ext cx="610499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0F91318-A067-7949-9AF0-BD1A70889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AD504B3-3E30-864B-8EFF-4CF985137F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6837648-CEA7-6140-AA85-881A1E58F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307C86-2CE4-CC40-90AA-AF07DBF8B237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C21F61E-F479-6D4C-B289-FABB082B9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84E7D9F-55F8-4B76-8866-AA3CBAA52125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7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A +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660A9F3-4EBF-1E4E-9F17-528459E41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16779A66-C5D1-C342-AD2F-EE3538ECC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4" y="4350932"/>
            <a:ext cx="5218112" cy="224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Subtítulo da apresentação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80088AFC-6763-7F4F-BC48-F352F4A7E9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38" y="2136195"/>
            <a:ext cx="5218112" cy="2068587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DA4CAEA-2E0A-5142-853B-AA698F776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1DA6BBB-9EDE-CC4D-998F-A81BC70AD4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2788D1-9943-544A-91C4-E53E9A511F30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7E64B4F7-AAD6-184E-A926-300CC02F3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16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Colunas + Imagem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31CCABF-6054-004A-B3F6-06EA55489BBE}"/>
              </a:ext>
            </a:extLst>
          </p:cNvPr>
          <p:cNvSpPr/>
          <p:nvPr userDrawn="1"/>
        </p:nvSpPr>
        <p:spPr>
          <a:xfrm>
            <a:off x="6087008" y="-1"/>
            <a:ext cx="6104992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E0BFA88-16E2-0B42-A641-FAB9F3C7A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360A758-0D44-E643-B842-48AC34A10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CE4E720-3CD0-5D4C-AF06-B778E2ABF5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6144BB-0A40-3B4B-843E-3AC4EFC9C147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025AF4C-BEF2-3A45-B462-E697CB4B44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5EC42123-DBF4-434F-963D-4FCFD593E7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04992" cy="325755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312B4-C188-4326-AB7A-F3F83E1DD121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1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Colunas + Imagem 2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6137350C-DF61-C54E-93D1-21785BA94B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28C58DE-3590-4347-A8D2-FB9B2F6A1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8ED2632-1195-FF4A-94C3-CB9E360305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93BD35E-A91B-7245-8B45-5F558A697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1AAFD6D-5E3A-5642-A774-B5F17F3D05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ECE4E38-4AFA-4C11-B3D8-617F59D6D309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6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2 Colunas + Imagem 2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6137350C-DF61-C54E-93D1-21785BA94B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28C58DE-3590-4347-A8D2-FB9B2F6A1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8ED2632-1195-FF4A-94C3-CB9E360305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8AA73C-2FD4-4645-B4DC-A245307F09D8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93BD35E-A91B-7245-8B45-5F558A697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1AAFD6D-5E3A-5642-A774-B5F17F3D05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83C06C1-3C2D-4415-BC61-9A8F59387B4A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60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Tópicos 2 Colunas 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pic>
        <p:nvPicPr>
          <p:cNvPr id="26" name="Picture 2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09BB5D9A-C6BC-FC40-A895-04AE18ECE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896E23C-C288-9849-A2C6-D5CE336C82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913834B8-8FE3-3B41-9008-AEDD75CAA5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FC7AD4-7835-F044-9316-B98B8D03F7CE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311851-78A5-634E-961C-ECBFFE82AD08}"/>
              </a:ext>
            </a:extLst>
          </p:cNvPr>
          <p:cNvCxnSpPr>
            <a:cxnSpLocks/>
          </p:cNvCxnSpPr>
          <p:nvPr userDrawn="1"/>
        </p:nvCxnSpPr>
        <p:spPr>
          <a:xfrm>
            <a:off x="6442365" y="2832493"/>
            <a:ext cx="4908440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3154C8-98BB-F740-B796-962D403566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981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1DA9A93C-51D7-824A-A825-A63BE171BA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98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A7D9D601-1E02-6A40-9B76-51DCFE8183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9648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E2D51E82-ACB9-5949-94E0-58A51F5C5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5DF18811-7D9C-E840-95AD-DFA3D35DA6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92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2 Tópicos 2 Colunas 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pic>
        <p:nvPicPr>
          <p:cNvPr id="26" name="Picture 2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09BB5D9A-C6BC-FC40-A895-04AE18ECE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896E23C-C288-9849-A2C6-D5CE336C82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913834B8-8FE3-3B41-9008-AEDD75CAA5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3154C8-98BB-F740-B796-962D403566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981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1DA9A93C-51D7-824A-A825-A63BE171BA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98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A7D9D601-1E02-6A40-9B76-51DCFE8183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9648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E2D51E82-ACB9-5949-94E0-58A51F5C5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5DF18811-7D9C-E840-95AD-DFA3D35DA6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445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5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5613C99-9EE2-5C4A-9243-FFF8DBB65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22B033C-E613-E94B-A3EA-5062E42BD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883" y="2136195"/>
            <a:ext cx="5218112" cy="2426581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BAAAAB-1EDC-994C-A503-BA58C25723A8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1CA1FD26-3A88-0E4E-AB8B-60C350EEF7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511A215-42D0-D242-8964-FCA59BF1D6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75B3CB-FF9B-594C-9E5E-3599AB784D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3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 + Sub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B7FC3A7-DCA8-7E47-88A8-25C421CB6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16779A66-C5D1-C342-AD2F-EE3538ECC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4" y="4350932"/>
            <a:ext cx="5218112" cy="224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Subtítulo da apresentação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80088AFC-6763-7F4F-BC48-F352F4A7E9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38" y="2136195"/>
            <a:ext cx="5218112" cy="2068587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DA4CAEA-2E0A-5142-853B-AA698F776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1DA6BBB-9EDE-CC4D-998F-A81BC70AD4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2788D1-9943-544A-91C4-E53E9A511F30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7E64B4F7-AAD6-184E-A926-300CC02F3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9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icon&#10;&#10;Description automatically generated">
            <a:extLst>
              <a:ext uri="{FF2B5EF4-FFF2-40B4-BE49-F238E27FC236}">
                <a16:creationId xmlns:a16="http://schemas.microsoft.com/office/drawing/2014/main" id="{47D6D24E-491F-4548-BB68-BA6123ADF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22B033C-E613-E94B-A3EA-5062E42BD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883" y="2136195"/>
            <a:ext cx="5218112" cy="2426581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BAAAAB-1EDC-994C-A503-BA58C25723A8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1CA1FD26-3A88-0E4E-AB8B-60C350EEF7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511A215-42D0-D242-8964-FCA59BF1D6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75B3CB-FF9B-594C-9E5E-3599AB784D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DBF10483-AA8E-845F-A07E-F9A4077D1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168879" y="820040"/>
            <a:ext cx="1296415" cy="5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 + Sub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icon&#10;&#10;Description automatically generated">
            <a:extLst>
              <a:ext uri="{FF2B5EF4-FFF2-40B4-BE49-F238E27FC236}">
                <a16:creationId xmlns:a16="http://schemas.microsoft.com/office/drawing/2014/main" id="{45323265-860C-CD4C-85C6-91CB8F35F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16779A66-C5D1-C342-AD2F-EE3538ECC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4" y="4350932"/>
            <a:ext cx="5218112" cy="224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Subtítulo da apresentação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80088AFC-6763-7F4F-BC48-F352F4A7E9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38" y="2136195"/>
            <a:ext cx="5218112" cy="2068587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DA4CAEA-2E0A-5142-853B-AA698F776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1DA6BBB-9EDE-CC4D-998F-A81BC70AD4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2788D1-9943-544A-91C4-E53E9A511F30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7E64B4F7-AAD6-184E-A926-300CC02F3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751C70-5A8B-A847-BEBD-9000082F2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EEED51-1655-A946-9AA1-1E6D03D6EF78}"/>
              </a:ext>
            </a:extLst>
          </p:cNvPr>
          <p:cNvCxnSpPr>
            <a:cxnSpLocks/>
          </p:cNvCxnSpPr>
          <p:nvPr userDrawn="1"/>
        </p:nvCxnSpPr>
        <p:spPr>
          <a:xfrm>
            <a:off x="726923" y="4681559"/>
            <a:ext cx="5145539" cy="0"/>
          </a:xfrm>
          <a:prstGeom prst="line">
            <a:avLst/>
          </a:prstGeom>
          <a:ln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30">
            <a:extLst>
              <a:ext uri="{FF2B5EF4-FFF2-40B4-BE49-F238E27FC236}">
                <a16:creationId xmlns:a16="http://schemas.microsoft.com/office/drawing/2014/main" id="{8E690A40-C6AD-E04B-B00A-E751FD963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4" y="4891273"/>
            <a:ext cx="5218112" cy="224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SUBTÍTULO DA SEÇÃO DA APRESENTAÇÃO</a:t>
            </a:r>
          </a:p>
        </p:txBody>
      </p:sp>
      <p:sp>
        <p:nvSpPr>
          <p:cNvPr id="74" name="Text Placeholder 21">
            <a:extLst>
              <a:ext uri="{FF2B5EF4-FFF2-40B4-BE49-F238E27FC236}">
                <a16:creationId xmlns:a16="http://schemas.microsoft.com/office/drawing/2014/main" id="{AD2B5476-61DD-D14E-BF45-70CBC96EE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38" y="2903666"/>
            <a:ext cx="5218112" cy="1472502"/>
          </a:xfrm>
          <a:prstGeom prst="rect">
            <a:avLst/>
          </a:prstGeom>
        </p:spPr>
        <p:txBody>
          <a:bodyPr lIns="0" tIns="0" rIns="0" bIns="91440" anchor="ctr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AB557D47-A6C7-B64C-9435-1179EF5EB0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338" y="1717135"/>
            <a:ext cx="5218112" cy="861604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1.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D140EB1-2CCD-ED4E-9126-EE0D2AFB007E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88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9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03B8DD80-5313-2647-98DE-4E348ADAD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E58B68-37F7-094B-91F4-A16F2ED5D34E}"/>
              </a:ext>
            </a:extLst>
          </p:cNvPr>
          <p:cNvSpPr/>
          <p:nvPr userDrawn="1"/>
        </p:nvSpPr>
        <p:spPr>
          <a:xfrm>
            <a:off x="374290" y="1085425"/>
            <a:ext cx="3466867" cy="5052707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9118D7-9D81-A041-9ED0-72A9A13A99F2}"/>
              </a:ext>
            </a:extLst>
          </p:cNvPr>
          <p:cNvSpPr/>
          <p:nvPr userDrawn="1"/>
        </p:nvSpPr>
        <p:spPr>
          <a:xfrm>
            <a:off x="3829727" y="1085425"/>
            <a:ext cx="7992211" cy="505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274320" rIns="640080"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F2FC6A-8579-F246-8A3D-3D7E48E7A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97DB5C-0832-354B-BD47-04C01FF2E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291" y="1085423"/>
            <a:ext cx="3454910" cy="5052707"/>
          </a:xfrm>
          <a:prstGeom prst="rect">
            <a:avLst/>
          </a:prstGeom>
        </p:spPr>
        <p:txBody>
          <a:bodyPr lIns="457200" tIns="457200" rIns="457200" bIns="457200" anchor="ctr">
            <a:normAutofit/>
          </a:bodyPr>
          <a:lstStyle>
            <a:lvl1pPr marL="0" indent="0" algn="ctr">
              <a:buNone/>
              <a:defRPr sz="3600" b="1">
                <a:solidFill>
                  <a:srgbClr val="F0F5F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Agenda</a:t>
            </a:r>
            <a:endParaRPr lang="pt-BR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9E6F86-9284-A84C-A0B0-4E4D1B1942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1157" y="1085422"/>
            <a:ext cx="7980781" cy="5052709"/>
          </a:xfrm>
          <a:prstGeom prst="rect">
            <a:avLst/>
          </a:prstGeom>
        </p:spPr>
        <p:txBody>
          <a:bodyPr lIns="914400" tIns="457200" rIns="457200" bIns="457200" anchor="ctr">
            <a:normAutofit/>
          </a:bodyPr>
          <a:lstStyle>
            <a:lvl1pPr marL="514350" indent="-514350">
              <a:spcBef>
                <a:spcPts val="2200"/>
              </a:spcBef>
              <a:buFont typeface="+mj-lt"/>
              <a:buAutoNum type="arabicPeriod"/>
              <a:defRPr sz="2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2920" indent="0">
              <a:buFont typeface="+mj-lt"/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 typeface="+mj-lt"/>
              <a:buNone/>
              <a:defRPr sz="16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b="1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b="1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  <a:p>
            <a:pPr lvl="1"/>
            <a:r>
              <a:rPr lang="en-US" err="1"/>
              <a:t>Subseção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  <a:p>
            <a:pPr lvl="2"/>
            <a:r>
              <a:rPr lang="en-US" err="1"/>
              <a:t>Tópico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8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4C2495-1D66-564C-9515-1F4472C4E5D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-1760446" y="1"/>
            <a:ext cx="939352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E3F6E-2378-B849-ABE5-877EE6E28819}"/>
              </a:ext>
            </a:extLst>
          </p:cNvPr>
          <p:cNvSpPr txBox="1"/>
          <p:nvPr userDrawn="1"/>
        </p:nvSpPr>
        <p:spPr>
          <a:xfrm>
            <a:off x="-1852640" y="-744943"/>
            <a:ext cx="117565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pt-BR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Paleta </a:t>
            </a:r>
          </a:p>
          <a:p>
            <a:pPr algn="l"/>
            <a:r>
              <a:rPr lang="pt-BR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cores</a:t>
            </a:r>
            <a:endParaRPr lang="pt-BR" sz="1400" b="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A94FC-D1F3-634C-8E71-62BBB336C9D1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SIPCMContentMarking" descr="{&quot;HashCode&quot;:-1064623683,&quot;Placement&quot;:&quot;Footer&quot;,&quot;Top&quot;:519.343,&quot;Left&quot;:362.011169,&quot;SlideWidth&quot;:960,&quot;SlideHeight&quot;:540}">
            <a:extLst>
              <a:ext uri="{FF2B5EF4-FFF2-40B4-BE49-F238E27FC236}">
                <a16:creationId xmlns:a16="http://schemas.microsoft.com/office/drawing/2014/main" id="{91F3679B-8E7A-4A1F-8685-F835FD25EDCD}"/>
              </a:ext>
            </a:extLst>
          </p:cNvPr>
          <p:cNvSpPr txBox="1"/>
          <p:nvPr userDrawn="1"/>
        </p:nvSpPr>
        <p:spPr>
          <a:xfrm>
            <a:off x="4597542" y="6595656"/>
            <a:ext cx="29969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INFORMAÇÃO INTERNA – 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99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4" r:id="rId2"/>
    <p:sldLayoutId id="2147483720" r:id="rId3"/>
    <p:sldLayoutId id="2147483728" r:id="rId4"/>
    <p:sldLayoutId id="2147483722" r:id="rId5"/>
    <p:sldLayoutId id="2147483730" r:id="rId6"/>
    <p:sldLayoutId id="2147483732" r:id="rId7"/>
    <p:sldLayoutId id="2147483763" r:id="rId8"/>
    <p:sldLayoutId id="2147483775" r:id="rId9"/>
    <p:sldLayoutId id="2147483734" r:id="rId10"/>
    <p:sldLayoutId id="2147483736" r:id="rId11"/>
    <p:sldLayoutId id="2147483738" r:id="rId12"/>
    <p:sldLayoutId id="2147483740" r:id="rId13"/>
    <p:sldLayoutId id="2147483742" r:id="rId14"/>
    <p:sldLayoutId id="2147483744" r:id="rId15"/>
    <p:sldLayoutId id="2147483746" r:id="rId16"/>
    <p:sldLayoutId id="2147483748" r:id="rId17"/>
    <p:sldLayoutId id="2147483750" r:id="rId18"/>
    <p:sldLayoutId id="2147483752" r:id="rId19"/>
    <p:sldLayoutId id="2147483754" r:id="rId20"/>
    <p:sldLayoutId id="2147483756" r:id="rId21"/>
    <p:sldLayoutId id="2147483777" r:id="rId22"/>
    <p:sldLayoutId id="2147483758" r:id="rId23"/>
    <p:sldLayoutId id="2147483776" r:id="rId24"/>
    <p:sldLayoutId id="214748376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1.jpe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oria@bsmsupervisao.com.br" TargetMode="External"/><Relationship Id="rId2" Type="http://schemas.openxmlformats.org/officeDocument/2006/relationships/hyperlink" Target="mailto:liquidacao.certifica@b3.com.br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B43AF-69D9-1341-85AB-FB44DF06C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882" y="2136195"/>
            <a:ext cx="10745911" cy="2426581"/>
          </a:xfrm>
        </p:spPr>
        <p:txBody>
          <a:bodyPr>
            <a:normAutofit/>
          </a:bodyPr>
          <a:lstStyle/>
          <a:p>
            <a:r>
              <a:rPr lang="en-GB" sz="4200" dirty="0">
                <a:solidFill>
                  <a:schemeClr val="accent1"/>
                </a:solidFill>
              </a:rPr>
              <a:t>Infrastructure Capacity Tests in Stress Scenarios – Post-Trade Environment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9D044C-7BC4-7E40-A944-FFCFB258C5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t-BR" sz="1500"/>
              <a:t>WEBINAR</a:t>
            </a:r>
            <a:endParaRPr lang="en-BR" sz="15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9C7C8E-31C6-A747-B53E-9F7B35A650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>
                <a:latin typeface="Segoe UI"/>
                <a:cs typeface="Segoe UI"/>
              </a:rPr>
              <a:t>Nov. 8, 2022</a:t>
            </a:r>
            <a:endParaRPr lang="pt-BR" dirty="0"/>
          </a:p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54888688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4903824" cy="1136067"/>
          </a:xfrm>
        </p:spPr>
        <p:txBody>
          <a:bodyPr/>
          <a:lstStyle/>
          <a:p>
            <a:r>
              <a:rPr lang="en-GB" dirty="0"/>
              <a:t>Mandatory Indicators</a:t>
            </a: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F565DB4C-A248-4858-4C28-C8AF88F2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394FC22D-6BF7-F902-B1FA-6D7500672A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7388" y="1722438"/>
            <a:ext cx="10668005" cy="4248150"/>
            <a:chOff x="433" y="1085"/>
            <a:chExt cx="6720" cy="267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9FB4E31E-8C93-5D98-C27E-0BF3D54EAC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9" y="1091"/>
              <a:ext cx="67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0A7E4FE8-DDF5-9FB9-C2B8-0EBE842E2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103"/>
              <a:ext cx="5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Indicators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6AE94B63-241F-9472-0A39-252A5E0B3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0" y="1115"/>
              <a:ext cx="2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PNP*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8A7838F1-C4B1-5279-40A7-92E11413D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2" y="1115"/>
              <a:ext cx="1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PL*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CF2F1FE-1C81-9E1C-C00E-2F7C6CF1E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1" y="1115"/>
              <a:ext cx="2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ACST*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80EADC8-69E3-B5E1-0A05-37DA147D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277"/>
              <a:ext cx="14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pt-BR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Trades Captured on one day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0925645-5356-CB39-6870-682A279C4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560"/>
              <a:ext cx="453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Capacity to receive a capture message (PNP/ACST- bvmf.012 or PL - bvmf.019) and process the trade capture in its application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CC862A7-FDF6-07FE-0AB7-A6966AA54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692"/>
              <a:ext cx="14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pt-BR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Trades allocated on one day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3A2BB313-501F-DAC2-9E33-1A363E7AC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975"/>
              <a:ext cx="36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Capacity to allocate trades via message (bvmf.013) and process the confirmation message </a:t>
              </a: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(bvmf.014)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C51B563E-B860-5DD6-348D-3BDB5A38A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2107"/>
              <a:ext cx="20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pt-BR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Accepted/rejected give-ups on one day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6377EA69-772D-8D18-79BA-8F05ECADF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2390"/>
              <a:ext cx="401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Capacity to accept/reject give-ups via message (bvmf.016) and to process the confirmation message </a:t>
              </a: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(bvmf.014)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BD0AF032-98A5-52DD-DE5C-457868062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2522"/>
              <a:ext cx="21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Processing of Conciliation files on one day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26676BF0-7069-A549-67FC-9C7A00DE8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2805"/>
              <a:ext cx="49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Capacity to process the conciliation files  (BVBG.012, BVBG.013, BVBG.014 or BVBG.081) requested by the bvmf.018 or bvmf.186 messages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35B3B4F0-8410-18BE-FD0A-D69031745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2937"/>
              <a:ext cx="16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Lending contracted on one day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2E1F8AF-EC7A-0CE2-187F-433A911E3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3099"/>
              <a:ext cx="49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Capacity to request the completion of a securities lending pre-agreement or transaction through the bvmf.127 message and to process the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EBAAEAD5-0E21-F9ED-8208-9303F8344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3220"/>
              <a:ext cx="205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confirmation message </a:t>
              </a: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(bvmf.128, bvmf.192 </a:t>
              </a:r>
              <a:r>
                <a:rPr kumimoji="0" lang="pt-BR" altLang="pt-BR" sz="11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or</a:t>
              </a: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bvmf.193)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62882D61-894B-F700-79E9-862FE51C0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3352"/>
              <a:ext cx="31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6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Early liquidation of securities lending </a:t>
              </a:r>
              <a:r>
                <a:rPr kumimoji="0" lang="en-GB" altLang="pt-B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agreement on one day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AA1EE069-9D47-9CF7-7B3D-7243990D0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3514"/>
              <a:ext cx="498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Capacity to request (bvmf.131) the early settlement of a securities lending agreement, to process its partial status receipt (bvmf.133) and</a:t>
              </a: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5AC72252-F1F4-708B-C80F-68469AB3E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3635"/>
              <a:ext cx="181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pt-BR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to process confirmation of the request</a:t>
              </a: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(bvmf.192)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2DB235B5-90B3-B16B-97EA-E459DDABF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" y="1422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6F024911-01F9-42CF-A12D-BC0B8D267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" y="1422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4B6FD24B-0F3A-3756-8C34-F978A3366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" y="1422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18A6F25E-CD2E-E5F5-4AC5-29F3753C4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" y="1837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69C0B441-F005-D67A-9481-23E4A5159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" y="1837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840AADE7-E9C3-737A-F4CE-FE010D56D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" y="1975"/>
              <a:ext cx="48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8558F2E6-1CE7-F720-E32F-70ED9608C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" y="2252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D6E49C48-37E3-F6CC-3481-25CACACC0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" y="2252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19C47BB4-70A1-9BF6-922B-E07561DEC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" y="2390"/>
              <a:ext cx="48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5D14D7D5-F932-62BB-8828-575D4CD0F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" y="2667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17AB8F4-630B-A588-E0BD-567B65D68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" y="2667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BFACD40B-F19F-77ED-B304-560CA4077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" y="2667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55F64CD8-1066-8C67-71DE-D9A2EA08E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" y="3081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7224779E-29AB-CD52-D0B8-031017D11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" y="3081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659FEDCA-AAB1-D727-4C3A-D43743374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" y="3220"/>
              <a:ext cx="48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AC73E8DD-6726-E6BE-4947-BB4FBBD58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" y="3496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FE0EFC7A-0DCF-F28C-5421-90766AECA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" y="3496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9F1F7F0E-BAED-023E-ED82-83012B1DA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" y="3496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9E40B769-2396-9D9C-9656-7F89514A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085"/>
              <a:ext cx="12" cy="26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8AFF426F-7FEA-BA20-564D-28E94C6CA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" y="1097"/>
              <a:ext cx="12" cy="26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A9CA17FF-CD3F-6128-321B-FF23CF251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" y="1097"/>
              <a:ext cx="12" cy="26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A2222A58-D561-2225-49D2-7A0EA0588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" y="1097"/>
              <a:ext cx="12" cy="26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C1B76507-C90E-84AE-BEAF-F603272FE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1" y="1097"/>
              <a:ext cx="12" cy="26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A07CB9E7-D86D-4BFC-6DFE-7FD2095C0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085"/>
              <a:ext cx="670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CA33DF4A-08A6-8B8A-5EF9-2E9560AB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59"/>
              <a:ext cx="670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7CBF009F-CD23-6CBF-C7A9-FB56282C3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674"/>
              <a:ext cx="670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FBF79316-C1B0-77F0-FF52-453BC2621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2089"/>
              <a:ext cx="670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FC2F2231-6145-7951-B2D1-189F51F6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2504"/>
              <a:ext cx="670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017F6592-0B05-3864-D91F-97F747DFF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2919"/>
              <a:ext cx="670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2F374E70-3630-352D-5FF2-C353F6311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3334"/>
              <a:ext cx="670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6ECFC909-69D4-9BA1-33C4-1FBA41428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3749"/>
              <a:ext cx="670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5DB18620-6579-FF64-E2F3-D099D633E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6099175"/>
            <a:ext cx="73644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*PNP – Full Trading </a:t>
            </a:r>
            <a:r>
              <a:rPr kumimoji="0" lang="pt-BR" altLang="pt-BR" sz="1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Participant</a:t>
            </a:r>
            <a:r>
              <a:rPr kumimoji="0" lang="pt-BR" altLang="pt-BR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/ </a:t>
            </a: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PL – Trading </a:t>
            </a:r>
            <a:r>
              <a:rPr lang="pt-BR" altLang="pt-B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Participant</a:t>
            </a: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 / ACST – </a:t>
            </a:r>
            <a:r>
              <a:rPr lang="pt-BR" altLang="pt-B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Custody</a:t>
            </a:r>
            <a:r>
              <a:rPr lang="pt-BR" alt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 Agent</a:t>
            </a:r>
            <a:endParaRPr kumimoji="0" lang="pt-BR" altLang="pt-B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897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6425213" cy="1136067"/>
          </a:xfrm>
        </p:spPr>
        <p:txBody>
          <a:bodyPr/>
          <a:lstStyle/>
          <a:p>
            <a:r>
              <a:rPr lang="en-GB" dirty="0"/>
              <a:t>Mandatory Indicators - Details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Trades Captured on one day</a:t>
            </a:r>
            <a:r>
              <a:rPr lang="pt-BR" b="1" dirty="0"/>
              <a:t>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28F0B2D-811A-E5A5-D370-4A646A1E5A8F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Application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3A23889-BCDA-A934-17C0-E7C44255A87D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Injector/</a:t>
            </a:r>
          </a:p>
          <a:p>
            <a:pPr algn="ctr"/>
            <a:r>
              <a:rPr lang="en-GB" dirty="0"/>
              <a:t>Mock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F890A85-BC76-763F-D4DA-4EA34DBF84D2}"/>
              </a:ext>
            </a:extLst>
          </p:cNvPr>
          <p:cNvCxnSpPr>
            <a:cxnSpLocks/>
          </p:cNvCxnSpPr>
          <p:nvPr/>
        </p:nvCxnSpPr>
        <p:spPr>
          <a:xfrm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AC310D-8766-87AE-244D-D729D13734EF}"/>
              </a:ext>
            </a:extLst>
          </p:cNvPr>
          <p:cNvSpPr txBox="1"/>
          <p:nvPr/>
        </p:nvSpPr>
        <p:spPr>
          <a:xfrm>
            <a:off x="4170908" y="3049265"/>
            <a:ext cx="23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bvmf.012 (PNP/ACST)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2509C5E-7A08-BBDB-A15B-4E8D8E5FAEFC}"/>
              </a:ext>
            </a:extLst>
          </p:cNvPr>
          <p:cNvSpPr/>
          <p:nvPr/>
        </p:nvSpPr>
        <p:spPr>
          <a:xfrm>
            <a:off x="6693177" y="324340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EF69056-A6AE-D2D0-17AE-65604E467A1E}"/>
              </a:ext>
            </a:extLst>
          </p:cNvPr>
          <p:cNvSpPr/>
          <p:nvPr/>
        </p:nvSpPr>
        <p:spPr>
          <a:xfrm>
            <a:off x="6750076" y="239558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AD5190-F6A2-5D1D-AD8A-E96FABA1B9A7}"/>
              </a:ext>
            </a:extLst>
          </p:cNvPr>
          <p:cNvSpPr txBox="1"/>
          <p:nvPr/>
        </p:nvSpPr>
        <p:spPr>
          <a:xfrm>
            <a:off x="7159781" y="2394500"/>
            <a:ext cx="216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Measurement Point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56C9285-1E86-EE21-F342-AF3158163D8D}"/>
              </a:ext>
            </a:extLst>
          </p:cNvPr>
          <p:cNvSpPr txBox="1"/>
          <p:nvPr/>
        </p:nvSpPr>
        <p:spPr>
          <a:xfrm>
            <a:off x="7405429" y="5685910"/>
            <a:ext cx="15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PNP/PL/ACST</a:t>
            </a:r>
          </a:p>
        </p:txBody>
      </p:sp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id="{DB6B712D-66AE-D5A1-EE76-78A34C4088DE}"/>
              </a:ext>
            </a:extLst>
          </p:cNvPr>
          <p:cNvCxnSpPr>
            <a:cxnSpLocks/>
          </p:cNvCxnSpPr>
          <p:nvPr/>
        </p:nvCxnSpPr>
        <p:spPr>
          <a:xfrm>
            <a:off x="3846216" y="4928043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2E1068-A822-8995-9BEB-779C0ADA1C2C}"/>
              </a:ext>
            </a:extLst>
          </p:cNvPr>
          <p:cNvSpPr txBox="1"/>
          <p:nvPr/>
        </p:nvSpPr>
        <p:spPr>
          <a:xfrm>
            <a:off x="4459109" y="4557976"/>
            <a:ext cx="15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bvmf.019 (PL)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3A3249E-55C9-8477-758F-654AEFF469DB}"/>
              </a:ext>
            </a:extLst>
          </p:cNvPr>
          <p:cNvSpPr/>
          <p:nvPr/>
        </p:nvSpPr>
        <p:spPr>
          <a:xfrm>
            <a:off x="6682617" y="4752115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7864D4F8-0DF0-17C0-FEF5-A4C8AA62EB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7053415" cy="1136067"/>
          </a:xfrm>
        </p:spPr>
        <p:txBody>
          <a:bodyPr/>
          <a:lstStyle/>
          <a:p>
            <a:r>
              <a:rPr lang="pt-BR" dirty="0" err="1"/>
              <a:t>Mandatory</a:t>
            </a:r>
            <a:r>
              <a:rPr lang="pt-BR" dirty="0"/>
              <a:t> </a:t>
            </a:r>
            <a:r>
              <a:rPr lang="pt-BR" dirty="0" err="1"/>
              <a:t>Indicators</a:t>
            </a:r>
            <a:r>
              <a:rPr lang="pt-BR" dirty="0"/>
              <a:t> - </a:t>
            </a:r>
            <a:r>
              <a:rPr lang="pt-BR" dirty="0" err="1"/>
              <a:t>Details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11464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Trades allocated on one day: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65115A4-27F2-E72B-D1C6-4FE92654678E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Application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A29BA65-9543-97B7-7EA3-FF0E81AB87B4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Injector/</a:t>
            </a:r>
          </a:p>
          <a:p>
            <a:pPr algn="ctr"/>
            <a:r>
              <a:rPr lang="en-GB" dirty="0"/>
              <a:t>Mock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4F5ADF1-DCC8-A897-1E13-83AC6779D227}"/>
              </a:ext>
            </a:extLst>
          </p:cNvPr>
          <p:cNvCxnSpPr>
            <a:cxnSpLocks/>
          </p:cNvCxnSpPr>
          <p:nvPr/>
        </p:nvCxnSpPr>
        <p:spPr>
          <a:xfrm flipH="1"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21450E-DA4C-483E-5BAD-FAF29E7013AA}"/>
              </a:ext>
            </a:extLst>
          </p:cNvPr>
          <p:cNvSpPr txBox="1"/>
          <p:nvPr/>
        </p:nvSpPr>
        <p:spPr>
          <a:xfrm>
            <a:off x="4847073" y="3049265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bvmf.013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F991D7F-A259-EA52-27A7-FC5F286D6AB4}"/>
              </a:ext>
            </a:extLst>
          </p:cNvPr>
          <p:cNvCxnSpPr>
            <a:cxnSpLocks/>
          </p:cNvCxnSpPr>
          <p:nvPr/>
        </p:nvCxnSpPr>
        <p:spPr>
          <a:xfrm>
            <a:off x="3856776" y="400556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D08035-046A-A641-A54B-23ACCA16A85F}"/>
              </a:ext>
            </a:extLst>
          </p:cNvPr>
          <p:cNvSpPr txBox="1"/>
          <p:nvPr/>
        </p:nvSpPr>
        <p:spPr>
          <a:xfrm>
            <a:off x="4867750" y="3655469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bvmf.014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C74CF03-F10F-BE21-D3C7-46530EA84233}"/>
              </a:ext>
            </a:extLst>
          </p:cNvPr>
          <p:cNvSpPr/>
          <p:nvPr/>
        </p:nvSpPr>
        <p:spPr>
          <a:xfrm>
            <a:off x="6693177" y="324340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9240A21-C017-1259-66D9-6F31641701D0}"/>
              </a:ext>
            </a:extLst>
          </p:cNvPr>
          <p:cNvSpPr/>
          <p:nvPr/>
        </p:nvSpPr>
        <p:spPr>
          <a:xfrm>
            <a:off x="6668683" y="381048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B7B6168-458C-C551-DAAC-831AAA024243}"/>
              </a:ext>
            </a:extLst>
          </p:cNvPr>
          <p:cNvSpPr/>
          <p:nvPr/>
        </p:nvSpPr>
        <p:spPr>
          <a:xfrm>
            <a:off x="6788589" y="2357496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B0F8D58-9898-85E1-A9F2-7812294A14A5}"/>
              </a:ext>
            </a:extLst>
          </p:cNvPr>
          <p:cNvSpPr txBox="1"/>
          <p:nvPr/>
        </p:nvSpPr>
        <p:spPr>
          <a:xfrm>
            <a:off x="7198294" y="2356412"/>
            <a:ext cx="226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Measurement Points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C439AFE-3FE9-12F5-E171-051421D2AA67}"/>
              </a:ext>
            </a:extLst>
          </p:cNvPr>
          <p:cNvSpPr txBox="1"/>
          <p:nvPr/>
        </p:nvSpPr>
        <p:spPr>
          <a:xfrm>
            <a:off x="7405429" y="5669003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36C370F1-3030-5682-C279-EB4B908E9D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2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6332012" cy="1136067"/>
          </a:xfrm>
        </p:spPr>
        <p:txBody>
          <a:bodyPr/>
          <a:lstStyle/>
          <a:p>
            <a:r>
              <a:rPr lang="pt-BR" dirty="0" err="1"/>
              <a:t>Mandatory</a:t>
            </a:r>
            <a:r>
              <a:rPr lang="pt-BR" dirty="0"/>
              <a:t> </a:t>
            </a:r>
            <a:r>
              <a:rPr lang="pt-BR" dirty="0" err="1"/>
              <a:t>Indicators</a:t>
            </a:r>
            <a:r>
              <a:rPr lang="pt-BR" dirty="0"/>
              <a:t> - </a:t>
            </a:r>
            <a:r>
              <a:rPr lang="pt-BR" dirty="0" err="1"/>
              <a:t>Details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Give-ups accepted/rejected on one day: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FF2AE85-C3EB-CBDC-A32F-67A4BCB0F595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Application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CAE82EE-9EEC-251A-BE28-12AF344254E1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Injector/</a:t>
            </a:r>
          </a:p>
          <a:p>
            <a:pPr algn="ctr"/>
            <a:r>
              <a:rPr lang="en-GB" dirty="0"/>
              <a:t>Mock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547BF62-FFA1-7AB3-DD37-DA754D1186B2}"/>
              </a:ext>
            </a:extLst>
          </p:cNvPr>
          <p:cNvCxnSpPr>
            <a:cxnSpLocks/>
          </p:cNvCxnSpPr>
          <p:nvPr/>
        </p:nvCxnSpPr>
        <p:spPr>
          <a:xfrm flipH="1"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D8794A-6542-8CB3-6138-90C6225E8FE5}"/>
              </a:ext>
            </a:extLst>
          </p:cNvPr>
          <p:cNvSpPr txBox="1"/>
          <p:nvPr/>
        </p:nvSpPr>
        <p:spPr>
          <a:xfrm>
            <a:off x="4766344" y="3049265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bvmf.016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16AC677-AFE3-987C-C113-6A3091927448}"/>
              </a:ext>
            </a:extLst>
          </p:cNvPr>
          <p:cNvCxnSpPr>
            <a:cxnSpLocks/>
          </p:cNvCxnSpPr>
          <p:nvPr/>
        </p:nvCxnSpPr>
        <p:spPr>
          <a:xfrm>
            <a:off x="3856776" y="400556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D695EC-7AB0-D9F1-C177-87BB2F26082F}"/>
              </a:ext>
            </a:extLst>
          </p:cNvPr>
          <p:cNvSpPr txBox="1"/>
          <p:nvPr/>
        </p:nvSpPr>
        <p:spPr>
          <a:xfrm>
            <a:off x="4766343" y="3636232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bvmf.014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FC693AF-AF9E-4392-274A-7D4BB22ECE9E}"/>
              </a:ext>
            </a:extLst>
          </p:cNvPr>
          <p:cNvSpPr/>
          <p:nvPr/>
        </p:nvSpPr>
        <p:spPr>
          <a:xfrm>
            <a:off x="6693177" y="324340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300C16D-2DB2-3802-7DA6-A7F033ECFEB6}"/>
              </a:ext>
            </a:extLst>
          </p:cNvPr>
          <p:cNvSpPr/>
          <p:nvPr/>
        </p:nvSpPr>
        <p:spPr>
          <a:xfrm>
            <a:off x="6693177" y="3820898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93D5384-7F69-5F2F-F21A-317BAABB2544}"/>
              </a:ext>
            </a:extLst>
          </p:cNvPr>
          <p:cNvSpPr/>
          <p:nvPr/>
        </p:nvSpPr>
        <p:spPr>
          <a:xfrm>
            <a:off x="6750076" y="2355300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AB82D1-EA0B-5C46-1566-3B5A49A8DDF1}"/>
              </a:ext>
            </a:extLst>
          </p:cNvPr>
          <p:cNvSpPr txBox="1"/>
          <p:nvPr/>
        </p:nvSpPr>
        <p:spPr>
          <a:xfrm>
            <a:off x="7159781" y="2354216"/>
            <a:ext cx="226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Measurement Points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C9CFF67-D30F-A570-5A75-BE2EA7676F7D}"/>
              </a:ext>
            </a:extLst>
          </p:cNvPr>
          <p:cNvSpPr txBox="1"/>
          <p:nvPr/>
        </p:nvSpPr>
        <p:spPr>
          <a:xfrm>
            <a:off x="7405429" y="566773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C8B65717-0FDC-FA7C-5F07-7AB241AA8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6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6520625" cy="1136067"/>
          </a:xfrm>
        </p:spPr>
        <p:txBody>
          <a:bodyPr/>
          <a:lstStyle/>
          <a:p>
            <a:r>
              <a:rPr lang="pt-BR" dirty="0" err="1"/>
              <a:t>Mandatory</a:t>
            </a:r>
            <a:r>
              <a:rPr lang="pt-BR" dirty="0"/>
              <a:t> </a:t>
            </a:r>
            <a:r>
              <a:rPr lang="pt-BR" dirty="0" err="1"/>
              <a:t>Indicators</a:t>
            </a:r>
            <a:r>
              <a:rPr lang="pt-BR" dirty="0"/>
              <a:t> - </a:t>
            </a:r>
            <a:r>
              <a:rPr lang="pt-BR" dirty="0" err="1"/>
              <a:t>Details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Conciliation file processing in one day: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603E63F-32EE-398B-6003-5A441941C62B}"/>
              </a:ext>
            </a:extLst>
          </p:cNvPr>
          <p:cNvSpPr/>
          <p:nvPr/>
        </p:nvSpPr>
        <p:spPr>
          <a:xfrm>
            <a:off x="6788589" y="2788881"/>
            <a:ext cx="2346358" cy="348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Application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9B4B06C-5166-EB20-F96D-14E7C155732D}"/>
              </a:ext>
            </a:extLst>
          </p:cNvPr>
          <p:cNvSpPr/>
          <p:nvPr/>
        </p:nvSpPr>
        <p:spPr>
          <a:xfrm>
            <a:off x="2744099" y="2788881"/>
            <a:ext cx="1112677" cy="348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Injector</a:t>
            </a:r>
            <a:r>
              <a:rPr lang="pt-BR" dirty="0"/>
              <a:t>/</a:t>
            </a:r>
          </a:p>
          <a:p>
            <a:pPr algn="ctr"/>
            <a:r>
              <a:rPr lang="pt-BR" dirty="0" err="1"/>
              <a:t>Mock</a:t>
            </a:r>
            <a:endParaRPr lang="pt-BR" dirty="0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CADDF8E-05C1-0450-3D48-AA23567AC3D5}"/>
              </a:ext>
            </a:extLst>
          </p:cNvPr>
          <p:cNvCxnSpPr>
            <a:cxnSpLocks/>
          </p:cNvCxnSpPr>
          <p:nvPr/>
        </p:nvCxnSpPr>
        <p:spPr>
          <a:xfrm flipH="1">
            <a:off x="3856776" y="3897791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0C7FEB-C950-E284-609C-3AC8CD72B7FF}"/>
              </a:ext>
            </a:extLst>
          </p:cNvPr>
          <p:cNvSpPr txBox="1"/>
          <p:nvPr/>
        </p:nvSpPr>
        <p:spPr>
          <a:xfrm>
            <a:off x="4733735" y="3563922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bvmf.018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8A2C465-8C92-6633-DDEE-68A2DCFE31A2}"/>
              </a:ext>
            </a:extLst>
          </p:cNvPr>
          <p:cNvCxnSpPr>
            <a:cxnSpLocks/>
          </p:cNvCxnSpPr>
          <p:nvPr/>
        </p:nvCxnSpPr>
        <p:spPr>
          <a:xfrm>
            <a:off x="3856776" y="430295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84DFAEE-B3B9-67F6-3986-2016E1F233E4}"/>
              </a:ext>
            </a:extLst>
          </p:cNvPr>
          <p:cNvSpPr txBox="1"/>
          <p:nvPr/>
        </p:nvSpPr>
        <p:spPr>
          <a:xfrm>
            <a:off x="4232190" y="3960051"/>
            <a:ext cx="24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BVBG.012 (PNP/ACST)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211708A-34AC-618E-E7D8-7657575D331B}"/>
              </a:ext>
            </a:extLst>
          </p:cNvPr>
          <p:cNvCxnSpPr>
            <a:cxnSpLocks/>
          </p:cNvCxnSpPr>
          <p:nvPr/>
        </p:nvCxnSpPr>
        <p:spPr>
          <a:xfrm flipH="1">
            <a:off x="3879079" y="4862906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174BF0C-1B95-67BA-49C2-A32CAFFF275A}"/>
              </a:ext>
            </a:extLst>
          </p:cNvPr>
          <p:cNvSpPr txBox="1"/>
          <p:nvPr/>
        </p:nvSpPr>
        <p:spPr>
          <a:xfrm>
            <a:off x="4756038" y="4538104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bvmf.018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4C281E1-C929-847C-A5C3-24075C6FEC27}"/>
              </a:ext>
            </a:extLst>
          </p:cNvPr>
          <p:cNvCxnSpPr>
            <a:cxnSpLocks/>
          </p:cNvCxnSpPr>
          <p:nvPr/>
        </p:nvCxnSpPr>
        <p:spPr>
          <a:xfrm>
            <a:off x="3879079" y="5294498"/>
            <a:ext cx="31143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FAB66A7-FBFF-AA5D-8554-D4A0AEAEAB9B}"/>
              </a:ext>
            </a:extLst>
          </p:cNvPr>
          <p:cNvSpPr txBox="1"/>
          <p:nvPr/>
        </p:nvSpPr>
        <p:spPr>
          <a:xfrm>
            <a:off x="4000996" y="4943272"/>
            <a:ext cx="276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BVBG.013 (PNP/PL/ACST)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B2298743-34C1-B137-84CB-082E8593F498}"/>
              </a:ext>
            </a:extLst>
          </p:cNvPr>
          <p:cNvCxnSpPr>
            <a:cxnSpLocks/>
          </p:cNvCxnSpPr>
          <p:nvPr/>
        </p:nvCxnSpPr>
        <p:spPr>
          <a:xfrm flipH="1">
            <a:off x="3883276" y="5764695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D7B34AC-3C8D-A7B2-988D-650A1BA21625}"/>
              </a:ext>
            </a:extLst>
          </p:cNvPr>
          <p:cNvSpPr txBox="1"/>
          <p:nvPr/>
        </p:nvSpPr>
        <p:spPr>
          <a:xfrm>
            <a:off x="4760235" y="5439893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bvmf.018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1F74E6A-6D15-6501-0D91-409177DCC0C0}"/>
              </a:ext>
            </a:extLst>
          </p:cNvPr>
          <p:cNvCxnSpPr>
            <a:cxnSpLocks/>
          </p:cNvCxnSpPr>
          <p:nvPr/>
        </p:nvCxnSpPr>
        <p:spPr>
          <a:xfrm>
            <a:off x="3883276" y="6169858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8779C48-B20A-A7C8-F270-DB874E2CA721}"/>
              </a:ext>
            </a:extLst>
          </p:cNvPr>
          <p:cNvSpPr txBox="1"/>
          <p:nvPr/>
        </p:nvSpPr>
        <p:spPr>
          <a:xfrm>
            <a:off x="4430708" y="5826955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BVBG.014 (PNP)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26A2C99-1716-BED9-2C09-4633FB5D5763}"/>
              </a:ext>
            </a:extLst>
          </p:cNvPr>
          <p:cNvSpPr/>
          <p:nvPr/>
        </p:nvSpPr>
        <p:spPr>
          <a:xfrm>
            <a:off x="6743983" y="4117358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DA11739-FC86-8744-66C5-9D1D2AA774D3}"/>
              </a:ext>
            </a:extLst>
          </p:cNvPr>
          <p:cNvSpPr/>
          <p:nvPr/>
        </p:nvSpPr>
        <p:spPr>
          <a:xfrm>
            <a:off x="6744915" y="5108902"/>
            <a:ext cx="371192" cy="371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2A7A7DF-76AD-CFD3-986F-CF739A7CB07F}"/>
              </a:ext>
            </a:extLst>
          </p:cNvPr>
          <p:cNvSpPr/>
          <p:nvPr/>
        </p:nvSpPr>
        <p:spPr>
          <a:xfrm>
            <a:off x="6744150" y="5984590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9CCC9BC-56C8-0F8D-5D2C-81B29443E62B}"/>
              </a:ext>
            </a:extLst>
          </p:cNvPr>
          <p:cNvSpPr/>
          <p:nvPr/>
        </p:nvSpPr>
        <p:spPr>
          <a:xfrm>
            <a:off x="6750076" y="2293397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D50D523-BAAE-7025-E8B3-AE4BB60959C6}"/>
              </a:ext>
            </a:extLst>
          </p:cNvPr>
          <p:cNvSpPr txBox="1"/>
          <p:nvPr/>
        </p:nvSpPr>
        <p:spPr>
          <a:xfrm>
            <a:off x="7159781" y="2292313"/>
            <a:ext cx="226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Measurement Points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08D53F4-E89D-FB70-531C-12D7F04C1064}"/>
              </a:ext>
            </a:extLst>
          </p:cNvPr>
          <p:cNvSpPr txBox="1"/>
          <p:nvPr/>
        </p:nvSpPr>
        <p:spPr>
          <a:xfrm>
            <a:off x="7247726" y="6213681"/>
            <a:ext cx="15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PNP/PL/ACST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94A1666A-E91E-11DB-562C-F6323C522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62066B3-B294-339B-6694-CF6E724478AD}"/>
              </a:ext>
            </a:extLst>
          </p:cNvPr>
          <p:cNvCxnSpPr>
            <a:cxnSpLocks/>
          </p:cNvCxnSpPr>
          <p:nvPr/>
        </p:nvCxnSpPr>
        <p:spPr>
          <a:xfrm flipH="1">
            <a:off x="3865169" y="2882486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56261C-2858-12EB-293A-CE1A4FD17E55}"/>
              </a:ext>
            </a:extLst>
          </p:cNvPr>
          <p:cNvSpPr txBox="1"/>
          <p:nvPr/>
        </p:nvSpPr>
        <p:spPr>
          <a:xfrm>
            <a:off x="4742128" y="2548617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bvmf.186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0CBC455-87B2-9AAD-7DAD-A0A95C498317}"/>
              </a:ext>
            </a:extLst>
          </p:cNvPr>
          <p:cNvCxnSpPr>
            <a:cxnSpLocks/>
          </p:cNvCxnSpPr>
          <p:nvPr/>
        </p:nvCxnSpPr>
        <p:spPr>
          <a:xfrm>
            <a:off x="3865169" y="3287649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E74281-1F90-1672-C6CE-99A1FD63129E}"/>
              </a:ext>
            </a:extLst>
          </p:cNvPr>
          <p:cNvSpPr txBox="1"/>
          <p:nvPr/>
        </p:nvSpPr>
        <p:spPr>
          <a:xfrm>
            <a:off x="4240583" y="2944746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BVBG.086 (PNP/PL)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4E93073-88EC-EA98-0B6D-9FD7EE8515EC}"/>
              </a:ext>
            </a:extLst>
          </p:cNvPr>
          <p:cNvSpPr/>
          <p:nvPr/>
        </p:nvSpPr>
        <p:spPr>
          <a:xfrm>
            <a:off x="6752376" y="3102053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95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6149433" cy="1136067"/>
          </a:xfrm>
        </p:spPr>
        <p:txBody>
          <a:bodyPr/>
          <a:lstStyle/>
          <a:p>
            <a:r>
              <a:rPr lang="en-GB" dirty="0"/>
              <a:t>Mandatory Indicators - Details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Lending contracted in one day: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0442DCC-9AEB-5A57-7051-544167647F97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Application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965D114-F5D2-C624-EA04-F53E557F47FE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Injector/</a:t>
            </a:r>
          </a:p>
          <a:p>
            <a:pPr algn="ctr"/>
            <a:r>
              <a:rPr lang="en-GB" dirty="0"/>
              <a:t>Mock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3304B5F-21CC-DFE5-7057-18A5526B1F91}"/>
              </a:ext>
            </a:extLst>
          </p:cNvPr>
          <p:cNvCxnSpPr>
            <a:cxnSpLocks/>
          </p:cNvCxnSpPr>
          <p:nvPr/>
        </p:nvCxnSpPr>
        <p:spPr>
          <a:xfrm flipH="1"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A1A4EB-083E-9B4E-3C6E-3965CC01D789}"/>
              </a:ext>
            </a:extLst>
          </p:cNvPr>
          <p:cNvSpPr txBox="1"/>
          <p:nvPr/>
        </p:nvSpPr>
        <p:spPr>
          <a:xfrm>
            <a:off x="4696004" y="3049265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bvmf.127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F7B4052-3D7C-AC41-6F36-832FB4D86A27}"/>
              </a:ext>
            </a:extLst>
          </p:cNvPr>
          <p:cNvCxnSpPr>
            <a:cxnSpLocks/>
          </p:cNvCxnSpPr>
          <p:nvPr/>
        </p:nvCxnSpPr>
        <p:spPr>
          <a:xfrm>
            <a:off x="3856776" y="400556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1A99DC4-02E0-519E-E12F-DEFC8A48D984}"/>
              </a:ext>
            </a:extLst>
          </p:cNvPr>
          <p:cNvSpPr txBox="1"/>
          <p:nvPr/>
        </p:nvSpPr>
        <p:spPr>
          <a:xfrm>
            <a:off x="4696004" y="3609056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bvmf.128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F18444-D767-7ABE-83A7-3C8480F2CA48}"/>
              </a:ext>
            </a:extLst>
          </p:cNvPr>
          <p:cNvSpPr/>
          <p:nvPr/>
        </p:nvSpPr>
        <p:spPr>
          <a:xfrm>
            <a:off x="6749400" y="324340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512859E-69EE-9B20-0917-52838ACD7908}"/>
              </a:ext>
            </a:extLst>
          </p:cNvPr>
          <p:cNvSpPr/>
          <p:nvPr/>
        </p:nvSpPr>
        <p:spPr>
          <a:xfrm>
            <a:off x="6716204" y="3819968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2FED128-E02D-5CF7-10FD-571D67B3F581}"/>
              </a:ext>
            </a:extLst>
          </p:cNvPr>
          <p:cNvSpPr/>
          <p:nvPr/>
        </p:nvSpPr>
        <p:spPr>
          <a:xfrm>
            <a:off x="6788589" y="2418727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FB0FBB2-859B-DFC4-641B-BB466172E8A4}"/>
              </a:ext>
            </a:extLst>
          </p:cNvPr>
          <p:cNvSpPr txBox="1"/>
          <p:nvPr/>
        </p:nvSpPr>
        <p:spPr>
          <a:xfrm>
            <a:off x="7198294" y="2417643"/>
            <a:ext cx="226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Measurement Points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42C9596-E393-8024-CDCC-5332F431A35C}"/>
              </a:ext>
            </a:extLst>
          </p:cNvPr>
          <p:cNvSpPr txBox="1"/>
          <p:nvPr/>
        </p:nvSpPr>
        <p:spPr>
          <a:xfrm>
            <a:off x="7405429" y="571662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</a:t>
            </a:r>
          </a:p>
        </p:txBody>
      </p:sp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id="{36B1EC53-6F6E-8B1D-BF33-422F4145CEDC}"/>
              </a:ext>
            </a:extLst>
          </p:cNvPr>
          <p:cNvCxnSpPr>
            <a:cxnSpLocks/>
          </p:cNvCxnSpPr>
          <p:nvPr/>
        </p:nvCxnSpPr>
        <p:spPr>
          <a:xfrm>
            <a:off x="3855272" y="4737383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E9860C-E3B8-CA57-F7F3-36B34741EECC}"/>
              </a:ext>
            </a:extLst>
          </p:cNvPr>
          <p:cNvSpPr txBox="1"/>
          <p:nvPr/>
        </p:nvSpPr>
        <p:spPr>
          <a:xfrm>
            <a:off x="4694500" y="4340875"/>
            <a:ext cx="157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bvmf.192/193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73D8263-8867-1975-A753-36498751886F}"/>
              </a:ext>
            </a:extLst>
          </p:cNvPr>
          <p:cNvSpPr/>
          <p:nvPr/>
        </p:nvSpPr>
        <p:spPr>
          <a:xfrm>
            <a:off x="6714700" y="4551787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087B921-3256-045F-958B-75F80F0C5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7372730" cy="1136067"/>
          </a:xfrm>
        </p:spPr>
        <p:txBody>
          <a:bodyPr/>
          <a:lstStyle/>
          <a:p>
            <a:r>
              <a:rPr lang="en-GB" dirty="0"/>
              <a:t>Mandatory Indicators - Details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Early settlement of securities lending agreements in one day: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67E739C-3B2A-F918-E775-2742E1E3570A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Application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F1B4DA4-9F9B-F476-7505-A6EA766F869E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Injector/</a:t>
            </a:r>
          </a:p>
          <a:p>
            <a:pPr algn="ctr"/>
            <a:r>
              <a:rPr lang="en-GB" dirty="0"/>
              <a:t>Mock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9B56114-AA0A-E9CE-CE06-95B507732D17}"/>
              </a:ext>
            </a:extLst>
          </p:cNvPr>
          <p:cNvCxnSpPr>
            <a:cxnSpLocks/>
          </p:cNvCxnSpPr>
          <p:nvPr/>
        </p:nvCxnSpPr>
        <p:spPr>
          <a:xfrm flipH="1"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2D7F26-E209-B19F-C0B2-14B7D20BC79C}"/>
              </a:ext>
            </a:extLst>
          </p:cNvPr>
          <p:cNvSpPr txBox="1"/>
          <p:nvPr/>
        </p:nvSpPr>
        <p:spPr>
          <a:xfrm>
            <a:off x="4766344" y="3049265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bvmf.131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5843126-2DF1-9708-12F3-AC117E51A43A}"/>
              </a:ext>
            </a:extLst>
          </p:cNvPr>
          <p:cNvCxnSpPr>
            <a:cxnSpLocks/>
          </p:cNvCxnSpPr>
          <p:nvPr/>
        </p:nvCxnSpPr>
        <p:spPr>
          <a:xfrm>
            <a:off x="3856776" y="400556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B69A24-2BC1-4ED7-89CC-DCEADD78774E}"/>
              </a:ext>
            </a:extLst>
          </p:cNvPr>
          <p:cNvSpPr txBox="1"/>
          <p:nvPr/>
        </p:nvSpPr>
        <p:spPr>
          <a:xfrm>
            <a:off x="4776754" y="3636232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bvmf.133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B98AFA4-87A7-ACAC-2FFE-4C9786FFD6D3}"/>
              </a:ext>
            </a:extLst>
          </p:cNvPr>
          <p:cNvCxnSpPr>
            <a:cxnSpLocks/>
          </p:cNvCxnSpPr>
          <p:nvPr/>
        </p:nvCxnSpPr>
        <p:spPr>
          <a:xfrm>
            <a:off x="3856776" y="4427719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0C0E51-D2D4-FC6D-6D5B-5B928DB544D9}"/>
              </a:ext>
            </a:extLst>
          </p:cNvPr>
          <p:cNvSpPr txBox="1"/>
          <p:nvPr/>
        </p:nvSpPr>
        <p:spPr>
          <a:xfrm>
            <a:off x="4776754" y="4058387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bvmf.133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0F1B5733-E45C-C5B0-A7B4-2D67B554E8F6}"/>
              </a:ext>
            </a:extLst>
          </p:cNvPr>
          <p:cNvCxnSpPr>
            <a:cxnSpLocks/>
          </p:cNvCxnSpPr>
          <p:nvPr/>
        </p:nvCxnSpPr>
        <p:spPr>
          <a:xfrm>
            <a:off x="3856776" y="484987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FDB76A-7E4B-1AFB-8E88-F1B445B0130E}"/>
              </a:ext>
            </a:extLst>
          </p:cNvPr>
          <p:cNvSpPr txBox="1"/>
          <p:nvPr/>
        </p:nvSpPr>
        <p:spPr>
          <a:xfrm>
            <a:off x="4776754" y="4480542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bvmf.192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F3D4775-CD58-2696-200C-0C9E6EC99079}"/>
              </a:ext>
            </a:extLst>
          </p:cNvPr>
          <p:cNvSpPr/>
          <p:nvPr/>
        </p:nvSpPr>
        <p:spPr>
          <a:xfrm>
            <a:off x="6716204" y="3237699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6780A25-0257-FB4D-B0F1-9B138C2179BC}"/>
              </a:ext>
            </a:extLst>
          </p:cNvPr>
          <p:cNvSpPr/>
          <p:nvPr/>
        </p:nvSpPr>
        <p:spPr>
          <a:xfrm>
            <a:off x="6704174" y="3797493"/>
            <a:ext cx="371192" cy="852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422053-CE55-D34E-28D1-C4C5E08369BC}"/>
              </a:ext>
            </a:extLst>
          </p:cNvPr>
          <p:cNvSpPr/>
          <p:nvPr/>
        </p:nvSpPr>
        <p:spPr>
          <a:xfrm>
            <a:off x="6705683" y="4686753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8ABB206-B936-2003-CEB9-275882FDF917}"/>
              </a:ext>
            </a:extLst>
          </p:cNvPr>
          <p:cNvSpPr/>
          <p:nvPr/>
        </p:nvSpPr>
        <p:spPr>
          <a:xfrm>
            <a:off x="6788589" y="2366697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F40E9F9-28B7-713D-A232-427C2CC97268}"/>
              </a:ext>
            </a:extLst>
          </p:cNvPr>
          <p:cNvSpPr txBox="1"/>
          <p:nvPr/>
        </p:nvSpPr>
        <p:spPr>
          <a:xfrm>
            <a:off x="7198294" y="2365613"/>
            <a:ext cx="226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Measurement Points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D65481C-800D-856D-33D7-843355FB5E29}"/>
              </a:ext>
            </a:extLst>
          </p:cNvPr>
          <p:cNvSpPr txBox="1"/>
          <p:nvPr/>
        </p:nvSpPr>
        <p:spPr>
          <a:xfrm>
            <a:off x="7279171" y="5704808"/>
            <a:ext cx="15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PNP/PL/ACST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F02CA4A5-3CF0-6129-76A1-A2169812E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2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4903824" cy="1136067"/>
          </a:xfrm>
        </p:spPr>
        <p:txBody>
          <a:bodyPr/>
          <a:lstStyle/>
          <a:p>
            <a:r>
              <a:rPr lang="en-GB" dirty="0"/>
              <a:t>Non-Mandatory Indicators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B86D689-0972-E2AA-5871-A65F7D5C91FF}"/>
              </a:ext>
            </a:extLst>
          </p:cNvPr>
          <p:cNvSpPr txBox="1"/>
          <p:nvPr/>
        </p:nvSpPr>
        <p:spPr>
          <a:xfrm>
            <a:off x="639156" y="1530560"/>
            <a:ext cx="112322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Participants will execute non-mandatory indicators as required and shall follow the premisses mentioned previously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3095FCE9-19B2-B9F3-73D4-3439EC0BB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BF90EEBF-61D6-C711-EA08-0B875B6B68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5525" y="2166938"/>
            <a:ext cx="10460047" cy="4454525"/>
            <a:chOff x="646" y="1365"/>
            <a:chExt cx="6589" cy="280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E0C882A5-740F-CBB3-655B-A4E091709F1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2" y="1371"/>
              <a:ext cx="6577" cy="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11D1652-D531-B07A-ECCB-634029906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1382"/>
              <a:ext cx="4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Indicators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B1F8C0D8-2E96-C635-FF02-A1064FA42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1541"/>
              <a:ext cx="429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Maximum number of open positions (futures, options, forwards and securities lending)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626205FB-5B72-6604-304D-07DED41B5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1705"/>
              <a:ext cx="232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Maximum number of covering/shorting actions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6721FFC-2284-3AFE-092A-C07FCA4AD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1870"/>
              <a:ext cx="33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Maximum number of </a:t>
              </a: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latin typeface="Calibri" panose="020F0502020204030204" pitchFamily="34" charset="0"/>
                </a:rPr>
                <a:t>cash liquidation entries (BVBG.021 treatment</a:t>
              </a:r>
              <a:r>
                <a: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2CA90BD4-4EA6-3E41-F347-10BC84AC5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2034"/>
              <a:ext cx="264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Maximum number of position and collateral transfers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BC4BBEEE-D20D-30B9-5FD3-A33864F7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2199"/>
              <a:ext cx="229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Maximum number of asset transfers in the day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85C0B1DD-B046-70B1-160F-C6CE7678B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2363"/>
              <a:ext cx="368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Maximum number custody positions (processing of end of day balance file</a:t>
              </a:r>
              <a:r>
                <a: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5668DF85-9B15-2918-B4C4-B58C57641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2527"/>
              <a:ext cx="28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Maximum number of corporate action transfers in the day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88B33ABA-7ABD-7E12-D7C6-259DF2BDF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2692"/>
              <a:ext cx="44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Maximum number corporate action positions (event</a:t>
              </a:r>
              <a:r>
                <a:rPr lang="en-GB" altLang="pt-BR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 file processing at the end of the day</a:t>
              </a:r>
              <a:r>
                <a: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18CBE23C-4820-7C09-8206-7382D781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2856"/>
              <a:ext cx="309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Number </a:t>
              </a:r>
              <a:r>
                <a:rPr lang="en-GB" altLang="pt-BR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of risk consultations in the day </a:t>
              </a: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(request and response</a:t>
              </a:r>
              <a:r>
                <a: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6E4F28C-700A-F225-327A-8E75112D7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3020"/>
              <a:ext cx="37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Number of mocks held requiring risk assessment, per subaccount, in the day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AAC8EA73-48CD-3181-BEDB-9F504D47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3185"/>
              <a:ext cx="48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Maximum number of different assets in collateral (to assess participants’ inventory and processing</a:t>
              </a:r>
              <a:r>
                <a: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9F570F4E-CD10-20EE-D32E-2472F1740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3349"/>
              <a:ext cx="583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Measurement of the maximum number of collateral transfer messages (deposit, withdrawal, distribution and transfer</a:t>
              </a:r>
              <a:r>
                <a: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31F8860C-DC87-6EBD-7288-04550963E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3514"/>
              <a:ext cx="629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Measurement of the maximum number of simultaneous consultations (collateral deposited, margin call and </a:t>
              </a:r>
              <a:r>
                <a:rPr lang="en-GB" altLang="pt-BR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collateral transfer</a:t>
              </a:r>
              <a:r>
                <a: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8A94D475-3D5E-4CF7-D0A6-EE5C120FB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3678"/>
              <a:ext cx="187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Volume of accounts created per hour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F90E079D-7E8C-3E5F-0335-249222C84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3842"/>
              <a:ext cx="16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Volume of links created per hour</a:t>
              </a:r>
              <a:endParaRPr kumimoji="0" lang="en-GB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13AD3C12-7F87-95A5-64D5-80319CCF2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4007"/>
              <a:ext cx="319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Number of live accounts in the base of their systems (inventory</a:t>
              </a:r>
              <a:r>
                <a: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E9B6E58D-F12A-BEFD-4F20-DEE2C00E3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365"/>
              <a:ext cx="12" cy="28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992391F-D99A-399A-D85B-4DA78C902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" y="1377"/>
              <a:ext cx="11" cy="27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09DD37FA-72C4-56BE-5132-2A8B25FD4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365"/>
              <a:ext cx="657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0101F9BE-049E-03F0-E4BF-AF8BA114B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530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5F046DA1-225E-20E1-B3BA-B4E187065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694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F4E0B66F-AF0E-A8C7-FC9B-EBBDD52EC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858"/>
              <a:ext cx="657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2EDF7CEC-2D10-C94F-0329-A19C7418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023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0CF8D89-D62F-4AD4-3742-0423A87EA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187"/>
              <a:ext cx="657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B1761066-FF07-7038-0E99-F6B7F5B2B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352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74F2AA30-96B0-5385-47B3-8E4881041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516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A0147564-CD83-E454-A469-6DB5B8660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680"/>
              <a:ext cx="657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5546CD51-CA3D-DDD8-C41E-F5024C06F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845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861AD297-9CDF-7508-1EB1-1355977D8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009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E78383EC-EE59-121A-132E-FCFB4EA5F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173"/>
              <a:ext cx="657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DC5D18B0-6801-5C48-DD8B-70610FB0A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338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A4A362E6-9F98-0966-5606-CBAFDB28F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502"/>
              <a:ext cx="657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73BF7CAD-FCED-2D00-A137-907D3C243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667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56F318AD-72E4-9E99-DE8D-1ECFCDF69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831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81BB01FD-B0D6-CE24-E23F-195C76262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995"/>
              <a:ext cx="657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3A6414F1-CE41-D04A-2F1C-DBDF2854C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4160"/>
              <a:ext cx="657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479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7536123" cy="1136067"/>
          </a:xfrm>
        </p:spPr>
        <p:txBody>
          <a:bodyPr/>
          <a:lstStyle/>
          <a:p>
            <a:r>
              <a:rPr lang="en-GB" dirty="0"/>
              <a:t>Indicators – Results Statement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results must be communicated via the appropriate form (to be sent out at the start of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report must contain the following information: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Name of the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Supplier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Test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Hosting of the Test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Technical data of the Test and Production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Architecture of the environments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For each indicator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dirty="0"/>
              <a:t>Peak </a:t>
            </a: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Data of information (Data and qty);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% of Increment and Rational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dirty="0"/>
              <a:t>Quantity executed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1" dirty="0"/>
              <a:t>Conclusion of the Result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/>
              <a:t>If unsatisfactory: Plan of Action, Deadline and Responsible Party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1B6D4EFE-88F7-5027-C89E-E485FC722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7536123" cy="1136067"/>
          </a:xfrm>
        </p:spPr>
        <p:txBody>
          <a:bodyPr/>
          <a:lstStyle/>
          <a:p>
            <a:r>
              <a:rPr lang="pt-BR" dirty="0"/>
              <a:t>Indicator - </a:t>
            </a:r>
            <a:r>
              <a:rPr lang="pt-BR" dirty="0" err="1"/>
              <a:t>Results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err="1"/>
              <a:t>Example</a:t>
            </a: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7B86B25A-9ADC-3ADB-05D6-906465D8C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796C60-42FF-6EDA-FC8B-9586F1AA4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87" y="2201914"/>
            <a:ext cx="4191000" cy="904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882B49-E38A-16C6-1CE0-8CD73FDF8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519" y="2703770"/>
            <a:ext cx="4181475" cy="33909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56CFA1-1497-2D16-0C1D-A8D08E1EA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112" y="3004257"/>
            <a:ext cx="51816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3066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500182-CF7B-ED44-BC00-FEF63A2976BC}"/>
              </a:ext>
            </a:extLst>
          </p:cNvPr>
          <p:cNvSpPr/>
          <p:nvPr/>
        </p:nvSpPr>
        <p:spPr>
          <a:xfrm>
            <a:off x="1092287" y="1078736"/>
            <a:ext cx="5003712" cy="505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7873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5D7127B3-57FA-CC4E-B0C0-D34A562DF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6192" y="1275455"/>
            <a:ext cx="3910671" cy="4307091"/>
          </a:xfrm>
        </p:spPr>
        <p:txBody>
          <a:bodyPr/>
          <a:lstStyle/>
          <a:p>
            <a:r>
              <a:rPr lang="en-GB" sz="4800" dirty="0"/>
              <a:t>Purpose of the Webinar</a:t>
            </a:r>
            <a:endParaRPr lang="en-GB" altLang="pt-BR" sz="4800" dirty="0"/>
          </a:p>
          <a:p>
            <a:pPr lvl="1"/>
            <a:r>
              <a:rPr lang="en-GB" altLang="pt-BR" sz="1667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present participants with the indicators and work plan related to </a:t>
            </a:r>
            <a:r>
              <a:rPr lang="en-GB" altLang="pt-BR" sz="1667" b="1" dirty="0">
                <a:solidFill>
                  <a:srgbClr val="12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capacity management</a:t>
            </a:r>
            <a:r>
              <a:rPr lang="en-GB" altLang="pt-BR" sz="1667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en-GB" altLang="pt-BR" sz="1667" b="1" dirty="0">
                <a:solidFill>
                  <a:srgbClr val="12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post-trade</a:t>
            </a:r>
            <a:r>
              <a:rPr lang="en-GB" altLang="pt-BR" sz="1667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 in the </a:t>
            </a:r>
            <a:r>
              <a:rPr lang="en-GB" altLang="pt-BR" sz="1667" b="1" dirty="0">
                <a:solidFill>
                  <a:srgbClr val="12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 B3</a:t>
            </a:r>
            <a:r>
              <a:rPr lang="en-GB" altLang="pt-BR" sz="1667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  <a:endParaRPr lang="en-GB" altLang="pt-BR" sz="1667" b="1" dirty="0">
              <a:solidFill>
                <a:srgbClr val="12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81A341C-9A61-B841-858E-6079E15C6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74518" y="1814450"/>
            <a:ext cx="2545198" cy="1233756"/>
          </a:xfrm>
        </p:spPr>
        <p:txBody>
          <a:bodyPr/>
          <a:lstStyle/>
          <a:p>
            <a:pPr marL="0" indent="0">
              <a:buNone/>
            </a:pPr>
            <a:r>
              <a:rPr lang="en-US" altLang="pt-BR" sz="1400" dirty="0">
                <a:solidFill>
                  <a:srgbClr val="F0F5FE"/>
                </a:solidFill>
              </a:rPr>
              <a:t>Presentation of the regulatory framework related to infrastructure capacity</a:t>
            </a:r>
            <a:endParaRPr lang="en-US" altLang="pt-BR" sz="140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Boa Ideia estrutura de tópicos">
            <a:extLst>
              <a:ext uri="{FF2B5EF4-FFF2-40B4-BE49-F238E27FC236}">
                <a16:creationId xmlns:a16="http://schemas.microsoft.com/office/drawing/2014/main" id="{EC1B7026-3196-4000-A75E-DF2B6EC71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4454" y="1974220"/>
            <a:ext cx="914217" cy="914217"/>
          </a:xfrm>
          <a:prstGeom prst="rect">
            <a:avLst/>
          </a:prstGeom>
        </p:spPr>
      </p:pic>
      <p:pic>
        <p:nvPicPr>
          <p:cNvPr id="12" name="Gráfico 11" descr="Aspiração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454" y="4519027"/>
            <a:ext cx="914217" cy="914217"/>
          </a:xfrm>
          <a:prstGeom prst="rect">
            <a:avLst/>
          </a:prstGeom>
        </p:spPr>
      </p:pic>
      <p:pic>
        <p:nvPicPr>
          <p:cNvPr id="14" name="Gráfico 13" descr="Área de Transferência estrutura de tópicos">
            <a:extLst>
              <a:ext uri="{FF2B5EF4-FFF2-40B4-BE49-F238E27FC236}">
                <a16:creationId xmlns:a16="http://schemas.microsoft.com/office/drawing/2014/main" id="{F01E3125-41AC-4A58-A4CD-C18755685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0672" y="3246623"/>
            <a:ext cx="914217" cy="914217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86997A14-2C2D-4BC6-A118-8803C3358BF4}"/>
              </a:ext>
            </a:extLst>
          </p:cNvPr>
          <p:cNvSpPr txBox="1">
            <a:spLocks/>
          </p:cNvSpPr>
          <p:nvPr/>
        </p:nvSpPr>
        <p:spPr>
          <a:xfrm>
            <a:off x="8173026" y="3073925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pt-BR" sz="1400" dirty="0">
                <a:solidFill>
                  <a:srgbClr val="F0F5FE"/>
                </a:solidFill>
              </a:rPr>
              <a:t>Establishment of the capacity indicators to be used in tests, as well as the metrics considered </a:t>
            </a:r>
            <a:endParaRPr lang="en-GB" altLang="pt-BR" sz="1400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173026" y="4359257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pt-BR" sz="1400" dirty="0">
                <a:solidFill>
                  <a:srgbClr val="F0F5FE"/>
                </a:solidFill>
              </a:rPr>
              <a:t>Support, guidance and assessment of the capacity tests in stress scenarios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8DEE82B-E029-3F22-7D6E-71B6C2AC00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68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7873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81A341C-9A61-B841-858E-6079E15C6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74517" y="1814450"/>
            <a:ext cx="2681268" cy="1233756"/>
          </a:xfrm>
        </p:spPr>
        <p:txBody>
          <a:bodyPr/>
          <a:lstStyle/>
          <a:p>
            <a:pPr marL="0" indent="0">
              <a:buNone/>
            </a:pPr>
            <a:r>
              <a:rPr lang="en-US" altLang="pt-BR" sz="1250" dirty="0">
                <a:solidFill>
                  <a:srgbClr val="F0F5FE"/>
                </a:solidFill>
              </a:rPr>
              <a:t>Presentation of the regulatory framework related to infrastructure capacity</a:t>
            </a:r>
            <a:endParaRPr lang="en-US" altLang="pt-BR" sz="125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Boa Ideia estrutura de tópicos">
            <a:extLst>
              <a:ext uri="{FF2B5EF4-FFF2-40B4-BE49-F238E27FC236}">
                <a16:creationId xmlns:a16="http://schemas.microsoft.com/office/drawing/2014/main" id="{EC1B7026-3196-4000-A75E-DF2B6EC71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4454" y="1974220"/>
            <a:ext cx="914217" cy="914217"/>
          </a:xfrm>
          <a:prstGeom prst="rect">
            <a:avLst/>
          </a:prstGeom>
        </p:spPr>
      </p:pic>
      <p:pic>
        <p:nvPicPr>
          <p:cNvPr id="12" name="Gráfico 11" descr="Aspiração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454" y="4519027"/>
            <a:ext cx="914217" cy="914217"/>
          </a:xfrm>
          <a:prstGeom prst="rect">
            <a:avLst/>
          </a:prstGeom>
        </p:spPr>
      </p:pic>
      <p:pic>
        <p:nvPicPr>
          <p:cNvPr id="14" name="Gráfico 13" descr="Área de Transferência estrutura de tópicos">
            <a:extLst>
              <a:ext uri="{FF2B5EF4-FFF2-40B4-BE49-F238E27FC236}">
                <a16:creationId xmlns:a16="http://schemas.microsoft.com/office/drawing/2014/main" id="{F01E3125-41AC-4A58-A4CD-C18755685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0672" y="3246623"/>
            <a:ext cx="914217" cy="914217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86997A14-2C2D-4BC6-A118-8803C3358BF4}"/>
              </a:ext>
            </a:extLst>
          </p:cNvPr>
          <p:cNvSpPr txBox="1">
            <a:spLocks/>
          </p:cNvSpPr>
          <p:nvPr/>
        </p:nvSpPr>
        <p:spPr>
          <a:xfrm>
            <a:off x="8173026" y="3073925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pt-BR" sz="1250" dirty="0">
                <a:solidFill>
                  <a:srgbClr val="F0F5FE"/>
                </a:solidFill>
              </a:rPr>
              <a:t>Establishment of the capacity indicators to be used in tests, as well as the metrics considered </a:t>
            </a:r>
            <a:endParaRPr lang="en-GB" altLang="pt-BR" sz="1250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173026" y="4359257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pt-BR" sz="1530" b="1" dirty="0">
                <a:solidFill>
                  <a:srgbClr val="F0F5FE"/>
                </a:solidFill>
              </a:rPr>
              <a:t>Support, guidance and assessment of the capacity tests in stress scenarios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EFF356-B324-E983-6493-0CA1CE30F1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EE6ACC1F-00C9-8961-8DCE-3EA85444F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D3F05AB-F560-BEA0-0E4E-9017E374FCC1}"/>
              </a:ext>
            </a:extLst>
          </p:cNvPr>
          <p:cNvSpPr txBox="1"/>
          <p:nvPr/>
        </p:nvSpPr>
        <p:spPr>
          <a:xfrm>
            <a:off x="517653" y="1586474"/>
            <a:ext cx="11172749" cy="3782826"/>
          </a:xfrm>
          <a:prstGeom prst="rect">
            <a:avLst/>
          </a:prstGeom>
          <a:noFill/>
        </p:spPr>
        <p:txBody>
          <a:bodyPr wrap="square" lIns="63495" tIns="31748" rIns="63495" bIns="31748" rtlCol="0" anchor="t">
            <a:spAutoFit/>
          </a:bodyPr>
          <a:lstStyle/>
          <a:p>
            <a:pPr marL="285291" indent="-285291" defTabSz="688975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22" i="1" dirty="0">
                <a:solidFill>
                  <a:srgbClr val="5A5F5F"/>
                </a:solidFill>
                <a:latin typeface="Calibri"/>
              </a:rPr>
              <a:t> </a:t>
            </a:r>
            <a:r>
              <a:rPr lang="en-GB" sz="2222" b="1" dirty="0">
                <a:solidFill>
                  <a:srgbClr val="5A5F5F"/>
                </a:solidFill>
                <a:latin typeface="Calibri"/>
              </a:rPr>
              <a:t>2022 / 2023</a:t>
            </a:r>
            <a:r>
              <a:rPr lang="en-GB" sz="2222" dirty="0">
                <a:solidFill>
                  <a:srgbClr val="5A5F5F"/>
                </a:solidFill>
                <a:latin typeface="Calibri"/>
              </a:rPr>
              <a:t>:  	Support and Guidance for Participants in the Capacity Tests</a:t>
            </a:r>
            <a:endParaRPr lang="en-GB" sz="1250" dirty="0"/>
          </a:p>
          <a:p>
            <a:pPr marL="1978025" lvl="4" defTabSz="914214">
              <a:buClr>
                <a:srgbClr val="00B050"/>
              </a:buClr>
              <a:defRPr/>
            </a:pPr>
            <a:r>
              <a:rPr lang="en-GB" sz="2222" dirty="0">
                <a:solidFill>
                  <a:srgbClr val="5A5F5F"/>
                </a:solidFill>
                <a:latin typeface="Calibri"/>
              </a:rPr>
              <a:t> (Guidance Webinar; and Publication of the Report Model to be used)</a:t>
            </a:r>
            <a:endParaRPr lang="en-GB" sz="2222" dirty="0">
              <a:solidFill>
                <a:srgbClr val="5A5F5F"/>
              </a:solidFill>
              <a:latin typeface="Calibri"/>
              <a:cs typeface="Calibri"/>
            </a:endParaRPr>
          </a:p>
          <a:p>
            <a:pPr defTabSz="914214">
              <a:buClr>
                <a:srgbClr val="00B050"/>
              </a:buClr>
              <a:defRPr/>
            </a:pPr>
            <a:endParaRPr lang="en-GB" sz="2222" i="1" dirty="0">
              <a:solidFill>
                <a:srgbClr val="5A5F5F"/>
              </a:solidFill>
              <a:latin typeface="Calibri"/>
            </a:endParaRPr>
          </a:p>
          <a:p>
            <a:pPr marL="285291" indent="-285291" defTabSz="10795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22" b="1" dirty="0">
                <a:solidFill>
                  <a:srgbClr val="5A5F5F"/>
                </a:solidFill>
                <a:latin typeface="Calibri"/>
              </a:rPr>
              <a:t>2023:</a:t>
            </a:r>
            <a:r>
              <a:rPr lang="en-GB" sz="2222" dirty="0">
                <a:solidFill>
                  <a:srgbClr val="5A5F5F"/>
                </a:solidFill>
                <a:latin typeface="Calibri"/>
              </a:rPr>
              <a:t> 	Performance of Post-Trade Capacity Tests by the Market (until Dec. 30, </a:t>
            </a:r>
            <a:r>
              <a:rPr lang="en-GB" sz="2222" u="sng" dirty="0">
                <a:solidFill>
                  <a:srgbClr val="5A5F5F"/>
                </a:solidFill>
                <a:latin typeface="Calibri"/>
              </a:rPr>
              <a:t>2023</a:t>
            </a:r>
            <a:r>
              <a:rPr lang="en-GB" sz="2222" dirty="0">
                <a:solidFill>
                  <a:srgbClr val="5A5F5F"/>
                </a:solidFill>
                <a:latin typeface="Calibri"/>
              </a:rPr>
              <a:t>)</a:t>
            </a:r>
          </a:p>
          <a:p>
            <a:pPr lvl="2" defTabSz="914214">
              <a:buClr>
                <a:srgbClr val="00B050"/>
              </a:buClr>
              <a:tabLst>
                <a:tab pos="1079500" algn="l"/>
              </a:tabLst>
              <a:defRPr/>
            </a:pPr>
            <a:r>
              <a:rPr lang="en-GB" sz="2222" dirty="0">
                <a:solidFill>
                  <a:srgbClr val="5A5F5F"/>
                </a:solidFill>
                <a:latin typeface="Calibri"/>
                <a:cs typeface="Calibri"/>
              </a:rPr>
              <a:t>	Planning indicators for 2024</a:t>
            </a:r>
          </a:p>
          <a:p>
            <a:pPr marL="285291" indent="-285291" defTabSz="914214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en-GB" sz="2222" b="1" dirty="0">
              <a:solidFill>
                <a:srgbClr val="5A5F5F"/>
              </a:solidFill>
              <a:latin typeface="Calibri"/>
              <a:cs typeface="Calibri"/>
            </a:endParaRPr>
          </a:p>
          <a:p>
            <a:pPr marL="285291" indent="-285291" defTabSz="1044575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222" b="1" dirty="0">
                <a:solidFill>
                  <a:srgbClr val="5A5F5F"/>
                </a:solidFill>
                <a:latin typeface="Calibri"/>
              </a:rPr>
              <a:t>1</a:t>
            </a:r>
            <a:r>
              <a:rPr lang="en-GB" sz="2222" b="1" baseline="30000" dirty="0">
                <a:solidFill>
                  <a:srgbClr val="5A5F5F"/>
                </a:solidFill>
                <a:latin typeface="Calibri"/>
              </a:rPr>
              <a:t>st</a:t>
            </a:r>
            <a:r>
              <a:rPr lang="en-GB" sz="2222" b="1" dirty="0">
                <a:solidFill>
                  <a:srgbClr val="5A5F5F"/>
                </a:solidFill>
                <a:latin typeface="Calibri"/>
              </a:rPr>
              <a:t> quarter of 2024</a:t>
            </a:r>
            <a:r>
              <a:rPr lang="en-GB" sz="2222" dirty="0">
                <a:solidFill>
                  <a:srgbClr val="5A5F5F"/>
                </a:solidFill>
                <a:latin typeface="Calibri"/>
              </a:rPr>
              <a:t>: 	BSM Assessment</a:t>
            </a:r>
          </a:p>
          <a:p>
            <a:pPr defTabSz="1044575">
              <a:buClr>
                <a:srgbClr val="00B050"/>
              </a:buClr>
              <a:defRPr/>
            </a:pPr>
            <a:r>
              <a:rPr lang="en-GB" sz="2222" dirty="0">
                <a:solidFill>
                  <a:srgbClr val="5A5F5F"/>
                </a:solidFill>
                <a:latin typeface="Calibri"/>
              </a:rPr>
              <a:t>			(Audit of the Capacity Tests performed in 2023)</a:t>
            </a:r>
            <a:endParaRPr lang="en-GB" sz="2222" dirty="0">
              <a:solidFill>
                <a:srgbClr val="5A5F5F"/>
              </a:solidFill>
              <a:latin typeface="Calibri"/>
              <a:cs typeface="Calibri"/>
            </a:endParaRPr>
          </a:p>
          <a:p>
            <a:pPr marL="285291" indent="-285291" defTabSz="914214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en-GB" sz="2222" dirty="0">
              <a:solidFill>
                <a:srgbClr val="5A5F5F"/>
              </a:solidFill>
              <a:latin typeface="Calibri"/>
              <a:cs typeface="Calibri"/>
            </a:endParaRPr>
          </a:p>
          <a:p>
            <a:pPr marL="285291" indent="-285291" defTabSz="914214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1079500" algn="l"/>
              </a:tabLst>
              <a:defRPr/>
            </a:pPr>
            <a:r>
              <a:rPr lang="en-GB" sz="2222" b="1" dirty="0">
                <a:solidFill>
                  <a:srgbClr val="5A5F5F"/>
                </a:solidFill>
                <a:latin typeface="Calibri"/>
              </a:rPr>
              <a:t>2024:</a:t>
            </a:r>
            <a:r>
              <a:rPr lang="en-GB" sz="2222" dirty="0">
                <a:solidFill>
                  <a:srgbClr val="5A5F5F"/>
                </a:solidFill>
                <a:latin typeface="Calibri"/>
              </a:rPr>
              <a:t> 	Assessment of the Market Result, for planning the next Capacity Tests</a:t>
            </a:r>
            <a:endParaRPr lang="en-GB" sz="2222" dirty="0">
              <a:solidFill>
                <a:srgbClr val="5A5F5F"/>
              </a:solidFill>
              <a:latin typeface="Calibri"/>
              <a:cs typeface="Calibri"/>
            </a:endParaRPr>
          </a:p>
          <a:p>
            <a:pPr defTabSz="914214">
              <a:buClr>
                <a:srgbClr val="00B050"/>
              </a:buClr>
              <a:defRPr/>
            </a:pPr>
            <a:endParaRPr lang="pt-BR" sz="1944" i="1" dirty="0">
              <a:solidFill>
                <a:srgbClr val="5A5F5F"/>
              </a:solidFill>
              <a:latin typeface="Calibri"/>
              <a:cs typeface="Calibri"/>
            </a:endParaRP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3728BCD2-9DF2-6170-A19B-95203F452EFC}"/>
              </a:ext>
            </a:extLst>
          </p:cNvPr>
          <p:cNvSpPr txBox="1">
            <a:spLocks/>
          </p:cNvSpPr>
          <p:nvPr/>
        </p:nvSpPr>
        <p:spPr>
          <a:xfrm>
            <a:off x="1203647" y="341010"/>
            <a:ext cx="10988353" cy="1113086"/>
          </a:xfrm>
          <a:prstGeom prst="rect">
            <a:avLst/>
          </a:prstGeom>
        </p:spPr>
        <p:txBody>
          <a:bodyPr vert="horz" lIns="63495" tIns="31748" rIns="63495" bIns="31748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33" b="1" dirty="0">
                <a:solidFill>
                  <a:srgbClr val="003373"/>
                </a:solidFill>
                <a:latin typeface="Arial"/>
                <a:cs typeface="Arial"/>
              </a:rPr>
              <a:t>Support, Guidance and Assessment</a:t>
            </a:r>
          </a:p>
          <a:p>
            <a:r>
              <a:rPr lang="en-GB" sz="3333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Next Steps</a:t>
            </a:r>
            <a:endParaRPr lang="en-GB" sz="2396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78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68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7873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Perguntas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99562" y="3151052"/>
            <a:ext cx="914217" cy="914217"/>
          </a:xfrm>
          <a:prstGeom prst="rect">
            <a:avLst/>
          </a:prstGeom>
        </p:spPr>
      </p:pic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077440" y="2991282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pt-BR" sz="2800" b="1" dirty="0">
                <a:solidFill>
                  <a:srgbClr val="F0F5FE"/>
                </a:solidFill>
              </a:rPr>
              <a:t>Any questions?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EFF356-B324-E983-6493-0CA1CE30F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4903824" cy="1136067"/>
          </a:xfrm>
        </p:spPr>
        <p:txBody>
          <a:bodyPr/>
          <a:lstStyle/>
          <a:p>
            <a:r>
              <a:rPr lang="pt-BR" dirty="0" err="1"/>
              <a:t>References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7D46E2-90BE-9263-C2EA-0977E201D7B3}"/>
              </a:ext>
            </a:extLst>
          </p:cNvPr>
          <p:cNvSpPr txBox="1"/>
          <p:nvPr/>
        </p:nvSpPr>
        <p:spPr>
          <a:xfrm>
            <a:off x="639156" y="1805722"/>
            <a:ext cx="9965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err="1"/>
              <a:t>Messaging</a:t>
            </a:r>
            <a:r>
              <a:rPr lang="pt-BR" u="sng" dirty="0"/>
              <a:t> </a:t>
            </a:r>
            <a:r>
              <a:rPr lang="pt-BR" u="sng" dirty="0" err="1"/>
              <a:t>Catalog</a:t>
            </a:r>
            <a:r>
              <a:rPr lang="pt-BR" u="sng" dirty="0"/>
              <a:t>: </a:t>
            </a:r>
          </a:p>
          <a:p>
            <a:r>
              <a:rPr lang="pt-BR" sz="1400" dirty="0"/>
              <a:t>http://www.bvmfnet.com.br/pt-br/manuais/clearing-bmfbovespa/catalogo-de-mensagens-e-arquivos.aspx?idioma=pt-br#a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9C3F51-5DAC-D8A8-24BD-63AA499D650B}"/>
              </a:ext>
            </a:extLst>
          </p:cNvPr>
          <p:cNvSpPr txBox="1"/>
          <p:nvPr/>
        </p:nvSpPr>
        <p:spPr>
          <a:xfrm>
            <a:off x="639155" y="2844225"/>
            <a:ext cx="3384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err="1"/>
              <a:t>Technical</a:t>
            </a:r>
            <a:r>
              <a:rPr lang="pt-BR" u="sng" dirty="0"/>
              <a:t> queries: </a:t>
            </a:r>
          </a:p>
          <a:p>
            <a:r>
              <a:rPr lang="pt-BR" dirty="0">
                <a:hlinkClick r:id="rId2"/>
              </a:rPr>
              <a:t>liquidacao.certifica@b3.com.br</a:t>
            </a:r>
            <a:endParaRPr lang="pt-BR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188704-D14C-9F33-4CED-C4AFC54D9C7B}"/>
              </a:ext>
            </a:extLst>
          </p:cNvPr>
          <p:cNvSpPr txBox="1"/>
          <p:nvPr/>
        </p:nvSpPr>
        <p:spPr>
          <a:xfrm>
            <a:off x="639155" y="3656021"/>
            <a:ext cx="365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err="1"/>
              <a:t>Auditing</a:t>
            </a:r>
            <a:r>
              <a:rPr lang="pt-BR" u="sng" dirty="0"/>
              <a:t> queries: </a:t>
            </a:r>
          </a:p>
          <a:p>
            <a:r>
              <a:rPr lang="pt-BR" dirty="0">
                <a:hlinkClick r:id="rId3"/>
              </a:rPr>
              <a:t>auditoria@bsmsupervisao.com.br</a:t>
            </a:r>
            <a:endParaRPr lang="pt-BR" i="1" dirty="0"/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5831C580-549D-3766-70F7-DA4773E75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68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6374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81A341C-9A61-B841-858E-6079E15C6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74517" y="1814450"/>
            <a:ext cx="2681268" cy="1233756"/>
          </a:xfrm>
        </p:spPr>
        <p:txBody>
          <a:bodyPr/>
          <a:lstStyle/>
          <a:p>
            <a:pPr marL="0" indent="0">
              <a:buNone/>
            </a:pPr>
            <a:r>
              <a:rPr lang="en-US" altLang="pt-BR" sz="1530" b="1" dirty="0">
                <a:solidFill>
                  <a:srgbClr val="F0F5FE"/>
                </a:solidFill>
              </a:rPr>
              <a:t>Presentation of the regulatory framework related to infrastructure capacity</a:t>
            </a:r>
            <a:endParaRPr lang="en-US" altLang="pt-BR" sz="1530" b="1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Boa Ideia estrutura de tópicos">
            <a:extLst>
              <a:ext uri="{FF2B5EF4-FFF2-40B4-BE49-F238E27FC236}">
                <a16:creationId xmlns:a16="http://schemas.microsoft.com/office/drawing/2014/main" id="{EC1B7026-3196-4000-A75E-DF2B6EC71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4454" y="1974220"/>
            <a:ext cx="914217" cy="914217"/>
          </a:xfrm>
          <a:prstGeom prst="rect">
            <a:avLst/>
          </a:prstGeom>
        </p:spPr>
      </p:pic>
      <p:pic>
        <p:nvPicPr>
          <p:cNvPr id="12" name="Gráfico 11" descr="Aspiração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454" y="4519027"/>
            <a:ext cx="914217" cy="914217"/>
          </a:xfrm>
          <a:prstGeom prst="rect">
            <a:avLst/>
          </a:prstGeom>
        </p:spPr>
      </p:pic>
      <p:pic>
        <p:nvPicPr>
          <p:cNvPr id="14" name="Gráfico 13" descr="Área de Transferência estrutura de tópicos">
            <a:extLst>
              <a:ext uri="{FF2B5EF4-FFF2-40B4-BE49-F238E27FC236}">
                <a16:creationId xmlns:a16="http://schemas.microsoft.com/office/drawing/2014/main" id="{F01E3125-41AC-4A58-A4CD-C18755685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0672" y="3246623"/>
            <a:ext cx="914217" cy="914217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86997A14-2C2D-4BC6-A118-8803C3358BF4}"/>
              </a:ext>
            </a:extLst>
          </p:cNvPr>
          <p:cNvSpPr txBox="1">
            <a:spLocks/>
          </p:cNvSpPr>
          <p:nvPr/>
        </p:nvSpPr>
        <p:spPr>
          <a:xfrm>
            <a:off x="8173026" y="3073925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pt-BR" sz="1250" dirty="0">
                <a:solidFill>
                  <a:srgbClr val="F0F5FE"/>
                </a:solidFill>
              </a:rPr>
              <a:t>Establishment of the capacity indicators to be used in tests, as well as the metrics considered </a:t>
            </a:r>
            <a:endParaRPr lang="en-GB" altLang="pt-BR" sz="1250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173026" y="4359257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pt-BR" sz="1250" dirty="0">
                <a:solidFill>
                  <a:srgbClr val="F0F5FE"/>
                </a:solidFill>
              </a:rPr>
              <a:t>Support, guidance and assessment of the capacity tests in stress scenarios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7B74E92-3484-D29B-4B1A-6D62A04290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320" y="724643"/>
            <a:ext cx="9930659" cy="797667"/>
          </a:xfrm>
        </p:spPr>
        <p:txBody>
          <a:bodyPr/>
          <a:lstStyle/>
          <a:p>
            <a:r>
              <a:rPr lang="en-GB" b="1" dirty="0"/>
              <a:t>CVM Resolution 35/2021 – </a:t>
            </a:r>
            <a:r>
              <a:rPr lang="en-US" b="1" dirty="0"/>
              <a:t>Regulatory framework regarding infrastructure capacity in stress scenarios</a:t>
            </a:r>
            <a:endParaRPr lang="en-GB" dirty="0"/>
          </a:p>
        </p:txBody>
      </p:sp>
      <p:sp>
        <p:nvSpPr>
          <p:cNvPr id="16" name="Espaço Reservado para Texto 1">
            <a:extLst>
              <a:ext uri="{FF2B5EF4-FFF2-40B4-BE49-F238E27FC236}">
                <a16:creationId xmlns:a16="http://schemas.microsoft.com/office/drawing/2014/main" id="{B2674B64-4005-9AD4-008F-90CF620D5323}"/>
              </a:ext>
            </a:extLst>
          </p:cNvPr>
          <p:cNvSpPr txBox="1">
            <a:spLocks/>
          </p:cNvSpPr>
          <p:nvPr/>
        </p:nvSpPr>
        <p:spPr>
          <a:xfrm>
            <a:off x="-272779" y="2242277"/>
            <a:ext cx="7864400" cy="36069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1751" lvl="1" indent="-342900" algn="just">
              <a:buClr>
                <a:schemeClr val="accent1"/>
              </a:buClr>
            </a:pPr>
            <a:r>
              <a:rPr lang="en-GB" sz="1400" dirty="0">
                <a:solidFill>
                  <a:srgbClr val="2F2F2F"/>
                </a:solidFill>
                <a:latin typeface="Arial"/>
              </a:rPr>
              <a:t>Aug/2019: CVM Instruction 612 published</a:t>
            </a:r>
          </a:p>
          <a:p>
            <a:pPr marL="861751" lvl="1" indent="-342900" algn="just">
              <a:buClr>
                <a:schemeClr val="accent1"/>
              </a:buClr>
            </a:pPr>
            <a:endParaRPr lang="en-GB" sz="1400" dirty="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en-GB" sz="1400" dirty="0">
                <a:solidFill>
                  <a:srgbClr val="2F2F2F"/>
                </a:solidFill>
                <a:latin typeface="Arial"/>
              </a:rPr>
              <a:t>Sep/2020: CVM Instruction 612 and related circulars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r>
              <a:rPr lang="en-GB" sz="1400" dirty="0">
                <a:solidFill>
                  <a:srgbClr val="2F2F2F"/>
                </a:solidFill>
                <a:latin typeface="Arial"/>
              </a:rPr>
              <a:t>	came into effect </a:t>
            </a:r>
          </a:p>
          <a:p>
            <a:pPr marL="861751" lvl="1" indent="-342900" algn="just">
              <a:buClr>
                <a:schemeClr val="accent1"/>
              </a:buClr>
            </a:pPr>
            <a:endParaRPr lang="en-GB" sz="1400" dirty="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en-GB" sz="1400" dirty="0">
                <a:solidFill>
                  <a:srgbClr val="2F2F2F"/>
                </a:solidFill>
                <a:latin typeface="Arial"/>
              </a:rPr>
              <a:t>May/2021: CVM Resolution 35 published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en-GB" sz="1400" dirty="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en-GB" sz="1400" dirty="0">
                <a:solidFill>
                  <a:srgbClr val="2F2F2F"/>
                </a:solidFill>
                <a:latin typeface="Arial"/>
              </a:rPr>
              <a:t>PQO Basic Script 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 dirty="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18851" lvl="1" indent="0" algn="just">
              <a:buClr>
                <a:schemeClr val="accent1"/>
              </a:buClr>
              <a:buNone/>
            </a:pPr>
            <a:r>
              <a:rPr lang="pt-BR" sz="1400" dirty="0">
                <a:solidFill>
                  <a:srgbClr val="2F2F2F"/>
                </a:solidFill>
                <a:latin typeface="Arial"/>
              </a:rPr>
              <a:t> 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 dirty="0">
              <a:solidFill>
                <a:srgbClr val="2F2F2F"/>
              </a:solidFill>
              <a:latin typeface="Arial"/>
            </a:endParaRP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 dirty="0">
              <a:solidFill>
                <a:srgbClr val="2F2F2F"/>
              </a:solidFill>
              <a:latin typeface="Arial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1DC995A-3B3D-EA9C-3013-D9BECB5FC064}"/>
              </a:ext>
            </a:extLst>
          </p:cNvPr>
          <p:cNvSpPr/>
          <p:nvPr/>
        </p:nvSpPr>
        <p:spPr>
          <a:xfrm>
            <a:off x="4833262" y="1547642"/>
            <a:ext cx="7182872" cy="4918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7EAF0DD-CAA8-A63B-9C21-4D4306614EF1}"/>
              </a:ext>
            </a:extLst>
          </p:cNvPr>
          <p:cNvSpPr txBox="1"/>
          <p:nvPr/>
        </p:nvSpPr>
        <p:spPr>
          <a:xfrm>
            <a:off x="4892600" y="1598306"/>
            <a:ext cx="7123534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 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For the purposes of this Resolution, it is considered</a:t>
            </a: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XIV – critical business processes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XV – relevant services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XVI – critical systems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Art. 33.  The broker shall: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Paragraph 1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information technology structure shall be compatible with the volume, nature and complexity of its operations</a:t>
            </a: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 (...).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Paragraph 3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technological systems used by the broker shall be</a:t>
            </a: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II – (...) tested at an appropriate frequency to verify its operation in stress scenarios.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Art. 38.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broker shall implement and maintain </a:t>
            </a: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business impact analysis process to</a:t>
            </a: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 (...):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identify and classify critical business processes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Art. 39.  Critical systems are all the computers, networks, and electronic and technological systems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Art. 40. The broker shall: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develop and implement policies and practices to ensure the integrity, safety, and availability of its critical systems</a:t>
            </a:r>
            <a:endParaRPr lang="en-GB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BF17314-7D53-E7E3-52C6-E8B2E8EEDE1C}"/>
              </a:ext>
            </a:extLst>
          </p:cNvPr>
          <p:cNvCxnSpPr>
            <a:cxnSpLocks/>
          </p:cNvCxnSpPr>
          <p:nvPr/>
        </p:nvCxnSpPr>
        <p:spPr>
          <a:xfrm>
            <a:off x="3992714" y="3593064"/>
            <a:ext cx="840547" cy="0"/>
          </a:xfrm>
          <a:prstGeom prst="line">
            <a:avLst/>
          </a:prstGeom>
          <a:ln w="38100" cmpd="sng">
            <a:solidFill>
              <a:srgbClr val="12327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D655EEF8-694F-F9DB-762C-A5D6D6A5D281}"/>
              </a:ext>
            </a:extLst>
          </p:cNvPr>
          <p:cNvSpPr/>
          <p:nvPr/>
        </p:nvSpPr>
        <p:spPr>
          <a:xfrm>
            <a:off x="175866" y="3405941"/>
            <a:ext cx="3757509" cy="498402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EBA3334B-9D37-9969-1C69-9BEE37E25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2D8750-B772-DE11-48DB-48EC70486CBA}"/>
              </a:ext>
            </a:extLst>
          </p:cNvPr>
          <p:cNvSpPr/>
          <p:nvPr/>
        </p:nvSpPr>
        <p:spPr>
          <a:xfrm>
            <a:off x="395227" y="1605685"/>
            <a:ext cx="5495343" cy="5069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0742F4-82B2-AE5C-A9DD-CA9E48DB24E2}"/>
              </a:ext>
            </a:extLst>
          </p:cNvPr>
          <p:cNvSpPr txBox="1"/>
          <p:nvPr/>
        </p:nvSpPr>
        <p:spPr>
          <a:xfrm>
            <a:off x="518451" y="1804485"/>
            <a:ext cx="5183033" cy="272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50"/>
              </a:spcBef>
              <a:spcAft>
                <a:spcPts val="417"/>
              </a:spcAft>
            </a:pPr>
            <a:r>
              <a:rPr lang="en-GB" sz="125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II – DEFINITIONS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 </a:t>
            </a:r>
            <a:r>
              <a:rPr lang="en-US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purposes of this Resolution, it is considered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XIV – </a:t>
            </a:r>
            <a:r>
              <a:rPr lang="en-US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 business processes: </a:t>
            </a:r>
            <a:r>
              <a:rPr lang="en-US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processes and operational activities whose unscheduled interruption or unavailability may have a significant negative impact on the broker's business, subject to the provisions of paragraph 1 of art. 38</a:t>
            </a:r>
            <a:endParaRPr lang="en-GB" sz="12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XV – </a:t>
            </a:r>
            <a:r>
              <a:rPr lang="en-US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relevant services: </a:t>
            </a:r>
            <a:r>
              <a:rPr lang="en-US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 related to critical business processes pursuant to art. 38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XVI – 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 systems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term defined in art. 39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49E74EE-9C8A-E2BF-1E85-F8403CD2DAC4}"/>
              </a:ext>
            </a:extLst>
          </p:cNvPr>
          <p:cNvSpPr/>
          <p:nvPr/>
        </p:nvSpPr>
        <p:spPr>
          <a:xfrm>
            <a:off x="6197760" y="1622080"/>
            <a:ext cx="5495343" cy="5052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645A00-C51F-FDFC-9A02-9696A6651CB1}"/>
              </a:ext>
            </a:extLst>
          </p:cNvPr>
          <p:cNvSpPr txBox="1"/>
          <p:nvPr/>
        </p:nvSpPr>
        <p:spPr>
          <a:xfrm>
            <a:off x="6320984" y="1820879"/>
            <a:ext cx="5183033" cy="297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5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X – RULES OF CONDUCT</a:t>
            </a:r>
          </a:p>
          <a:p>
            <a:pPr algn="ctr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 I – Duties of the Brokers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33.  The 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broker shall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1 </a:t>
            </a:r>
            <a:r>
              <a:rPr lang="en-US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technology structure shall be compatible with the volume, nature, and complexity of its operations</a:t>
            </a:r>
            <a:r>
              <a:rPr lang="en-US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 order to preserve customer service even in periods of peak demand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3 The </a:t>
            </a:r>
            <a:r>
              <a:rPr lang="en-US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technological systems used by the broker shall be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– submitted to 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tests at appropriate intervals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established in the policy pursuant to art. 41, 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verify its operation in stress scenarios</a:t>
            </a:r>
            <a:r>
              <a:rPr lang="pt-BR" sz="12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5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49F63B8B-D077-366B-34CE-EA47A26BF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36636493-5C8A-B30F-5C3F-480CF0963022}"/>
              </a:ext>
            </a:extLst>
          </p:cNvPr>
          <p:cNvSpPr txBox="1">
            <a:spLocks/>
          </p:cNvSpPr>
          <p:nvPr/>
        </p:nvSpPr>
        <p:spPr>
          <a:xfrm>
            <a:off x="976320" y="724643"/>
            <a:ext cx="9930659" cy="797667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14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400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CVM Resolution 35/2021 – </a:t>
            </a:r>
            <a:r>
              <a:rPr lang="en-US" dirty="0"/>
              <a:t>Regulatory framework regarding infrastructure capacity in stress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6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4C71A8E-7690-AD32-D6E2-680A3ADA7363}"/>
              </a:ext>
            </a:extLst>
          </p:cNvPr>
          <p:cNvSpPr/>
          <p:nvPr/>
        </p:nvSpPr>
        <p:spPr>
          <a:xfrm>
            <a:off x="453284" y="1489571"/>
            <a:ext cx="5495343" cy="5069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84EB43-76EC-A8EA-D97E-5C2A9656DAAE}"/>
              </a:ext>
            </a:extLst>
          </p:cNvPr>
          <p:cNvSpPr txBox="1"/>
          <p:nvPr/>
        </p:nvSpPr>
        <p:spPr>
          <a:xfrm>
            <a:off x="576508" y="1688370"/>
            <a:ext cx="5183033" cy="424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50"/>
              </a:spcBef>
              <a:spcAft>
                <a:spcPts val="417"/>
              </a:spcAft>
            </a:pPr>
            <a:r>
              <a:rPr lang="en-GB" sz="125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XI – BUSINESS CONTINUITY PLAN</a:t>
            </a:r>
          </a:p>
          <a:p>
            <a:pPr algn="ctr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 I – General Rules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38.  The 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broker shall implement and maintain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– business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impact analysis process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and classify critical business processes</a:t>
            </a:r>
            <a:endParaRPr lang="en-GB" sz="12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evaluate the potential effects of the interruption of critical business processes on its activities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Paragraph 1 In addition to other processes considered critical by the broker under item I, business continuity plans shall cover at least the following processes, if applicable to the broker: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– 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settlement 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entities managing organized markets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– liquidation of its customers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– </a:t>
            </a:r>
            <a:r>
              <a:rPr lang="en-US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reconciliation and updating</a:t>
            </a:r>
            <a:r>
              <a:rPr lang="en-US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positions of its </a:t>
            </a:r>
            <a:r>
              <a:rPr lang="en-US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customers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F230B8-9D25-C275-BBD5-00E985A0711C}"/>
              </a:ext>
            </a:extLst>
          </p:cNvPr>
          <p:cNvSpPr/>
          <p:nvPr/>
        </p:nvSpPr>
        <p:spPr>
          <a:xfrm>
            <a:off x="6255817" y="1505966"/>
            <a:ext cx="5495343" cy="5069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19F66D-6186-C132-C15E-836EB5A5040F}"/>
              </a:ext>
            </a:extLst>
          </p:cNvPr>
          <p:cNvSpPr txBox="1"/>
          <p:nvPr/>
        </p:nvSpPr>
        <p:spPr>
          <a:xfrm>
            <a:off x="6379041" y="1704765"/>
            <a:ext cx="5183033" cy="333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50"/>
              </a:spcBef>
              <a:spcAft>
                <a:spcPts val="417"/>
              </a:spcAft>
            </a:pPr>
            <a:r>
              <a:rPr lang="en-GB" sz="1250" b="1" cap="all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XI – BUSINESS CONTINUITY PLAN</a:t>
            </a:r>
          </a:p>
          <a:p>
            <a:pPr algn="ctr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 II – Critical Systems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39.  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 systems are all computers, networks and electronic and technological systems</a:t>
            </a: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are linked to critical business processes and that directly execute or indirectly provide support to functionalities, whose malfunction or unavailability can have a significant impact on the broker’s business.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40.  The broker shall: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– </a:t>
            </a:r>
            <a:r>
              <a:rPr lang="en-GB" sz="12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and implement policies and practices to ensure the integrity, safety and availability of its critical systems</a:t>
            </a:r>
            <a:endParaRPr lang="en-GB" sz="12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en-GB" sz="12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– establish guidelines for assessing the relevance of incidents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CD0D2351-7885-B2D3-FAD5-DB194E3D4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9EFC477B-7010-1809-AE36-E0ED23D0E4AA}"/>
              </a:ext>
            </a:extLst>
          </p:cNvPr>
          <p:cNvSpPr txBox="1">
            <a:spLocks/>
          </p:cNvSpPr>
          <p:nvPr/>
        </p:nvSpPr>
        <p:spPr>
          <a:xfrm>
            <a:off x="976320" y="724643"/>
            <a:ext cx="9930659" cy="797667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14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400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CVM Resolution 35/2021 – Regulatory framework regarding infrastructure capacity in stress scenarios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89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">
            <a:extLst>
              <a:ext uri="{FF2B5EF4-FFF2-40B4-BE49-F238E27FC236}">
                <a16:creationId xmlns:a16="http://schemas.microsoft.com/office/drawing/2014/main" id="{B2674B64-4005-9AD4-008F-90CF620D5323}"/>
              </a:ext>
            </a:extLst>
          </p:cNvPr>
          <p:cNvSpPr txBox="1">
            <a:spLocks/>
          </p:cNvSpPr>
          <p:nvPr/>
        </p:nvSpPr>
        <p:spPr>
          <a:xfrm>
            <a:off x="162646" y="2242277"/>
            <a:ext cx="7864400" cy="36069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1751" lvl="1" indent="-342900" algn="just">
              <a:buClr>
                <a:schemeClr val="accent1"/>
              </a:buClr>
            </a:pPr>
            <a:r>
              <a:rPr lang="en-GB" sz="1400" dirty="0">
                <a:solidFill>
                  <a:srgbClr val="2F2F2F"/>
                </a:solidFill>
                <a:latin typeface="Arial"/>
              </a:rPr>
              <a:t>Aug/2019: CVM Instruction 612 published</a:t>
            </a:r>
          </a:p>
          <a:p>
            <a:pPr marL="861751" lvl="1" indent="-342900" algn="just">
              <a:buClr>
                <a:schemeClr val="accent1"/>
              </a:buClr>
            </a:pPr>
            <a:endParaRPr lang="en-GB" sz="1400" dirty="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"/>
              </a:rPr>
              <a:t>Sep/2020: CVM Instruction 612 and related circulars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"/>
              </a:rPr>
              <a:t>	came into effect </a:t>
            </a:r>
          </a:p>
          <a:p>
            <a:pPr marL="861751" lvl="1" indent="-342900" algn="just">
              <a:buClr>
                <a:schemeClr val="accent1"/>
              </a:buClr>
            </a:pPr>
            <a:endParaRPr lang="en-GB" sz="1400" dirty="0">
              <a:solidFill>
                <a:schemeClr val="tx1">
                  <a:lumMod val="75000"/>
                </a:schemeClr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"/>
              </a:rPr>
              <a:t>May/2021: CVM Resolution 3</a:t>
            </a:r>
            <a:r>
              <a:rPr lang="en-GB" sz="1400" dirty="0">
                <a:solidFill>
                  <a:srgbClr val="2F2F2F"/>
                </a:solidFill>
                <a:latin typeface="Arial"/>
              </a:rPr>
              <a:t>5 published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en-GB" sz="1400" dirty="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en-GB" sz="1400" dirty="0">
                <a:solidFill>
                  <a:srgbClr val="2F2F2F"/>
                </a:solidFill>
                <a:latin typeface="Arial"/>
              </a:rPr>
              <a:t>PQO Basic Script 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en-GB" sz="1400" dirty="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18851" lvl="1" indent="0" algn="just">
              <a:buClr>
                <a:schemeClr val="accent1"/>
              </a:buClr>
              <a:buNone/>
            </a:pPr>
            <a:r>
              <a:rPr lang="en-GB" sz="1400" dirty="0">
                <a:solidFill>
                  <a:srgbClr val="2F2F2F"/>
                </a:solidFill>
                <a:latin typeface="Arial"/>
              </a:rPr>
              <a:t> 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 dirty="0">
              <a:solidFill>
                <a:srgbClr val="2F2F2F"/>
              </a:solidFill>
              <a:latin typeface="Arial"/>
            </a:endParaRP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 dirty="0">
              <a:solidFill>
                <a:srgbClr val="2F2F2F"/>
              </a:solidFill>
              <a:latin typeface="Arial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BF17314-7D53-E7E3-52C6-E8B2E8EEDE1C}"/>
              </a:ext>
            </a:extLst>
          </p:cNvPr>
          <p:cNvCxnSpPr>
            <a:cxnSpLocks/>
          </p:cNvCxnSpPr>
          <p:nvPr/>
        </p:nvCxnSpPr>
        <p:spPr>
          <a:xfrm>
            <a:off x="4428139" y="4115578"/>
            <a:ext cx="1667861" cy="0"/>
          </a:xfrm>
          <a:prstGeom prst="line">
            <a:avLst/>
          </a:prstGeom>
          <a:ln w="38100" cmpd="sng">
            <a:solidFill>
              <a:srgbClr val="12327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D655EEF8-694F-F9DB-762C-A5D6D6A5D281}"/>
              </a:ext>
            </a:extLst>
          </p:cNvPr>
          <p:cNvSpPr/>
          <p:nvPr/>
        </p:nvSpPr>
        <p:spPr>
          <a:xfrm>
            <a:off x="611291" y="3928455"/>
            <a:ext cx="3757509" cy="498402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BF8B15E-57C6-DD90-C0A1-0D9C273DB473}"/>
              </a:ext>
            </a:extLst>
          </p:cNvPr>
          <p:cNvSpPr/>
          <p:nvPr/>
        </p:nvSpPr>
        <p:spPr>
          <a:xfrm>
            <a:off x="6155340" y="2364540"/>
            <a:ext cx="5735228" cy="3603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7E6A91-C549-60BB-8431-5D01D39D0B9E}"/>
              </a:ext>
            </a:extLst>
          </p:cNvPr>
          <p:cNvSpPr txBox="1"/>
          <p:nvPr/>
        </p:nvSpPr>
        <p:spPr>
          <a:xfrm>
            <a:off x="6155340" y="2625074"/>
            <a:ext cx="5688317" cy="247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5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PQO Basic Script is a condition for Participants to access B3’s markets. Its items </a:t>
            </a:r>
            <a:r>
              <a:rPr lang="en-GB" sz="1150" u="sng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131 </a:t>
            </a:r>
            <a:r>
              <a:rPr lang="en-GB" sz="1150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en-GB" sz="1150" u="sng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138</a:t>
            </a:r>
            <a:r>
              <a:rPr lang="en-GB" sz="115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15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respectively define the Participant’s obligations regarding:</a:t>
            </a:r>
            <a:endParaRPr lang="en-GB" sz="115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(a) </a:t>
            </a:r>
            <a:r>
              <a:rPr lang="en-GB" sz="115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execution of periodic (annual) capacity tests of its infrastructure in stress scenarios</a:t>
            </a:r>
            <a:r>
              <a:rPr lang="en-GB" sz="115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5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(b) implementation and execution of business continuity plan tests, within a maximum interval of one year, in </a:t>
            </a:r>
            <a:r>
              <a:rPr lang="en-GB" sz="115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scenario</a:t>
            </a:r>
            <a:r>
              <a:rPr lang="en-GB" sz="115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interruption to its critical business processes, which include minimal processes such as liquidation with </a:t>
            </a:r>
            <a:r>
              <a:rPr lang="en-GB" sz="115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GB" sz="115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lients and B3</a:t>
            </a:r>
            <a:endParaRPr lang="en-GB" sz="115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763F66D-8719-3C7F-5810-90BFEDE67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ED979996-C569-94C9-4016-26A4B8593630}"/>
              </a:ext>
            </a:extLst>
          </p:cNvPr>
          <p:cNvSpPr txBox="1">
            <a:spLocks/>
          </p:cNvSpPr>
          <p:nvPr/>
        </p:nvSpPr>
        <p:spPr>
          <a:xfrm>
            <a:off x="976320" y="724643"/>
            <a:ext cx="9930659" cy="797667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14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400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CVM Resolution 35/2021 – Regulatory framework regarding infrastructure capacity in stress scenarios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57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68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7873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81A341C-9A61-B841-858E-6079E15C6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74517" y="1814450"/>
            <a:ext cx="2681268" cy="1233756"/>
          </a:xfrm>
        </p:spPr>
        <p:txBody>
          <a:bodyPr/>
          <a:lstStyle/>
          <a:p>
            <a:pPr marL="0" indent="0">
              <a:buNone/>
            </a:pPr>
            <a:r>
              <a:rPr lang="en-US" altLang="pt-BR" sz="1250" dirty="0">
                <a:solidFill>
                  <a:srgbClr val="F0F5FE"/>
                </a:solidFill>
              </a:rPr>
              <a:t>Presentation of the regulatory framework related to infrastructure capacity</a:t>
            </a:r>
            <a:endParaRPr lang="en-US" altLang="pt-BR" sz="125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Boa Ideia estrutura de tópicos">
            <a:extLst>
              <a:ext uri="{FF2B5EF4-FFF2-40B4-BE49-F238E27FC236}">
                <a16:creationId xmlns:a16="http://schemas.microsoft.com/office/drawing/2014/main" id="{EC1B7026-3196-4000-A75E-DF2B6EC71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4454" y="1974220"/>
            <a:ext cx="914217" cy="914217"/>
          </a:xfrm>
          <a:prstGeom prst="rect">
            <a:avLst/>
          </a:prstGeom>
        </p:spPr>
      </p:pic>
      <p:pic>
        <p:nvPicPr>
          <p:cNvPr id="12" name="Gráfico 11" descr="Aspiração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454" y="4519027"/>
            <a:ext cx="914217" cy="914217"/>
          </a:xfrm>
          <a:prstGeom prst="rect">
            <a:avLst/>
          </a:prstGeom>
        </p:spPr>
      </p:pic>
      <p:pic>
        <p:nvPicPr>
          <p:cNvPr id="14" name="Gráfico 13" descr="Área de Transferência estrutura de tópicos">
            <a:extLst>
              <a:ext uri="{FF2B5EF4-FFF2-40B4-BE49-F238E27FC236}">
                <a16:creationId xmlns:a16="http://schemas.microsoft.com/office/drawing/2014/main" id="{F01E3125-41AC-4A58-A4CD-C18755685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0672" y="3246623"/>
            <a:ext cx="914217" cy="914217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86997A14-2C2D-4BC6-A118-8803C3358BF4}"/>
              </a:ext>
            </a:extLst>
          </p:cNvPr>
          <p:cNvSpPr txBox="1">
            <a:spLocks/>
          </p:cNvSpPr>
          <p:nvPr/>
        </p:nvSpPr>
        <p:spPr>
          <a:xfrm>
            <a:off x="8173026" y="3073925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pt-BR" sz="1530" b="1" dirty="0">
                <a:solidFill>
                  <a:srgbClr val="F0F5FE"/>
                </a:solidFill>
              </a:rPr>
              <a:t>Establishment of the capacity indicators to be used in tests, as well as the metrics considered </a:t>
            </a:r>
            <a:endParaRPr lang="en-GB" altLang="pt-BR" sz="1530" b="1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173026" y="4359257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pt-BR" sz="1250" dirty="0">
                <a:solidFill>
                  <a:srgbClr val="F0F5FE"/>
                </a:solidFill>
              </a:rPr>
              <a:t>Support, guidance and assessment of the capacity tests in stress scenarios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1CBEB9-8875-74AC-5FB9-DC6C007F60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4903824" cy="1136067"/>
          </a:xfrm>
        </p:spPr>
        <p:txBody>
          <a:bodyPr/>
          <a:lstStyle/>
          <a:p>
            <a:r>
              <a:rPr lang="en-GB" dirty="0"/>
              <a:t>Indicators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233D8B-79B7-C30B-2A46-B729EFC460F7}"/>
              </a:ext>
            </a:extLst>
          </p:cNvPr>
          <p:cNvSpPr txBox="1"/>
          <p:nvPr/>
        </p:nvSpPr>
        <p:spPr>
          <a:xfrm>
            <a:off x="639156" y="1457095"/>
            <a:ext cx="1123228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Conception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A Capacity Working Group was created, composed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of the participants of the 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Advisory Committee to establish the scope, capacity indicators and follow-up of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B3 set out a series of premisses and a list of indicators, among which six were selected for mandatory execution</a:t>
            </a:r>
          </a:p>
          <a:p>
            <a:endParaRPr lang="en-GB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E3DBB9-1BA6-A743-3E2F-316481D93FDB}"/>
              </a:ext>
            </a:extLst>
          </p:cNvPr>
          <p:cNvSpPr txBox="1"/>
          <p:nvPr/>
        </p:nvSpPr>
        <p:spPr>
          <a:xfrm>
            <a:off x="639156" y="2632635"/>
            <a:ext cx="1123228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Indicators</a:t>
            </a:r>
          </a:p>
          <a:p>
            <a:pPr marL="742950" lvl="1" indent="-342900">
              <a:buFont typeface="Arial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Are the </a:t>
            </a:r>
            <a:r>
              <a:rPr lang="en-GB" sz="1400" b="1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metrics 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used to </a:t>
            </a:r>
            <a:r>
              <a:rPr lang="en-GB" sz="1400" b="1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assess the performance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 of the systems, seeking to pre-empt any problems that might impact post-trade processes, contemplating liquidation, custody, risk management and registration activities </a:t>
            </a:r>
            <a:r>
              <a:rPr lang="pt-BR" sz="1400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F6762D-5A45-98C3-2232-067B5D1364FC}"/>
              </a:ext>
            </a:extLst>
          </p:cNvPr>
          <p:cNvSpPr txBox="1"/>
          <p:nvPr/>
        </p:nvSpPr>
        <p:spPr>
          <a:xfrm>
            <a:off x="595972" y="5162867"/>
            <a:ext cx="1123228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Premisses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Minimum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</a:rPr>
              <a:t>frequency</a:t>
            </a:r>
            <a:r>
              <a:rPr lang="en-GB" sz="1400" dirty="0"/>
              <a:t> of tests: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</a:rPr>
              <a:t>annual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GB" sz="1400" dirty="0">
              <a:solidFill>
                <a:schemeClr val="tx2">
                  <a:lumMod val="75000"/>
                </a:schemeClr>
              </a:solidFill>
              <a:cs typeface="Segoe U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</a:rPr>
              <a:t>Criterion</a:t>
            </a:r>
            <a:r>
              <a:rPr lang="en-GB" sz="1400" dirty="0"/>
              <a:t>: </a:t>
            </a:r>
            <a:r>
              <a:rPr lang="en-GB" sz="1400" b="1" dirty="0"/>
              <a:t>Peak </a:t>
            </a:r>
            <a:r>
              <a:rPr lang="en-GB" sz="1400" dirty="0"/>
              <a:t>volume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</a:rPr>
              <a:t>observed at each institution (since Jan/2020) </a:t>
            </a:r>
            <a:r>
              <a:rPr lang="en-GB" sz="1400" dirty="0"/>
              <a:t>+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</a:rPr>
              <a:t>increment </a:t>
            </a:r>
            <a:r>
              <a:rPr lang="en-GB" sz="1400" dirty="0"/>
              <a:t>defined by the participant</a:t>
            </a:r>
            <a:endParaRPr lang="en-GB" sz="1400" dirty="0">
              <a:cs typeface="Segoe U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Participants must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</a:rPr>
              <a:t>construct/use their environments and their injectors/mocks together with their suppliers</a:t>
            </a:r>
            <a:endParaRPr lang="en-GB" sz="1400" dirty="0">
              <a:cs typeface="Segoe U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Participants must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</a:rPr>
              <a:t>monitor the indicators and establish a business continuity program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to assure provision in cases with higher volume than those tested</a:t>
            </a:r>
            <a:endParaRPr lang="pt-BR" sz="1400" dirty="0"/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B0357E73-B955-04B7-0266-151341550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82658DE-6E39-3EE6-C3D1-36F7C9BEB80F}"/>
              </a:ext>
            </a:extLst>
          </p:cNvPr>
          <p:cNvSpPr txBox="1"/>
          <p:nvPr/>
        </p:nvSpPr>
        <p:spPr>
          <a:xfrm>
            <a:off x="639155" y="3717364"/>
            <a:ext cx="11232280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Post-trade infrastructure and processes, including: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Capture, give-up, allocation, position control, securities 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lending and liquidation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Custody and processing of corporate actions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Risk, margin calculation, mocks, risk assessment for position and collateral changes and margin call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Registration processes, such as the creation and maintenance of accounts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13825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Claro">
  <a:themeElements>
    <a:clrScheme name="B3">
      <a:dk1>
        <a:srgbClr val="4B5055"/>
      </a:dk1>
      <a:lt1>
        <a:sysClr val="window" lastClr="FFFFFF"/>
      </a:lt1>
      <a:dk2>
        <a:srgbClr val="4B5055"/>
      </a:dk2>
      <a:lt2>
        <a:srgbClr val="F0F5FF"/>
      </a:lt2>
      <a:accent1>
        <a:srgbClr val="00145F"/>
      </a:accent1>
      <a:accent2>
        <a:srgbClr val="50C3F5"/>
      </a:accent2>
      <a:accent3>
        <a:srgbClr val="F5AA1E"/>
      </a:accent3>
      <a:accent4>
        <a:srgbClr val="000000"/>
      </a:accent4>
      <a:accent5>
        <a:srgbClr val="000000"/>
      </a:accent5>
      <a:accent6>
        <a:srgbClr val="000000"/>
      </a:accent6>
      <a:hlink>
        <a:srgbClr val="0063DE"/>
      </a:hlink>
      <a:folHlink>
        <a:srgbClr val="0063DE"/>
      </a:folHlink>
    </a:clrScheme>
    <a:fontScheme name="B3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8728978A9F394F9AA8CADB0B9A8A89" ma:contentTypeVersion="4" ma:contentTypeDescription="Crie um novo documento." ma:contentTypeScope="" ma:versionID="0968e25681ceb327ad51e384b30d4d27">
  <xsd:schema xmlns:xsd="http://www.w3.org/2001/XMLSchema" xmlns:xs="http://www.w3.org/2001/XMLSchema" xmlns:p="http://schemas.microsoft.com/office/2006/metadata/properties" xmlns:ns2="da72251d-bd51-4602-90eb-95778b7a73b2" xmlns:ns3="9e2fac3b-216e-4725-bff7-bac574b4c803" targetNamespace="http://schemas.microsoft.com/office/2006/metadata/properties" ma:root="true" ma:fieldsID="e052e37d53e30249fba43dd5b745a642" ns2:_="" ns3:_="">
    <xsd:import namespace="da72251d-bd51-4602-90eb-95778b7a73b2"/>
    <xsd:import namespace="9e2fac3b-216e-4725-bff7-bac574b4c8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2251d-bd51-4602-90eb-95778b7a73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fac3b-216e-4725-bff7-bac574b4c8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B54085-B3D2-4EE9-A81B-208DC902C86C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e2fac3b-216e-4725-bff7-bac574b4c803"/>
    <ds:schemaRef ds:uri="da72251d-bd51-4602-90eb-95778b7a73b2"/>
  </ds:schemaRefs>
</ds:datastoreItem>
</file>

<file path=customXml/itemProps2.xml><?xml version="1.0" encoding="utf-8"?>
<ds:datastoreItem xmlns:ds="http://schemas.openxmlformats.org/officeDocument/2006/customXml" ds:itemID="{80E4091F-53F8-48E9-97B5-14A6A7D2F744}">
  <ds:schemaRefs>
    <ds:schemaRef ds:uri="9e2fac3b-216e-4725-bff7-bac574b4c803"/>
    <ds:schemaRef ds:uri="da72251d-bd51-4602-90eb-95778b7a73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A1DC55-DC94-4A0D-BBCC-CF57476FA5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2079</Words>
  <Application>Microsoft Office PowerPoint</Application>
  <PresentationFormat>Widescreen</PresentationFormat>
  <Paragraphs>268</Paragraphs>
  <Slides>23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Segoe UI</vt:lpstr>
      <vt:lpstr>Wingdings</vt:lpstr>
      <vt:lpstr>Tema Claro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Bevilacqua, Victoria (SPL-FUB)</dc:creator>
  <cp:lastModifiedBy>Alexandre Segala Romano</cp:lastModifiedBy>
  <cp:revision>92</cp:revision>
  <cp:lastPrinted>2022-11-08T09:38:58Z</cp:lastPrinted>
  <dcterms:created xsi:type="dcterms:W3CDTF">2021-09-20T13:35:31Z</dcterms:created>
  <dcterms:modified xsi:type="dcterms:W3CDTF">2022-11-30T20:47:01Z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0x010100DF8728978A9F394F9AA8CADB0B9A8A89</vt:lpwstr>
  </property>
  <property fmtid="{D5CDD505-2E9C-101B-9397-08002B2CF9AE}" pid="3" name="MSIP_Label_4aeda764-ac5d-4c78-8b24-fe1405747852_Enabled">
    <vt:lpwstr>true</vt:lpwstr>
  </property>
  <property fmtid="{D5CDD505-2E9C-101B-9397-08002B2CF9AE}" pid="4" name="MSIP_Label_4aeda764-ac5d-4c78-8b24-fe1405747852_SetDate">
    <vt:lpwstr>2022-11-30T20:47:00Z</vt:lpwstr>
  </property>
  <property fmtid="{D5CDD505-2E9C-101B-9397-08002B2CF9AE}" pid="5" name="MSIP_Label_4aeda764-ac5d-4c78-8b24-fe1405747852_Method">
    <vt:lpwstr>Standard</vt:lpwstr>
  </property>
  <property fmtid="{D5CDD505-2E9C-101B-9397-08002B2CF9AE}" pid="6" name="MSIP_Label_4aeda764-ac5d-4c78-8b24-fe1405747852_Name">
    <vt:lpwstr>4aeda764-ac5d-4c78-8b24-fe1405747852</vt:lpwstr>
  </property>
  <property fmtid="{D5CDD505-2E9C-101B-9397-08002B2CF9AE}" pid="7" name="MSIP_Label_4aeda764-ac5d-4c78-8b24-fe1405747852_SiteId">
    <vt:lpwstr>f9cfd8cb-c4a5-4677-b65d-3150dda310c9</vt:lpwstr>
  </property>
  <property fmtid="{D5CDD505-2E9C-101B-9397-08002B2CF9AE}" pid="8" name="MSIP_Label_4aeda764-ac5d-4c78-8b24-fe1405747852_ActionId">
    <vt:lpwstr>98af6158-695e-4918-83cf-bd92624367d1</vt:lpwstr>
  </property>
  <property fmtid="{D5CDD505-2E9C-101B-9397-08002B2CF9AE}" pid="9" name="MSIP_Label_4aeda764-ac5d-4c78-8b24-fe1405747852_ContentBits">
    <vt:lpwstr>2</vt:lpwstr>
  </property>
</Properties>
</file>