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1"/>
  </p:notesMasterIdLst>
  <p:handoutMasterIdLst>
    <p:handoutMasterId r:id="rId72"/>
  </p:handoutMasterIdLst>
  <p:sldIdLst>
    <p:sldId id="270" r:id="rId2"/>
    <p:sldId id="368" r:id="rId3"/>
    <p:sldId id="311" r:id="rId4"/>
    <p:sldId id="306" r:id="rId5"/>
    <p:sldId id="274" r:id="rId6"/>
    <p:sldId id="275" r:id="rId7"/>
    <p:sldId id="317" r:id="rId8"/>
    <p:sldId id="276" r:id="rId9"/>
    <p:sldId id="277" r:id="rId10"/>
    <p:sldId id="318" r:id="rId11"/>
    <p:sldId id="319" r:id="rId12"/>
    <p:sldId id="320" r:id="rId13"/>
    <p:sldId id="321" r:id="rId14"/>
    <p:sldId id="322" r:id="rId15"/>
    <p:sldId id="278" r:id="rId16"/>
    <p:sldId id="279" r:id="rId17"/>
    <p:sldId id="280" r:id="rId18"/>
    <p:sldId id="281" r:id="rId19"/>
    <p:sldId id="307" r:id="rId20"/>
    <p:sldId id="284" r:id="rId21"/>
    <p:sldId id="285" r:id="rId22"/>
    <p:sldId id="323" r:id="rId23"/>
    <p:sldId id="286" r:id="rId24"/>
    <p:sldId id="287" r:id="rId25"/>
    <p:sldId id="324" r:id="rId26"/>
    <p:sldId id="325" r:id="rId27"/>
    <p:sldId id="326" r:id="rId28"/>
    <p:sldId id="328" r:id="rId29"/>
    <p:sldId id="327" r:id="rId30"/>
    <p:sldId id="329" r:id="rId31"/>
    <p:sldId id="330" r:id="rId32"/>
    <p:sldId id="364" r:id="rId33"/>
    <p:sldId id="340" r:id="rId34"/>
    <p:sldId id="290" r:id="rId35"/>
    <p:sldId id="314" r:id="rId36"/>
    <p:sldId id="334" r:id="rId37"/>
    <p:sldId id="335" r:id="rId38"/>
    <p:sldId id="291" r:id="rId39"/>
    <p:sldId id="336" r:id="rId40"/>
    <p:sldId id="310" r:id="rId41"/>
    <p:sldId id="298" r:id="rId42"/>
    <p:sldId id="313" r:id="rId43"/>
    <p:sldId id="349" r:id="rId44"/>
    <p:sldId id="331" r:id="rId45"/>
    <p:sldId id="350" r:id="rId46"/>
    <p:sldId id="332" r:id="rId47"/>
    <p:sldId id="345" r:id="rId48"/>
    <p:sldId id="346" r:id="rId49"/>
    <p:sldId id="347" r:id="rId50"/>
    <p:sldId id="351" r:id="rId51"/>
    <p:sldId id="352" r:id="rId52"/>
    <p:sldId id="353" r:id="rId53"/>
    <p:sldId id="365" r:id="rId54"/>
    <p:sldId id="354" r:id="rId55"/>
    <p:sldId id="355" r:id="rId56"/>
    <p:sldId id="356" r:id="rId57"/>
    <p:sldId id="357" r:id="rId58"/>
    <p:sldId id="358" r:id="rId59"/>
    <p:sldId id="359" r:id="rId60"/>
    <p:sldId id="360" r:id="rId61"/>
    <p:sldId id="361" r:id="rId62"/>
    <p:sldId id="362" r:id="rId63"/>
    <p:sldId id="366" r:id="rId64"/>
    <p:sldId id="315" r:id="rId65"/>
    <p:sldId id="341" r:id="rId66"/>
    <p:sldId id="344" r:id="rId67"/>
    <p:sldId id="316" r:id="rId68"/>
    <p:sldId id="367" r:id="rId69"/>
    <p:sldId id="267" r:id="rId70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M&amp;FBOVESPA" initials="B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7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 autoAdjust="0"/>
    <p:restoredTop sz="94660" autoAdjust="0"/>
  </p:normalViewPr>
  <p:slideViewPr>
    <p:cSldViewPr>
      <p:cViewPr varScale="1">
        <p:scale>
          <a:sx n="74" d="100"/>
          <a:sy n="74" d="100"/>
        </p:scale>
        <p:origin x="126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-2880" y="-11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3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18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'base (2)'!$D$1</c:f>
              <c:strCache>
                <c:ptCount val="1"/>
                <c:pt idx="0">
                  <c:v>quantidade de ordens</c:v>
                </c:pt>
              </c:strCache>
            </c:strRef>
          </c:tx>
          <c:spPr>
            <a:solidFill>
              <a:srgbClr val="005DA2"/>
            </a:solidFill>
            <a:ln>
              <a:noFill/>
            </a:ln>
            <a:effectLst/>
          </c:spPr>
          <c:invertIfNegative val="0"/>
          <c:cat>
            <c:strRef>
              <c:f>'base (2)'!$C$2:$C$8</c:f>
              <c:strCache>
                <c:ptCount val="7"/>
                <c:pt idx="0">
                  <c:v>x5</c:v>
                </c:pt>
                <c:pt idx="1">
                  <c:v>x10</c:v>
                </c:pt>
                <c:pt idx="2">
                  <c:v>x15</c:v>
                </c:pt>
                <c:pt idx="3">
                  <c:v>x20</c:v>
                </c:pt>
                <c:pt idx="4">
                  <c:v>21  - 49</c:v>
                </c:pt>
                <c:pt idx="5">
                  <c:v>50 - 99</c:v>
                </c:pt>
                <c:pt idx="6">
                  <c:v>&gt;= 100</c:v>
                </c:pt>
              </c:strCache>
            </c:strRef>
          </c:cat>
          <c:val>
            <c:numRef>
              <c:f>'base (2)'!$D$2:$D$8</c:f>
              <c:numCache>
                <c:formatCode>_-* #,##0_-;\-* #,##0_-;_-* "-"??_-;_-@_-</c:formatCode>
                <c:ptCount val="7"/>
                <c:pt idx="0">
                  <c:v>60110</c:v>
                </c:pt>
                <c:pt idx="1">
                  <c:v>37584</c:v>
                </c:pt>
                <c:pt idx="2">
                  <c:v>712</c:v>
                </c:pt>
                <c:pt idx="3">
                  <c:v>1023</c:v>
                </c:pt>
                <c:pt idx="4">
                  <c:v>459</c:v>
                </c:pt>
                <c:pt idx="5">
                  <c:v>412</c:v>
                </c:pt>
                <c:pt idx="6">
                  <c:v>202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69624704"/>
        <c:axId val="169625264"/>
      </c:barChart>
      <c:lineChart>
        <c:grouping val="standard"/>
        <c:varyColors val="0"/>
        <c:ser>
          <c:idx val="1"/>
          <c:order val="1"/>
          <c:tx>
            <c:strRef>
              <c:f>'base (2)'!$F$1</c:f>
              <c:strCache>
                <c:ptCount val="1"/>
                <c:pt idx="0">
                  <c:v>% acumulada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1.7321984065262589E-2"/>
                  <c:y val="2.8912998737845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-2.67048123934361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"/>
                  <c:y val="-3.43347587915606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0049335938270873E-3"/>
                  <c:y val="-3.4334758791560678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9308191739190487E-2"/>
                      <c:h val="7.2427416379992962E-2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-6.0150375939849628E-3"/>
                  <c:y val="-3.43347587915606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8.0200501253132831E-3"/>
                  <c:y val="-3.43347587915606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2.4060150375939851E-2"/>
                  <c:y val="-3.43347587915606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'base (2)'!$F$2:$F$8</c:f>
              <c:numCache>
                <c:formatCode>0.0%</c:formatCode>
                <c:ptCount val="7"/>
                <c:pt idx="0">
                  <c:v>0.59809755029750655</c:v>
                </c:pt>
                <c:pt idx="1">
                  <c:v>0.9720602575073134</c:v>
                </c:pt>
                <c:pt idx="2">
                  <c:v>0.97914469363793766</c:v>
                </c:pt>
                <c:pt idx="3">
                  <c:v>0.98932359555033744</c:v>
                </c:pt>
                <c:pt idx="4">
                  <c:v>0.99389066884241128</c:v>
                </c:pt>
                <c:pt idx="5">
                  <c:v>0.99799008974945791</c:v>
                </c:pt>
                <c:pt idx="6">
                  <c:v>1.0000000000000002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8475536"/>
        <c:axId val="138474976"/>
      </c:lineChart>
      <c:catAx>
        <c:axId val="169624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69625264"/>
        <c:crosses val="autoZero"/>
        <c:auto val="1"/>
        <c:lblAlgn val="ctr"/>
        <c:lblOffset val="100"/>
        <c:noMultiLvlLbl val="0"/>
      </c:catAx>
      <c:valAx>
        <c:axId val="169625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69624704"/>
        <c:crosses val="autoZero"/>
        <c:crossBetween val="between"/>
      </c:valAx>
      <c:valAx>
        <c:axId val="138474976"/>
        <c:scaling>
          <c:orientation val="minMax"/>
        </c:scaling>
        <c:delete val="0"/>
        <c:axPos val="r"/>
        <c:numFmt formatCode="0.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38475536"/>
        <c:crosses val="max"/>
        <c:crossBetween val="between"/>
      </c:valAx>
      <c:catAx>
        <c:axId val="138475536"/>
        <c:scaling>
          <c:orientation val="minMax"/>
        </c:scaling>
        <c:delete val="1"/>
        <c:axPos val="b"/>
        <c:majorTickMark val="out"/>
        <c:minorTickMark val="none"/>
        <c:tickLblPos val="nextTo"/>
        <c:crossAx val="13847497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[Cópia de Auditoria - Supervisão de ofertas e operações (2).xlsx]Plan7!Tabela dinâmica2</c:name>
    <c:fmtId val="-1"/>
  </c:pivotSource>
  <c:chart>
    <c:autoTitleDeleted val="1"/>
    <c:pivotFmts>
      <c:pivotFmt>
        <c:idx val="0"/>
        <c:marker>
          <c:symbol val="none"/>
        </c:marker>
        <c:dLbl>
          <c:idx val="0"/>
          <c:numFmt formatCode="General" sourceLinked="0"/>
          <c:spPr/>
          <c:txPr>
            <a:bodyPr/>
            <a:lstStyle/>
            <a:p>
              <a:pPr>
                <a:defRPr/>
              </a:pPr>
              <a:endParaRPr lang="pt-BR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"/>
        <c:marker>
          <c:symbol val="none"/>
        </c:marker>
        <c:dLbl>
          <c:idx val="0"/>
          <c:numFmt formatCode="General" sourceLinked="0"/>
          <c:spPr/>
          <c:txPr>
            <a:bodyPr/>
            <a:lstStyle/>
            <a:p>
              <a:pPr>
                <a:defRPr/>
              </a:pPr>
              <a:endParaRPr lang="pt-BR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2"/>
        <c:marker>
          <c:symbol val="none"/>
        </c:marker>
        <c:dLbl>
          <c:idx val="0"/>
          <c:numFmt formatCode="General" sourceLinked="0"/>
          <c:spPr/>
          <c:txPr>
            <a:bodyPr/>
            <a:lstStyle/>
            <a:p>
              <a:pPr>
                <a:defRPr/>
              </a:pPr>
              <a:endParaRPr lang="pt-BR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Plan7!$B$3</c:f>
              <c:strCache>
                <c:ptCount val="1"/>
                <c:pt idx="0">
                  <c:v>Total</c:v>
                </c:pt>
              </c:strCache>
            </c:strRef>
          </c:tx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/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Plan7!$A$4:$A$7</c:f>
              <c:strCache>
                <c:ptCount val="3"/>
                <c:pt idx="0">
                  <c:v>Monitora</c:v>
                </c:pt>
                <c:pt idx="1">
                  <c:v>Monitora Parcialmente</c:v>
                </c:pt>
                <c:pt idx="2">
                  <c:v>Não Monitora</c:v>
                </c:pt>
              </c:strCache>
            </c:strRef>
          </c:cat>
          <c:val>
            <c:numRef>
              <c:f>Plan7!$B$4:$B$7</c:f>
              <c:numCache>
                <c:formatCode>General</c:formatCode>
                <c:ptCount val="3"/>
                <c:pt idx="0">
                  <c:v>16</c:v>
                </c:pt>
                <c:pt idx="1">
                  <c:v>8</c:v>
                </c:pt>
                <c:pt idx="2">
                  <c:v>41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B3B-4BC8-88EE-A126D996BE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1645584"/>
        <c:axId val="171646144"/>
      </c:barChart>
      <c:catAx>
        <c:axId val="1716455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pt-BR"/>
          </a:p>
        </c:txPr>
        <c:crossAx val="171646144"/>
        <c:crosses val="autoZero"/>
        <c:auto val="1"/>
        <c:lblAlgn val="ctr"/>
        <c:lblOffset val="100"/>
        <c:noMultiLvlLbl val="0"/>
      </c:catAx>
      <c:valAx>
        <c:axId val="1716461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pt-BR"/>
          </a:p>
        </c:txPr>
        <c:crossAx val="171645584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  <c:extLst xmlns:c16r2="http://schemas.microsoft.com/office/drawing/2015/06/chart"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</c:extLst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4ED991-59C1-4972-82BA-23DC2B644DFD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D4796714-00AD-4751-8109-B2295394082C}" type="pres">
      <dgm:prSet presAssocID="{1F4ED991-59C1-4972-82BA-23DC2B644DF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</dgm:ptLst>
  <dgm:cxnLst>
    <dgm:cxn modelId="{DDBA2518-7797-40BC-94A4-CED64C8D2441}" type="presOf" srcId="{1F4ED991-59C1-4972-82BA-23DC2B644DFD}" destId="{D4796714-00AD-4751-8109-B2295394082C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EF996C-CA2C-436E-A903-7F2E7C68ADF8}" type="datetimeFigureOut">
              <a:rPr lang="en-US" smtClean="0"/>
              <a:pPr/>
              <a:t>4/10/2017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D6F0E9-F5E0-4616-9C10-7A8C156C72C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684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D6514A-F4CA-40F5-B508-6CC5FEA6DD64}" type="datetimeFigureOut">
              <a:rPr lang="en-US" smtClean="0"/>
              <a:pPr/>
              <a:t>4/10/2017</a:t>
            </a:fld>
            <a:endParaRPr lang="en-US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2B8404-7DFF-4128-BBDB-E2DC0C77B12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750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M&amp;FBOVESPA - 1ª 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 userDrawn="1"/>
        </p:nvGrpSpPr>
        <p:grpSpPr>
          <a:xfrm>
            <a:off x="0" y="4763"/>
            <a:ext cx="9123389" cy="6852330"/>
            <a:chOff x="0" y="4763"/>
            <a:chExt cx="9123389" cy="6852330"/>
          </a:xfrm>
        </p:grpSpPr>
        <p:pic>
          <p:nvPicPr>
            <p:cNvPr id="2050" name="E1BEB302-0761-47BC-9520-9D3FF8C5BD62" descr="FB1473D7-E2A3-4353-B5DD-EAE9FA6CD87B@corporate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763"/>
              <a:ext cx="9123389" cy="6852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m 8"/>
            <p:cNvPicPr>
              <a:picLocks noChangeAspect="1"/>
            </p:cNvPicPr>
            <p:nvPr userDrawn="1"/>
          </p:nvPicPr>
          <p:blipFill rotWithShape="1">
            <a:blip r:embed="rId3"/>
            <a:srcRect l="13775" t="31519" r="15351" b="29001"/>
            <a:stretch/>
          </p:blipFill>
          <p:spPr>
            <a:xfrm>
              <a:off x="5327516" y="1279126"/>
              <a:ext cx="3569741" cy="1242798"/>
            </a:xfrm>
            <a:prstGeom prst="rect">
              <a:avLst/>
            </a:prstGeom>
          </p:spPr>
        </p:pic>
      </p:grp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23528" y="3573016"/>
            <a:ext cx="8640960" cy="40011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/>
              <a:t>Clique para editar o estilo do subtítulo mestre</a:t>
            </a:r>
            <a:endParaRPr lang="en-US" dirty="0"/>
          </a:p>
        </p:txBody>
      </p:sp>
      <p:sp>
        <p:nvSpPr>
          <p:cNvPr id="13" name="Título 12"/>
          <p:cNvSpPr>
            <a:spLocks noGrp="1"/>
          </p:cNvSpPr>
          <p:nvPr>
            <p:ph type="title"/>
          </p:nvPr>
        </p:nvSpPr>
        <p:spPr>
          <a:xfrm>
            <a:off x="323528" y="2901670"/>
            <a:ext cx="8640960" cy="523220"/>
          </a:xfrm>
        </p:spPr>
        <p:txBody>
          <a:bodyPr anchor="t">
            <a:noAutofit/>
          </a:bodyPr>
          <a:lstStyle>
            <a:lvl1pPr>
              <a:defRPr sz="2800" b="1">
                <a:solidFill>
                  <a:srgbClr val="00478D"/>
                </a:solidFill>
              </a:defRPr>
            </a:lvl1pPr>
          </a:lstStyle>
          <a:p>
            <a:r>
              <a:rPr lang="pt-BR" dirty="0"/>
              <a:t>Clique para editar o estilo do título mestre</a:t>
            </a:r>
            <a:endParaRPr lang="en-US" dirty="0"/>
          </a:p>
        </p:txBody>
      </p:sp>
      <p:sp>
        <p:nvSpPr>
          <p:cNvPr id="15" name="Espaço Reservado para Texto 14"/>
          <p:cNvSpPr>
            <a:spLocks noGrp="1"/>
          </p:cNvSpPr>
          <p:nvPr>
            <p:ph type="body" sz="quarter" idx="15"/>
          </p:nvPr>
        </p:nvSpPr>
        <p:spPr>
          <a:xfrm>
            <a:off x="323528" y="3861048"/>
            <a:ext cx="6840760" cy="369332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7CA1203-9895-4031-A8F5-582D90A415CF}" type="datetimeFigureOut">
              <a:rPr lang="pt-BR" smtClean="0"/>
              <a:t>10/04/2017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BA9E607-417A-457C-BEC3-910880C144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4512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sz="quarter" idx="10"/>
          </p:nvPr>
        </p:nvSpPr>
        <p:spPr>
          <a:xfrm>
            <a:off x="461934" y="1928825"/>
            <a:ext cx="8253470" cy="3286125"/>
          </a:xfrm>
          <a:prstGeom prst="rect">
            <a:avLst/>
          </a:prstGeom>
        </p:spPr>
        <p:txBody>
          <a:bodyPr/>
          <a:lstStyle>
            <a:lvl1pPr marL="0" indent="0" algn="just">
              <a:buClr>
                <a:srgbClr val="00B050"/>
              </a:buClr>
              <a:buFont typeface="Arial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defRPr>
            </a:lvl1pPr>
            <a:lvl2pPr marL="541338" indent="-177800" algn="just">
              <a:buClr>
                <a:srgbClr val="00B050"/>
              </a:buClr>
              <a:buFont typeface="Arial" pitchFamily="34" charset="0"/>
              <a:buChar char="•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defRPr>
            </a:lvl2pPr>
            <a:lvl3pPr marL="808038" indent="-176213" algn="just" defTabSz="808038">
              <a:buClr>
                <a:srgbClr val="00B050"/>
              </a:buClr>
              <a:buFont typeface="Calibri" pitchFamily="34" charset="0"/>
              <a:buChar char="–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defRPr>
            </a:lvl3pPr>
            <a:lvl4pPr marL="1074738" indent="-173038" algn="just">
              <a:buClrTx/>
              <a:buFont typeface="Arial" pitchFamily="34" charset="0"/>
              <a:buChar char="•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defRPr>
            </a:lvl4pPr>
            <a:lvl5pPr marL="1339850" indent="-169863" algn="just">
              <a:buClr>
                <a:schemeClr val="tx1"/>
              </a:buClr>
              <a:buFont typeface="Calibri" pitchFamily="34" charset="0"/>
              <a:buChar char="·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defRPr>
            </a:lvl5pPr>
            <a:lvl6pPr>
              <a:defRPr/>
            </a:lvl6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457200" y="1285883"/>
            <a:ext cx="8229600" cy="571504"/>
          </a:xfrm>
          <a:prstGeom prst="rect">
            <a:avLst/>
          </a:prstGeom>
        </p:spPr>
        <p:txBody>
          <a:bodyPr anchor="ctr"/>
          <a:lstStyle>
            <a:lvl1pPr algn="l">
              <a:defRPr sz="2000" b="1">
                <a:solidFill>
                  <a:srgbClr val="004685"/>
                </a:solidFill>
                <a:latin typeface="Calibri" pitchFamily="34" charset="0"/>
              </a:defRPr>
            </a:lvl1pPr>
          </a:lstStyle>
          <a:p>
            <a:r>
              <a:rPr lang="pt-BR" dirty="0"/>
              <a:t>Clique para editar o estilo do título mestre</a:t>
            </a:r>
          </a:p>
        </p:txBody>
      </p:sp>
      <p:sp>
        <p:nvSpPr>
          <p:cNvPr id="17" name="Espaço Reservado para Texto 15"/>
          <p:cNvSpPr>
            <a:spLocks noGrp="1"/>
          </p:cNvSpPr>
          <p:nvPr>
            <p:ph type="body" sz="quarter" idx="11"/>
          </p:nvPr>
        </p:nvSpPr>
        <p:spPr>
          <a:xfrm>
            <a:off x="198252" y="148299"/>
            <a:ext cx="6389972" cy="504825"/>
          </a:xfrm>
          <a:prstGeom prst="rect">
            <a:avLst/>
          </a:prstGeom>
        </p:spPr>
        <p:txBody>
          <a:bodyPr anchor="ctr"/>
          <a:lstStyle>
            <a:lvl1pPr>
              <a:buNone/>
              <a:defRPr sz="2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71122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M&amp;FBOVESPA -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 dirty="0"/>
              <a:t>CLIQUE PARA EDITAR O ESTILO DO TÍTULO MESTRE</a:t>
            </a:r>
            <a:endParaRPr lang="en-US" dirty="0"/>
          </a:p>
        </p:txBody>
      </p:sp>
      <p:sp>
        <p:nvSpPr>
          <p:cNvPr id="22" name="Espaço Reservado para Texto 13"/>
          <p:cNvSpPr>
            <a:spLocks noGrp="1"/>
          </p:cNvSpPr>
          <p:nvPr>
            <p:ph type="body" sz="quarter" idx="13"/>
          </p:nvPr>
        </p:nvSpPr>
        <p:spPr>
          <a:xfrm>
            <a:off x="251520" y="980728"/>
            <a:ext cx="8280400" cy="504056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anchor="ctr"/>
          <a:lstStyle>
            <a:lvl1pPr>
              <a:buNone/>
              <a:defRPr sz="2000"/>
            </a:lvl1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sp>
        <p:nvSpPr>
          <p:cNvPr id="23" name="Espaço Reservado para Texto 13"/>
          <p:cNvSpPr>
            <a:spLocks noGrp="1"/>
          </p:cNvSpPr>
          <p:nvPr>
            <p:ph type="body" sz="quarter" idx="16"/>
          </p:nvPr>
        </p:nvSpPr>
        <p:spPr>
          <a:xfrm>
            <a:off x="251520" y="1628800"/>
            <a:ext cx="8280400" cy="504056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anchor="ctr"/>
          <a:lstStyle>
            <a:lvl1pPr>
              <a:buNone/>
              <a:defRPr sz="2000"/>
            </a:lvl1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sp>
        <p:nvSpPr>
          <p:cNvPr id="24" name="Espaço Reservado para Texto 13"/>
          <p:cNvSpPr>
            <a:spLocks noGrp="1"/>
          </p:cNvSpPr>
          <p:nvPr>
            <p:ph type="body" sz="quarter" idx="17"/>
          </p:nvPr>
        </p:nvSpPr>
        <p:spPr>
          <a:xfrm>
            <a:off x="251520" y="2276872"/>
            <a:ext cx="8280400" cy="504056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anchor="ctr"/>
          <a:lstStyle>
            <a:lvl1pPr>
              <a:buNone/>
              <a:defRPr sz="2000"/>
            </a:lvl1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sp>
        <p:nvSpPr>
          <p:cNvPr id="25" name="Espaço Reservado para Texto 13"/>
          <p:cNvSpPr>
            <a:spLocks noGrp="1"/>
          </p:cNvSpPr>
          <p:nvPr>
            <p:ph type="body" sz="quarter" idx="18"/>
          </p:nvPr>
        </p:nvSpPr>
        <p:spPr>
          <a:xfrm>
            <a:off x="251520" y="2924944"/>
            <a:ext cx="8280400" cy="504056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anchor="ctr"/>
          <a:lstStyle>
            <a:lvl1pPr>
              <a:buNone/>
              <a:defRPr sz="2000"/>
            </a:lvl1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sp>
        <p:nvSpPr>
          <p:cNvPr id="26" name="Espaço Reservado para Texto 13"/>
          <p:cNvSpPr>
            <a:spLocks noGrp="1"/>
          </p:cNvSpPr>
          <p:nvPr>
            <p:ph type="body" sz="quarter" idx="19"/>
          </p:nvPr>
        </p:nvSpPr>
        <p:spPr>
          <a:xfrm>
            <a:off x="251520" y="3573016"/>
            <a:ext cx="8280400" cy="504056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anchor="ctr"/>
          <a:lstStyle>
            <a:lvl1pPr>
              <a:buNone/>
              <a:defRPr sz="2000"/>
            </a:lvl1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sp>
        <p:nvSpPr>
          <p:cNvPr id="27" name="Espaço Reservado para Texto 13"/>
          <p:cNvSpPr>
            <a:spLocks noGrp="1"/>
          </p:cNvSpPr>
          <p:nvPr>
            <p:ph type="body" sz="quarter" idx="20"/>
          </p:nvPr>
        </p:nvSpPr>
        <p:spPr>
          <a:xfrm>
            <a:off x="251520" y="4221088"/>
            <a:ext cx="8280400" cy="504056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anchor="ctr"/>
          <a:lstStyle>
            <a:lvl1pPr>
              <a:buNone/>
              <a:defRPr sz="2000"/>
            </a:lvl1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sp>
        <p:nvSpPr>
          <p:cNvPr id="28" name="Espaço Reservado para Texto 13"/>
          <p:cNvSpPr>
            <a:spLocks noGrp="1"/>
          </p:cNvSpPr>
          <p:nvPr>
            <p:ph type="body" sz="quarter" idx="21"/>
          </p:nvPr>
        </p:nvSpPr>
        <p:spPr>
          <a:xfrm>
            <a:off x="251520" y="4869160"/>
            <a:ext cx="8280400" cy="504056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anchor="ctr"/>
          <a:lstStyle>
            <a:lvl1pPr>
              <a:buNone/>
              <a:defRPr sz="2000"/>
            </a:lvl1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sp>
        <p:nvSpPr>
          <p:cNvPr id="29" name="Espaço Reservado para Texto 13"/>
          <p:cNvSpPr>
            <a:spLocks noGrp="1"/>
          </p:cNvSpPr>
          <p:nvPr>
            <p:ph type="body" sz="quarter" idx="22"/>
          </p:nvPr>
        </p:nvSpPr>
        <p:spPr>
          <a:xfrm>
            <a:off x="251520" y="5517232"/>
            <a:ext cx="8280400" cy="504056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anchor="ctr"/>
          <a:lstStyle>
            <a:lvl1pPr>
              <a:buNone/>
              <a:defRPr sz="2000"/>
            </a:lvl1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</p:spTree>
  </p:cSld>
  <p:clrMapOvr>
    <a:masterClrMapping/>
  </p:clrMapOvr>
  <p:transition>
    <p:fade thruBlk="1"/>
  </p:transition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M&amp;FBOVESPA - 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pt-BR" dirty="0"/>
              <a:t>CLIQUE PARA EDITAR O ESTILO DO TÍTULO MESTRE</a:t>
            </a:r>
            <a:endParaRPr lang="en-US" dirty="0"/>
          </a:p>
        </p:txBody>
      </p:sp>
      <p:sp>
        <p:nvSpPr>
          <p:cNvPr id="11" name="Espaço Reservado para Conteúdo 9"/>
          <p:cNvSpPr>
            <a:spLocks noGrp="1"/>
          </p:cNvSpPr>
          <p:nvPr>
            <p:ph sz="quarter" idx="14"/>
          </p:nvPr>
        </p:nvSpPr>
        <p:spPr>
          <a:xfrm>
            <a:off x="251520" y="1772816"/>
            <a:ext cx="8712968" cy="43204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266700" indent="-266700">
              <a:buClr>
                <a:srgbClr val="00B050"/>
              </a:buClr>
              <a:defRPr sz="1800">
                <a:solidFill>
                  <a:schemeClr val="bg1">
                    <a:lumMod val="50000"/>
                  </a:schemeClr>
                </a:solidFill>
              </a:defRPr>
            </a:lvl2pPr>
            <a:lvl3pPr marL="533400" indent="-266700">
              <a:buClr>
                <a:srgbClr val="00B050"/>
              </a:buClr>
              <a:defRPr sz="1600">
                <a:solidFill>
                  <a:schemeClr val="bg1">
                    <a:lumMod val="50000"/>
                  </a:schemeClr>
                </a:solidFill>
              </a:defRPr>
            </a:lvl3pPr>
            <a:lvl4pPr marL="901700" indent="-368300">
              <a:buClr>
                <a:srgbClr val="00B050"/>
              </a:buClr>
              <a:defRPr sz="1400">
                <a:solidFill>
                  <a:schemeClr val="bg1">
                    <a:lumMod val="50000"/>
                  </a:schemeClr>
                </a:solidFill>
              </a:defRPr>
            </a:lvl4pPr>
            <a:lvl5pPr marL="1257300" indent="-355600">
              <a:buClr>
                <a:srgbClr val="00B050"/>
              </a:buClr>
              <a:defRPr sz="14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15" name="Espaço Reservado para Texto 13"/>
          <p:cNvSpPr>
            <a:spLocks noGrp="1"/>
          </p:cNvSpPr>
          <p:nvPr>
            <p:ph type="body" sz="quarter" idx="15"/>
          </p:nvPr>
        </p:nvSpPr>
        <p:spPr>
          <a:xfrm>
            <a:off x="251520" y="980728"/>
            <a:ext cx="8712968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 spc="-150">
                <a:solidFill>
                  <a:srgbClr val="00478D"/>
                </a:solidFill>
              </a:defRPr>
            </a:lvl1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 dirty="0"/>
              <a:t>CLIQUE PARA EDITAR O ESTILO DO TÍTULO MESTRE</a:t>
            </a:r>
            <a:endParaRPr lang="en-US" dirty="0"/>
          </a:p>
        </p:txBody>
      </p:sp>
      <p:sp>
        <p:nvSpPr>
          <p:cNvPr id="6" name="Espaço Reservado para Conteúdo 9"/>
          <p:cNvSpPr>
            <a:spLocks noGrp="1"/>
          </p:cNvSpPr>
          <p:nvPr>
            <p:ph sz="quarter" idx="14"/>
          </p:nvPr>
        </p:nvSpPr>
        <p:spPr>
          <a:xfrm>
            <a:off x="251520" y="1772816"/>
            <a:ext cx="8712968" cy="43204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266700" indent="-266700">
              <a:buClr>
                <a:srgbClr val="00B050"/>
              </a:buClr>
              <a:defRPr sz="1800">
                <a:solidFill>
                  <a:schemeClr val="bg1">
                    <a:lumMod val="50000"/>
                  </a:schemeClr>
                </a:solidFill>
              </a:defRPr>
            </a:lvl2pPr>
            <a:lvl3pPr marL="533400" indent="-266700">
              <a:buClr>
                <a:srgbClr val="00B050"/>
              </a:buClr>
              <a:defRPr sz="1600">
                <a:solidFill>
                  <a:schemeClr val="bg1">
                    <a:lumMod val="50000"/>
                  </a:schemeClr>
                </a:solidFill>
              </a:defRPr>
            </a:lvl3pPr>
            <a:lvl4pPr marL="901700" indent="-368300">
              <a:buClr>
                <a:srgbClr val="00B050"/>
              </a:buClr>
              <a:defRPr sz="1400">
                <a:solidFill>
                  <a:schemeClr val="bg1">
                    <a:lumMod val="50000"/>
                  </a:schemeClr>
                </a:solidFill>
              </a:defRPr>
            </a:lvl4pPr>
            <a:lvl5pPr marL="1257300" indent="-355600">
              <a:buClr>
                <a:srgbClr val="00B050"/>
              </a:buClr>
              <a:defRPr sz="14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7" name="Espaço Reservado para Texto 13"/>
          <p:cNvSpPr>
            <a:spLocks noGrp="1"/>
          </p:cNvSpPr>
          <p:nvPr>
            <p:ph type="body" sz="quarter" idx="15"/>
          </p:nvPr>
        </p:nvSpPr>
        <p:spPr>
          <a:xfrm>
            <a:off x="251520" y="980728"/>
            <a:ext cx="8712968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 spc="-150">
                <a:solidFill>
                  <a:srgbClr val="00478D"/>
                </a:solidFill>
              </a:defRPr>
            </a:lvl1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M&amp;FBOVESPA - 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pt-BR" dirty="0"/>
              <a:t>CLIQUE PARA EDITAR O ESTILO DO TÍTULO MESTRE</a:t>
            </a:r>
            <a:endParaRPr lang="en-US" dirty="0"/>
          </a:p>
        </p:txBody>
      </p:sp>
      <p:sp>
        <p:nvSpPr>
          <p:cNvPr id="6" name="Espaço Reservado para Conteúdo 9"/>
          <p:cNvSpPr>
            <a:spLocks noGrp="1"/>
          </p:cNvSpPr>
          <p:nvPr>
            <p:ph sz="quarter" idx="14"/>
          </p:nvPr>
        </p:nvSpPr>
        <p:spPr>
          <a:xfrm>
            <a:off x="251520" y="980728"/>
            <a:ext cx="8712968" cy="51125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266700" indent="-266700">
              <a:buClr>
                <a:srgbClr val="00B050"/>
              </a:buClr>
              <a:defRPr sz="1800">
                <a:solidFill>
                  <a:schemeClr val="bg1">
                    <a:lumMod val="50000"/>
                  </a:schemeClr>
                </a:solidFill>
              </a:defRPr>
            </a:lvl2pPr>
            <a:lvl3pPr marL="533400" indent="-266700">
              <a:buClr>
                <a:srgbClr val="00B050"/>
              </a:buClr>
              <a:defRPr sz="1600">
                <a:solidFill>
                  <a:schemeClr val="bg1">
                    <a:lumMod val="50000"/>
                  </a:schemeClr>
                </a:solidFill>
              </a:defRPr>
            </a:lvl3pPr>
            <a:lvl4pPr marL="901700" indent="-368300">
              <a:buClr>
                <a:srgbClr val="00B050"/>
              </a:buClr>
              <a:defRPr sz="1400">
                <a:solidFill>
                  <a:schemeClr val="bg1">
                    <a:lumMod val="50000"/>
                  </a:schemeClr>
                </a:solidFill>
              </a:defRPr>
            </a:lvl4pPr>
            <a:lvl5pPr marL="1257300" indent="-355600">
              <a:buClr>
                <a:srgbClr val="00B050"/>
              </a:buClr>
              <a:defRPr sz="14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M&amp;FBOVEASPA - 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9488" y="4800600"/>
            <a:ext cx="8805000" cy="566738"/>
          </a:xfrm>
        </p:spPr>
        <p:txBody>
          <a:bodyPr anchor="ctr">
            <a:noAutofit/>
          </a:bodyPr>
          <a:lstStyle>
            <a:lvl1pPr algn="l">
              <a:defRPr sz="2400" b="1">
                <a:solidFill>
                  <a:srgbClr val="00478D"/>
                </a:solidFill>
              </a:defRPr>
            </a:lvl1pPr>
          </a:lstStyle>
          <a:p>
            <a:r>
              <a:rPr lang="pt-BR" dirty="0"/>
              <a:t>Clique para editar o estilo do título mestre</a:t>
            </a:r>
            <a:endParaRPr lang="en-US" dirty="0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59488" y="980727"/>
            <a:ext cx="8805000" cy="374684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59488" y="5367338"/>
            <a:ext cx="8805000" cy="8048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>
                    <a:lumMod val="2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M&amp;FBOVESPA - Última 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 userDrawn="1"/>
        </p:nvGrpSpPr>
        <p:grpSpPr>
          <a:xfrm>
            <a:off x="-27980" y="4763"/>
            <a:ext cx="9171980" cy="6888826"/>
            <a:chOff x="-27980" y="4763"/>
            <a:chExt cx="9171980" cy="6888826"/>
          </a:xfrm>
        </p:grpSpPr>
        <p:pic>
          <p:nvPicPr>
            <p:cNvPr id="3074" name="F8308E8B-6A1E-47BD-A120-9796BD25198D" descr="505F6BA9-24E3-4F25-8EB3-9D637CC884E8@corporate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7980" y="4763"/>
              <a:ext cx="9171980" cy="6888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m 8"/>
            <p:cNvPicPr>
              <a:picLocks noChangeAspect="1"/>
            </p:cNvPicPr>
            <p:nvPr userDrawn="1"/>
          </p:nvPicPr>
          <p:blipFill rotWithShape="1">
            <a:blip r:embed="rId3"/>
            <a:srcRect l="13775" t="31519" r="15351" b="29001"/>
            <a:stretch/>
          </p:blipFill>
          <p:spPr>
            <a:xfrm>
              <a:off x="5364088" y="5416196"/>
              <a:ext cx="3569741" cy="1242798"/>
            </a:xfrm>
            <a:prstGeom prst="rect">
              <a:avLst/>
            </a:prstGeom>
          </p:spPr>
        </p:pic>
      </p:grpSp>
      <p:sp>
        <p:nvSpPr>
          <p:cNvPr id="6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203200" y="5645899"/>
            <a:ext cx="5448920" cy="3600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Nome Completo do Palestrante</a:t>
            </a:r>
          </a:p>
        </p:txBody>
      </p:sp>
      <p:sp>
        <p:nvSpPr>
          <p:cNvPr id="7" name="Espaço Reservado para Texto 3"/>
          <p:cNvSpPr>
            <a:spLocks noGrp="1"/>
          </p:cNvSpPr>
          <p:nvPr>
            <p:ph type="body" sz="half" idx="10" hasCustomPrompt="1"/>
          </p:nvPr>
        </p:nvSpPr>
        <p:spPr>
          <a:xfrm>
            <a:off x="203200" y="6005939"/>
            <a:ext cx="5448920" cy="7920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Telefone: +55 11 2565-4000 / 4000 / 4000</a:t>
            </a:r>
            <a:br>
              <a:rPr lang="pt-BR" dirty="0"/>
            </a:br>
            <a:r>
              <a:rPr lang="pt-BR" dirty="0"/>
              <a:t>E:mail: bvmf@bvmf.com.br</a:t>
            </a:r>
          </a:p>
        </p:txBody>
      </p:sp>
      <p:sp>
        <p:nvSpPr>
          <p:cNvPr id="8" name="CaixaDeTexto 7"/>
          <p:cNvSpPr txBox="1"/>
          <p:nvPr userDrawn="1"/>
        </p:nvSpPr>
        <p:spPr>
          <a:xfrm>
            <a:off x="204912" y="5356200"/>
            <a:ext cx="721672" cy="276999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pt-BR" sz="1200" i="1" dirty="0">
                <a:solidFill>
                  <a:schemeClr val="tx1">
                    <a:lumMod val="40000"/>
                    <a:lumOff val="60000"/>
                  </a:schemeClr>
                </a:solidFill>
              </a:rPr>
              <a:t>Contato</a:t>
            </a:r>
            <a:endParaRPr lang="en-US" sz="1200" i="1" dirty="0">
              <a:solidFill>
                <a:schemeClr val="tx1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M&amp;FBOVESPA - 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07504" y="0"/>
            <a:ext cx="6912768" cy="76470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lang="en-US" sz="2100" b="1" kern="1200" spc="0" baseline="0" dirty="0">
                <a:solidFill>
                  <a:srgbClr val="71717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pt-BR" dirty="0"/>
              <a:t>Título</a:t>
            </a:r>
            <a:endParaRPr lang="en-US" dirty="0"/>
          </a:p>
        </p:txBody>
      </p:sp>
      <p:sp>
        <p:nvSpPr>
          <p:cNvPr id="11" name="Espaço Reservado para Conteúdo 9"/>
          <p:cNvSpPr>
            <a:spLocks noGrp="1"/>
          </p:cNvSpPr>
          <p:nvPr>
            <p:ph sz="quarter" idx="14"/>
          </p:nvPr>
        </p:nvSpPr>
        <p:spPr>
          <a:xfrm>
            <a:off x="251520" y="1124744"/>
            <a:ext cx="8712968" cy="4968552"/>
          </a:xfrm>
          <a:prstGeom prst="rect">
            <a:avLst/>
          </a:prstGeom>
        </p:spPr>
        <p:txBody>
          <a:bodyPr>
            <a:noAutofit/>
          </a:bodyPr>
          <a:lstStyle>
            <a:lvl1pPr marL="266700" indent="-266700">
              <a:spcBef>
                <a:spcPts val="1200"/>
              </a:spcBef>
              <a:buClr>
                <a:srgbClr val="039B44"/>
              </a:buClr>
              <a:buFont typeface="Arial" pitchFamily="34" charset="0"/>
              <a:buChar char="•"/>
              <a:defRPr sz="1900">
                <a:solidFill>
                  <a:srgbClr val="686868"/>
                </a:solidFill>
              </a:defRPr>
            </a:lvl1pPr>
            <a:lvl2pPr marL="622300" indent="-266700">
              <a:spcBef>
                <a:spcPts val="1200"/>
              </a:spcBef>
              <a:buClr>
                <a:srgbClr val="00B050"/>
              </a:buClr>
              <a:defRPr sz="1800">
                <a:solidFill>
                  <a:srgbClr val="686868"/>
                </a:solidFill>
              </a:defRPr>
            </a:lvl2pPr>
            <a:lvl3pPr marL="990600" indent="-368300">
              <a:spcBef>
                <a:spcPts val="1200"/>
              </a:spcBef>
              <a:buClr>
                <a:srgbClr val="00B050"/>
              </a:buClr>
              <a:buSzPct val="75000"/>
              <a:buFont typeface="Wingdings" pitchFamily="2" charset="2"/>
              <a:buChar char="ü"/>
              <a:defRPr sz="1700">
                <a:solidFill>
                  <a:srgbClr val="686868"/>
                </a:solidFill>
              </a:defRPr>
            </a:lvl3pPr>
            <a:lvl4pPr marL="1257300" indent="-266700">
              <a:spcBef>
                <a:spcPts val="1200"/>
              </a:spcBef>
              <a:buClr>
                <a:srgbClr val="00B050"/>
              </a:buClr>
              <a:defRPr sz="1600">
                <a:solidFill>
                  <a:srgbClr val="686868"/>
                </a:solidFill>
              </a:defRPr>
            </a:lvl4pPr>
            <a:lvl5pPr marL="1612900" indent="-355600">
              <a:spcBef>
                <a:spcPts val="1200"/>
              </a:spcBef>
              <a:buClr>
                <a:srgbClr val="00B050"/>
              </a:buClr>
              <a:defRPr sz="1500">
                <a:solidFill>
                  <a:srgbClr val="686868"/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3514063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M&amp;FBOVESPA - 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07504" y="0"/>
            <a:ext cx="6912768" cy="76470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b="1" spc="0"/>
            </a:lvl1pPr>
          </a:lstStyle>
          <a:p>
            <a:r>
              <a:rPr lang="pt-BR" noProof="0" dirty="0" smtClean="0"/>
              <a:t>CLIQUE PARA EDITAR O ESTILO DO TÍTULO MESTRE</a:t>
            </a:r>
            <a:endParaRPr lang="pt-BR" noProof="0" dirty="0"/>
          </a:p>
        </p:txBody>
      </p:sp>
      <p:sp>
        <p:nvSpPr>
          <p:cNvPr id="11" name="Espaço Reservado para Conteúdo 9"/>
          <p:cNvSpPr>
            <a:spLocks noGrp="1"/>
          </p:cNvSpPr>
          <p:nvPr>
            <p:ph sz="quarter" idx="14"/>
          </p:nvPr>
        </p:nvSpPr>
        <p:spPr>
          <a:xfrm>
            <a:off x="251520" y="1772816"/>
            <a:ext cx="8712968" cy="43204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266700" indent="-266700">
              <a:buClr>
                <a:srgbClr val="00B050"/>
              </a:buClr>
              <a:defRPr sz="1800">
                <a:solidFill>
                  <a:schemeClr val="bg1">
                    <a:lumMod val="50000"/>
                  </a:schemeClr>
                </a:solidFill>
              </a:defRPr>
            </a:lvl2pPr>
            <a:lvl3pPr marL="533400" indent="-266700">
              <a:buClr>
                <a:srgbClr val="00B050"/>
              </a:buClr>
              <a:defRPr sz="1600">
                <a:solidFill>
                  <a:schemeClr val="bg1">
                    <a:lumMod val="50000"/>
                  </a:schemeClr>
                </a:solidFill>
              </a:defRPr>
            </a:lvl3pPr>
            <a:lvl4pPr marL="901700" indent="-368300">
              <a:buClr>
                <a:srgbClr val="00B050"/>
              </a:buClr>
              <a:defRPr sz="1400">
                <a:solidFill>
                  <a:schemeClr val="bg1">
                    <a:lumMod val="50000"/>
                  </a:schemeClr>
                </a:solidFill>
              </a:defRPr>
            </a:lvl4pPr>
            <a:lvl5pPr marL="1257300" indent="-355600">
              <a:buClr>
                <a:srgbClr val="00B050"/>
              </a:buClr>
              <a:defRPr sz="14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pt-BR" noProof="0" dirty="0" smtClean="0"/>
              <a:t>Clique para editar os estilos do texto mestre</a:t>
            </a:r>
          </a:p>
          <a:p>
            <a:pPr lvl="1"/>
            <a:r>
              <a:rPr lang="pt-BR" noProof="0" dirty="0" smtClean="0"/>
              <a:t>Segundo nível</a:t>
            </a:r>
          </a:p>
          <a:p>
            <a:pPr lvl="2"/>
            <a:r>
              <a:rPr lang="pt-BR" noProof="0" dirty="0" smtClean="0"/>
              <a:t>Terceiro nível</a:t>
            </a:r>
          </a:p>
          <a:p>
            <a:pPr lvl="3"/>
            <a:r>
              <a:rPr lang="pt-BR" noProof="0" dirty="0" smtClean="0"/>
              <a:t>Quarto nível</a:t>
            </a:r>
          </a:p>
          <a:p>
            <a:pPr lvl="4"/>
            <a:r>
              <a:rPr lang="pt-BR" noProof="0" dirty="0" smtClean="0"/>
              <a:t>Quinto nível</a:t>
            </a:r>
            <a:endParaRPr lang="pt-BR" noProof="0" dirty="0"/>
          </a:p>
        </p:txBody>
      </p:sp>
      <p:sp>
        <p:nvSpPr>
          <p:cNvPr id="15" name="Espaço Reservado para Texto 13"/>
          <p:cNvSpPr>
            <a:spLocks noGrp="1"/>
          </p:cNvSpPr>
          <p:nvPr>
            <p:ph type="body" sz="quarter" idx="15"/>
          </p:nvPr>
        </p:nvSpPr>
        <p:spPr>
          <a:xfrm>
            <a:off x="251520" y="980728"/>
            <a:ext cx="8712968" cy="400110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2000" b="0" i="1" spc="0">
                <a:solidFill>
                  <a:srgbClr val="00478D"/>
                </a:solidFill>
              </a:defRPr>
            </a:lvl1pPr>
          </a:lstStyle>
          <a:p>
            <a:pPr lvl="0"/>
            <a:r>
              <a:rPr lang="pt-BR" noProof="0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9775576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 userDrawn="1"/>
        </p:nvGrpSpPr>
        <p:grpSpPr>
          <a:xfrm>
            <a:off x="-1" y="14064"/>
            <a:ext cx="9112213" cy="6843936"/>
            <a:chOff x="-1" y="14064"/>
            <a:chExt cx="9112213" cy="6843936"/>
          </a:xfrm>
        </p:grpSpPr>
        <p:pic>
          <p:nvPicPr>
            <p:cNvPr id="1026" name="1BBA5B00-2ABF-4DCB-BB03-728D0EEFBEAF" descr="00201D0B-97DD-4D9B-BB1A-97FEA4F1B288@corporate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" y="14064"/>
              <a:ext cx="9112213" cy="68439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Imagem 3"/>
            <p:cNvPicPr>
              <a:picLocks noChangeAspect="1"/>
            </p:cNvPicPr>
            <p:nvPr userDrawn="1"/>
          </p:nvPicPr>
          <p:blipFill rotWithShape="1">
            <a:blip r:embed="rId15"/>
            <a:srcRect l="13775" t="31519" r="15351" b="29001"/>
            <a:stretch/>
          </p:blipFill>
          <p:spPr>
            <a:xfrm>
              <a:off x="6924041" y="14333"/>
              <a:ext cx="2156094" cy="750640"/>
            </a:xfrm>
            <a:prstGeom prst="rect">
              <a:avLst/>
            </a:prstGeom>
          </p:spPr>
        </p:pic>
      </p:grpSp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07504" y="0"/>
            <a:ext cx="6912768" cy="7647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/>
              <a:t>CLIQUE PARA EDITAR O ESTILO DO TÍTULO MESTRE</a:t>
            </a:r>
            <a:endParaRPr lang="en-US" dirty="0"/>
          </a:p>
        </p:txBody>
      </p:sp>
      <p:sp>
        <p:nvSpPr>
          <p:cNvPr id="5" name="CaixaDeTexto 4"/>
          <p:cNvSpPr txBox="1"/>
          <p:nvPr userDrawn="1"/>
        </p:nvSpPr>
        <p:spPr>
          <a:xfrm>
            <a:off x="8627616" y="6512644"/>
            <a:ext cx="243656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fld id="{EA12C413-1501-45D4-BFC3-B60CE0C9B2FE}" type="slidenum">
              <a:rPr lang="en-US" sz="1200" smtClean="0">
                <a:solidFill>
                  <a:schemeClr val="bg1">
                    <a:lumMod val="50000"/>
                  </a:schemeClr>
                </a:solidFill>
              </a:rPr>
              <a:pPr algn="r"/>
              <a:t>‹nº›</a:t>
            </a:fld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61" r:id="rId4"/>
    <p:sldLayoutId id="2147483655" r:id="rId5"/>
    <p:sldLayoutId id="2147483657" r:id="rId6"/>
    <p:sldLayoutId id="2147483660" r:id="rId7"/>
    <p:sldLayoutId id="2147483662" r:id="rId8"/>
    <p:sldLayoutId id="2147483664" r:id="rId9"/>
    <p:sldLayoutId id="2147483665" r:id="rId10"/>
    <p:sldLayoutId id="2147483666" r:id="rId11"/>
  </p:sldLayoutIdLst>
  <p:transition>
    <p:fade/>
  </p:transition>
  <p:txStyles>
    <p:titleStyle>
      <a:lvl1pPr algn="l" defTabSz="914400" rtl="0" eaLnBrk="1" latinLnBrk="0" hangingPunct="1">
        <a:spcBef>
          <a:spcPct val="0"/>
        </a:spcBef>
        <a:buNone/>
        <a:defRPr sz="2000" kern="1200" spc="-150" baseline="0">
          <a:solidFill>
            <a:schemeClr val="bg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0.emf"/><Relationship Id="rId4" Type="http://schemas.openxmlformats.org/officeDocument/2006/relationships/package" Target="../embeddings/Planilha_do_Microsoft_Excel6.xlsx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2.emf"/><Relationship Id="rId4" Type="http://schemas.openxmlformats.org/officeDocument/2006/relationships/package" Target="../embeddings/Planilha_do_Microsoft_Excel7.xlsx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4.emf"/><Relationship Id="rId4" Type="http://schemas.openxmlformats.org/officeDocument/2006/relationships/package" Target="../embeddings/Planilha_do_Microsoft_Excel8.xlsx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5.emf"/><Relationship Id="rId4" Type="http://schemas.openxmlformats.org/officeDocument/2006/relationships/package" Target="../embeddings/Planilha_do_Microsoft_Excel9.xlsx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7.emf"/><Relationship Id="rId4" Type="http://schemas.openxmlformats.org/officeDocument/2006/relationships/package" Target="../embeddings/Planilha_do_Microsoft_Excel10.xlsx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8.emf"/><Relationship Id="rId4" Type="http://schemas.openxmlformats.org/officeDocument/2006/relationships/package" Target="../embeddings/Planilha_do_Microsoft_Excel11.xlsx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19.emf"/><Relationship Id="rId4" Type="http://schemas.openxmlformats.org/officeDocument/2006/relationships/package" Target="../embeddings/Planilha_do_Microsoft_Excel12.xlsx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20.emf"/><Relationship Id="rId4" Type="http://schemas.openxmlformats.org/officeDocument/2006/relationships/package" Target="../embeddings/Planilha_do_Microsoft_Excel13.xlsx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21.emf"/><Relationship Id="rId4" Type="http://schemas.openxmlformats.org/officeDocument/2006/relationships/package" Target="../embeddings/Planilha_do_Microsoft_Excel14.xlsx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22.emf"/><Relationship Id="rId4" Type="http://schemas.openxmlformats.org/officeDocument/2006/relationships/package" Target="../embeddings/Planilha_do_Microsoft_Excel15.xlsx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23.emf"/><Relationship Id="rId4" Type="http://schemas.openxmlformats.org/officeDocument/2006/relationships/package" Target="../embeddings/Planilha_do_Microsoft_Excel16.xlsx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29.emf"/><Relationship Id="rId4" Type="http://schemas.openxmlformats.org/officeDocument/2006/relationships/package" Target="../embeddings/Planilha_do_Microsoft_Excel17.xlsx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emf"/><Relationship Id="rId4" Type="http://schemas.openxmlformats.org/officeDocument/2006/relationships/package" Target="../embeddings/Planilha_do_Microsoft_Excel1.xlsx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emf"/><Relationship Id="rId4" Type="http://schemas.openxmlformats.org/officeDocument/2006/relationships/package" Target="../embeddings/Planilha_do_Microsoft_Excel2.xlsx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8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40.emf"/><Relationship Id="rId4" Type="http://schemas.openxmlformats.org/officeDocument/2006/relationships/package" Target="../embeddings/Planilha_do_Microsoft_Excel19.xlsx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8.emf"/><Relationship Id="rId4" Type="http://schemas.openxmlformats.org/officeDocument/2006/relationships/package" Target="../embeddings/Planilha_do_Microsoft_Excel4.xlsx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9.emf"/><Relationship Id="rId4" Type="http://schemas.openxmlformats.org/officeDocument/2006/relationships/package" Target="../embeddings/Planilha_do_Microsoft_Excel5.xlsx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lipse 8"/>
          <p:cNvSpPr/>
          <p:nvPr/>
        </p:nvSpPr>
        <p:spPr>
          <a:xfrm>
            <a:off x="4040635" y="6525344"/>
            <a:ext cx="188640" cy="18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sz="1000" dirty="0"/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163834" y="3694720"/>
            <a:ext cx="5344270" cy="2038536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478D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pt-BR" sz="1400" kern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Glaviston </a:t>
            </a:r>
            <a:r>
              <a:rPr lang="pt-BR" sz="1400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Gesteira </a:t>
            </a:r>
            <a:r>
              <a:rPr lang="pt-BR" sz="1400" kern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Souza</a:t>
            </a:r>
          </a:p>
          <a:p>
            <a:pPr algn="l"/>
            <a:r>
              <a:rPr lang="pt-BR" sz="1400" b="0" kern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Gerente de </a:t>
            </a:r>
            <a:r>
              <a:rPr lang="pt-BR" sz="1400" b="0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Acompanhamento de </a:t>
            </a:r>
            <a:r>
              <a:rPr lang="pt-BR" sz="1400" b="0" kern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Mercado</a:t>
            </a:r>
          </a:p>
          <a:p>
            <a:pPr algn="l"/>
            <a:endParaRPr lang="pt-BR" sz="600" b="0" kern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l"/>
            <a:r>
              <a:rPr lang="pt-BR" sz="1400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Gustavo Antonio Abud Reis </a:t>
            </a:r>
          </a:p>
          <a:p>
            <a:pPr algn="l"/>
            <a:r>
              <a:rPr lang="pt-BR" sz="1400" b="0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Gerente de Acompanhamento de </a:t>
            </a:r>
            <a:r>
              <a:rPr lang="pt-BR" sz="1400" b="0" kern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Mercado</a:t>
            </a:r>
          </a:p>
          <a:p>
            <a:pPr algn="l"/>
            <a:endParaRPr lang="pt-BR" sz="600" b="0" kern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l"/>
            <a:r>
              <a:rPr lang="pt-BR" sz="1400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Julio Cesar Cuter</a:t>
            </a:r>
            <a:br>
              <a:rPr lang="pt-BR" sz="1400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t-BR" sz="1400" b="0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Superintendente de Acompanhamento de </a:t>
            </a:r>
            <a:r>
              <a:rPr lang="pt-BR" sz="1400" b="0" kern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Mercado</a:t>
            </a:r>
          </a:p>
          <a:p>
            <a:pPr algn="l"/>
            <a:endParaRPr lang="pt-BR" sz="600" b="0" kern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l"/>
            <a:r>
              <a:rPr lang="pt-BR" sz="1400" kern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Marcelo </a:t>
            </a:r>
            <a:r>
              <a:rPr lang="pt-BR" sz="1400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Rodrigues dos </a:t>
            </a:r>
            <a:r>
              <a:rPr lang="pt-BR" sz="1400" kern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Santos </a:t>
            </a:r>
            <a:endParaRPr lang="pt-BR" sz="1400" kern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l"/>
            <a:r>
              <a:rPr lang="pt-BR" sz="1400" b="0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Gerente de Acompanhamento de </a:t>
            </a:r>
            <a:r>
              <a:rPr lang="pt-BR" sz="1400" b="0" kern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Mercado</a:t>
            </a:r>
          </a:p>
          <a:p>
            <a:pPr algn="l"/>
            <a:endParaRPr lang="pt-BR" sz="600" b="0" kern="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l"/>
            <a:r>
              <a:rPr lang="pt-BR" sz="1400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Roberta Santicioli Ferreira </a:t>
            </a:r>
            <a:r>
              <a:rPr lang="pt-BR" sz="1400" kern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Lambertti </a:t>
            </a:r>
            <a:endParaRPr lang="pt-BR" sz="1400" kern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l"/>
            <a:r>
              <a:rPr lang="pt-BR" sz="1400" b="0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Gerente de Acompanhamento de Mercado</a:t>
            </a:r>
          </a:p>
          <a:p>
            <a:pPr algn="l"/>
            <a:endParaRPr lang="pt-BR" sz="1400" b="0" kern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107504" y="2780928"/>
            <a:ext cx="8640960" cy="523220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478D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pt-BR" sz="2400" dirty="0"/>
              <a:t>Monitoração de Práticas Abusivas com ofertas:</a:t>
            </a:r>
          </a:p>
          <a:p>
            <a:pPr algn="l"/>
            <a:r>
              <a:rPr lang="pt-BR" sz="2400" i="1" dirty="0" err="1"/>
              <a:t>Spoofing</a:t>
            </a:r>
            <a:r>
              <a:rPr lang="pt-BR" sz="2400" dirty="0"/>
              <a:t> e </a:t>
            </a:r>
            <a:r>
              <a:rPr lang="pt-BR" sz="2400" i="1" dirty="0" err="1"/>
              <a:t>Layering</a:t>
            </a:r>
            <a:endParaRPr lang="pt-BR" sz="2400" i="1" kern="0" dirty="0"/>
          </a:p>
        </p:txBody>
      </p:sp>
    </p:spTree>
    <p:extLst>
      <p:ext uri="{BB962C8B-B14F-4D97-AF65-F5344CB8AC3E}">
        <p14:creationId xmlns:p14="http://schemas.microsoft.com/office/powerpoint/2010/main" val="697124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07504" y="188640"/>
            <a:ext cx="6912768" cy="576064"/>
          </a:xfrm>
        </p:spPr>
        <p:txBody>
          <a:bodyPr/>
          <a:lstStyle/>
          <a:p>
            <a:pPr algn="l"/>
            <a:r>
              <a:rPr lang="pt-BR" sz="240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Exemplo de </a:t>
            </a:r>
            <a:r>
              <a:rPr lang="pt-BR" sz="2400" i="1" dirty="0" err="1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Spoofing</a:t>
            </a:r>
            <a:endParaRPr lang="pt-BR" sz="2400" i="1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3" name="Espaço Reservado para Conteúdo 1"/>
          <p:cNvSpPr txBox="1">
            <a:spLocks/>
          </p:cNvSpPr>
          <p:nvPr/>
        </p:nvSpPr>
        <p:spPr>
          <a:xfrm>
            <a:off x="279013" y="5229200"/>
            <a:ext cx="8712968" cy="720080"/>
          </a:xfrm>
          <a:prstGeom prst="rect">
            <a:avLst/>
          </a:prstGeom>
        </p:spPr>
        <p:txBody>
          <a:bodyPr>
            <a:noAutofit/>
          </a:bodyPr>
          <a:lstStyle>
            <a:lvl1pPr marL="2667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39B44"/>
              </a:buClr>
              <a:buFont typeface="Arial" pitchFamily="34" charset="0"/>
              <a:buChar char="•"/>
              <a:defRPr sz="1900">
                <a:solidFill>
                  <a:srgbClr val="686868"/>
                </a:solidFill>
                <a:latin typeface="+mn-lt"/>
                <a:ea typeface="+mn-ea"/>
                <a:cs typeface="+mn-cs"/>
              </a:defRPr>
            </a:lvl1pPr>
            <a:lvl2pPr marL="622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800">
                <a:solidFill>
                  <a:srgbClr val="686868"/>
                </a:solidFill>
                <a:latin typeface="+mj-lt"/>
              </a:defRPr>
            </a:lvl2pPr>
            <a:lvl3pPr marL="990600" indent="-3683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SzPct val="75000"/>
              <a:buFont typeface="Wingdings" pitchFamily="2" charset="2"/>
              <a:buChar char="ü"/>
              <a:defRPr sz="1700">
                <a:solidFill>
                  <a:srgbClr val="686868"/>
                </a:solidFill>
                <a:latin typeface="+mj-lt"/>
              </a:defRPr>
            </a:lvl3pPr>
            <a:lvl4pPr marL="1257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600">
                <a:solidFill>
                  <a:srgbClr val="686868"/>
                </a:solidFill>
                <a:latin typeface="+mj-lt"/>
              </a:defRPr>
            </a:lvl4pPr>
            <a:lvl5pPr marL="1612900" indent="-3556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»"/>
              <a:defRPr sz="1500">
                <a:solidFill>
                  <a:srgbClr val="686868"/>
                </a:solidFill>
                <a:latin typeface="+mj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pt-BR" sz="1800" kern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Após compra com </a:t>
            </a:r>
            <a:r>
              <a:rPr lang="pt-BR" sz="1800" i="1" kern="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spoofing</a:t>
            </a:r>
            <a:r>
              <a:rPr lang="pt-BR" sz="1800" kern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, houve negócios a 53.620, que possibilitaria lucro no </a:t>
            </a:r>
            <a:r>
              <a:rPr lang="pt-BR" sz="1800" i="1" kern="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day</a:t>
            </a:r>
            <a:r>
              <a:rPr lang="pt-BR" sz="1800" i="1" kern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 trade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pt-BR" sz="1800" kern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Assim que manipulador insere oferta de venda a 53.620, o preço de mercado reduz e manipulador decide realizar venda com </a:t>
            </a:r>
            <a:r>
              <a:rPr lang="pt-BR" sz="1800" i="1" kern="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spoofing</a:t>
            </a:r>
            <a:r>
              <a:rPr lang="pt-BR" sz="1800" kern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 para elevar preço</a:t>
            </a:r>
          </a:p>
          <a:p>
            <a:pPr marL="0" indent="0">
              <a:spcBef>
                <a:spcPts val="0"/>
              </a:spcBef>
              <a:buNone/>
            </a:pPr>
            <a:r>
              <a:rPr lang="pt-BR" sz="1800" kern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Livro </a:t>
            </a:r>
            <a:r>
              <a:rPr lang="pt-BR" sz="1800" kern="0" dirty="0">
                <a:solidFill>
                  <a:schemeClr val="tx1"/>
                </a:solidFill>
                <a:latin typeface="Calibri" panose="020F0502020204030204" pitchFamily="34" charset="0"/>
              </a:rPr>
              <a:t>de oferta às 12:14:45.850 </a:t>
            </a:r>
            <a:endParaRPr lang="pt-BR" sz="1800" kern="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Espaço Reservado para Conteúdo 1"/>
          <p:cNvSpPr>
            <a:spLocks noGrp="1"/>
          </p:cNvSpPr>
          <p:nvPr>
            <p:ph sz="quarter" idx="14"/>
          </p:nvPr>
        </p:nvSpPr>
        <p:spPr>
          <a:xfrm>
            <a:off x="279013" y="1268760"/>
            <a:ext cx="8712968" cy="648072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pt-BR" dirty="0" smtClean="0">
                <a:solidFill>
                  <a:schemeClr val="tx1"/>
                </a:solidFill>
                <a:latin typeface="Calibri" panose="020F0502020204030204" pitchFamily="34" charset="0"/>
              </a:rPr>
              <a:t>Manipulador fechará o </a:t>
            </a:r>
            <a:r>
              <a:rPr lang="pt-BR" i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day</a:t>
            </a:r>
            <a:r>
              <a:rPr lang="pt-BR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trade </a:t>
            </a:r>
            <a:r>
              <a:rPr lang="pt-BR" dirty="0" smtClean="0">
                <a:solidFill>
                  <a:schemeClr val="tx1"/>
                </a:solidFill>
                <a:latin typeface="Calibri" panose="020F0502020204030204" pitchFamily="34" charset="0"/>
              </a:rPr>
              <a:t>com </a:t>
            </a:r>
            <a:r>
              <a:rPr lang="pt-BR" i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spoofing</a:t>
            </a:r>
            <a:endParaRPr lang="pt-BR" i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pt-BR" dirty="0" smtClean="0">
                <a:solidFill>
                  <a:schemeClr val="tx1"/>
                </a:solidFill>
                <a:latin typeface="Calibri" panose="020F0502020204030204" pitchFamily="34" charset="0"/>
              </a:rPr>
              <a:t>Manipulador executará o mesmo ciclo </a:t>
            </a:r>
            <a:r>
              <a:rPr lang="pt-BR" b="1" dirty="0" smtClean="0">
                <a:solidFill>
                  <a:srgbClr val="004685"/>
                </a:solidFill>
                <a:latin typeface="Calibri" panose="020F0502020204030204" pitchFamily="34" charset="0"/>
              </a:rPr>
              <a:t>do lado oposto</a:t>
            </a:r>
            <a:endParaRPr lang="pt-BR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8550161"/>
              </p:ext>
            </p:extLst>
          </p:nvPr>
        </p:nvGraphicFramePr>
        <p:xfrm>
          <a:off x="336532" y="1988840"/>
          <a:ext cx="8304299" cy="32403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9" name="Worksheet" r:id="rId4" imgW="5638795" imgH="2200229" progId="Excel.Sheet.12">
                  <p:embed/>
                </p:oleObj>
              </mc:Choice>
              <mc:Fallback>
                <p:oleObj name="Worksheet" r:id="rId4" imgW="5638795" imgH="220022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36532" y="1988840"/>
                        <a:ext cx="8304299" cy="32403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CaixaDeTexto 14"/>
          <p:cNvSpPr txBox="1"/>
          <p:nvPr/>
        </p:nvSpPr>
        <p:spPr>
          <a:xfrm>
            <a:off x="279013" y="894202"/>
            <a:ext cx="6687211" cy="338554"/>
          </a:xfrm>
          <a:prstGeom prst="rect">
            <a:avLst/>
          </a:prstGeom>
          <a:ln w="25400">
            <a:solidFill>
              <a:srgbClr val="002060"/>
            </a:solidFill>
          </a:ln>
        </p:spPr>
        <p:txBody>
          <a:bodyPr wrap="square" rtlCol="0" anchor="ctr">
            <a:spAutoFit/>
          </a:bodyPr>
          <a:lstStyle/>
          <a:p>
            <a:pPr marR="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4685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Passo 1: Inserção  oferta desejada</a:t>
            </a:r>
          </a:p>
        </p:txBody>
      </p:sp>
    </p:spTree>
    <p:extLst>
      <p:ext uri="{BB962C8B-B14F-4D97-AF65-F5344CB8AC3E}">
        <p14:creationId xmlns:p14="http://schemas.microsoft.com/office/powerpoint/2010/main" val="30001029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07504" y="188640"/>
            <a:ext cx="6912768" cy="576064"/>
          </a:xfrm>
        </p:spPr>
        <p:txBody>
          <a:bodyPr/>
          <a:lstStyle/>
          <a:p>
            <a:pPr algn="l"/>
            <a:r>
              <a:rPr lang="pt-BR" sz="240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Exemplo de </a:t>
            </a:r>
            <a:r>
              <a:rPr lang="pt-BR" sz="2400" i="1" dirty="0" err="1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Spoofing</a:t>
            </a:r>
            <a:endParaRPr lang="pt-BR" sz="2400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2"/>
          <a:srcRect t="14114" r="23783" b="4826"/>
          <a:stretch/>
        </p:blipFill>
        <p:spPr>
          <a:xfrm>
            <a:off x="275332" y="1124744"/>
            <a:ext cx="8617148" cy="4991490"/>
          </a:xfrm>
          <a:prstGeom prst="rect">
            <a:avLst/>
          </a:prstGeom>
        </p:spPr>
      </p:pic>
      <p:cxnSp>
        <p:nvCxnSpPr>
          <p:cNvPr id="5" name="Conector reto 4"/>
          <p:cNvCxnSpPr/>
          <p:nvPr/>
        </p:nvCxnSpPr>
        <p:spPr>
          <a:xfrm>
            <a:off x="827584" y="2473693"/>
            <a:ext cx="7704856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lipse 15"/>
          <p:cNvSpPr/>
          <p:nvPr/>
        </p:nvSpPr>
        <p:spPr>
          <a:xfrm>
            <a:off x="356298" y="2293673"/>
            <a:ext cx="471286" cy="360040"/>
          </a:xfrm>
          <a:prstGeom prst="ellipse">
            <a:avLst/>
          </a:prstGeom>
          <a:noFill/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alibri" panose="020F0502020204030204" pitchFamily="34" charset="0"/>
            </a:endParaRPr>
          </a:p>
        </p:txBody>
      </p:sp>
      <p:cxnSp>
        <p:nvCxnSpPr>
          <p:cNvPr id="18" name="Conector reto 17"/>
          <p:cNvCxnSpPr/>
          <p:nvPr/>
        </p:nvCxnSpPr>
        <p:spPr>
          <a:xfrm flipV="1">
            <a:off x="3383868" y="1484784"/>
            <a:ext cx="0" cy="4104457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ixaDeTexto 19"/>
          <p:cNvSpPr txBox="1"/>
          <p:nvPr/>
        </p:nvSpPr>
        <p:spPr>
          <a:xfrm>
            <a:off x="3707904" y="1692097"/>
            <a:ext cx="2664296" cy="584775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R="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600" b="1" kern="0" dirty="0" smtClean="0">
                <a:solidFill>
                  <a:srgbClr val="FFFF00"/>
                </a:solidFill>
                <a:latin typeface="Calibri" panose="020F0502020204030204" pitchFamily="34" charset="0"/>
              </a:rPr>
              <a:t>Inserção da oferta para venda ao preço de 53.620</a:t>
            </a:r>
            <a:endParaRPr kumimoji="0" lang="pt-BR" sz="1600" b="1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3400569" y="4500409"/>
            <a:ext cx="5328592" cy="584775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R="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600" b="1" kern="0" dirty="0" smtClean="0">
                <a:solidFill>
                  <a:srgbClr val="FFFF00"/>
                </a:solidFill>
                <a:latin typeface="Calibri" panose="020F0502020204030204" pitchFamily="34" charset="0"/>
              </a:rPr>
              <a:t>Após inserção da oferta, o preço reduz e a oferta não é executada</a:t>
            </a:r>
            <a:endParaRPr kumimoji="0" lang="pt-BR" sz="1600" b="1" i="0" u="sng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sp>
        <p:nvSpPr>
          <p:cNvPr id="2" name="Chave direita 1"/>
          <p:cNvSpPr/>
          <p:nvPr/>
        </p:nvSpPr>
        <p:spPr>
          <a:xfrm rot="5400000">
            <a:off x="5082402" y="1079990"/>
            <a:ext cx="1876313" cy="5023759"/>
          </a:xfrm>
          <a:prstGeom prst="rightBrac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>
              <a:latin typeface="Calibri" panose="020F0502020204030204" pitchFamily="34" charset="0"/>
            </a:endParaRPr>
          </a:p>
        </p:txBody>
      </p:sp>
      <p:cxnSp>
        <p:nvCxnSpPr>
          <p:cNvPr id="6" name="Conector de seta reta 5"/>
          <p:cNvCxnSpPr>
            <a:endCxn id="20" idx="1"/>
          </p:cNvCxnSpPr>
          <p:nvPr/>
        </p:nvCxnSpPr>
        <p:spPr>
          <a:xfrm flipV="1">
            <a:off x="3383868" y="1984485"/>
            <a:ext cx="324036" cy="489208"/>
          </a:xfrm>
          <a:prstGeom prst="straightConnector1">
            <a:avLst/>
          </a:prstGeom>
          <a:ln w="190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87552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07504" y="188640"/>
            <a:ext cx="6912768" cy="576064"/>
          </a:xfrm>
        </p:spPr>
        <p:txBody>
          <a:bodyPr/>
          <a:lstStyle/>
          <a:p>
            <a:pPr algn="l"/>
            <a:r>
              <a:rPr lang="pt-BR" sz="240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Exemplo de </a:t>
            </a:r>
            <a:r>
              <a:rPr lang="pt-BR" sz="2400" i="1" dirty="0" err="1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Spoofing</a:t>
            </a:r>
            <a:endParaRPr lang="pt-BR" sz="2400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3" name="Espaço Reservado para Conteúdo 1"/>
          <p:cNvSpPr txBox="1">
            <a:spLocks/>
          </p:cNvSpPr>
          <p:nvPr/>
        </p:nvSpPr>
        <p:spPr>
          <a:xfrm>
            <a:off x="323528" y="5445224"/>
            <a:ext cx="8712968" cy="504056"/>
          </a:xfrm>
          <a:prstGeom prst="rect">
            <a:avLst/>
          </a:prstGeom>
        </p:spPr>
        <p:txBody>
          <a:bodyPr>
            <a:noAutofit/>
          </a:bodyPr>
          <a:lstStyle>
            <a:lvl1pPr marL="2667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39B44"/>
              </a:buClr>
              <a:buFont typeface="Arial" pitchFamily="34" charset="0"/>
              <a:buChar char="•"/>
              <a:defRPr sz="1900">
                <a:solidFill>
                  <a:srgbClr val="686868"/>
                </a:solidFill>
                <a:latin typeface="+mn-lt"/>
                <a:ea typeface="+mn-ea"/>
                <a:cs typeface="+mn-cs"/>
              </a:defRPr>
            </a:lvl1pPr>
            <a:lvl2pPr marL="622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800">
                <a:solidFill>
                  <a:srgbClr val="686868"/>
                </a:solidFill>
                <a:latin typeface="+mj-lt"/>
              </a:defRPr>
            </a:lvl2pPr>
            <a:lvl3pPr marL="990600" indent="-3683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SzPct val="75000"/>
              <a:buFont typeface="Wingdings" pitchFamily="2" charset="2"/>
              <a:buChar char="ü"/>
              <a:defRPr sz="1700">
                <a:solidFill>
                  <a:srgbClr val="686868"/>
                </a:solidFill>
                <a:latin typeface="+mj-lt"/>
              </a:defRPr>
            </a:lvl3pPr>
            <a:lvl4pPr marL="1257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600">
                <a:solidFill>
                  <a:srgbClr val="686868"/>
                </a:solidFill>
                <a:latin typeface="+mj-lt"/>
              </a:defRPr>
            </a:lvl4pPr>
            <a:lvl5pPr marL="1612900" indent="-3556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»"/>
              <a:defRPr sz="1500">
                <a:solidFill>
                  <a:srgbClr val="686868"/>
                </a:solidFill>
                <a:latin typeface="+mj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pt-BR" kern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A inserção da oferta falsa às 12:17:22.964</a:t>
            </a:r>
            <a:endParaRPr lang="pt-BR" kern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5277763"/>
              </p:ext>
            </p:extLst>
          </p:nvPr>
        </p:nvGraphicFramePr>
        <p:xfrm>
          <a:off x="336532" y="1902932"/>
          <a:ext cx="8339923" cy="32542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3" name="Worksheet" r:id="rId4" imgW="5638795" imgH="2200229" progId="Excel.Sheet.12">
                  <p:embed/>
                </p:oleObj>
              </mc:Choice>
              <mc:Fallback>
                <p:oleObj name="Worksheet" r:id="rId4" imgW="5638795" imgH="220022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36532" y="1902932"/>
                        <a:ext cx="8339923" cy="32542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CaixaDeTexto 13"/>
          <p:cNvSpPr txBox="1"/>
          <p:nvPr/>
        </p:nvSpPr>
        <p:spPr>
          <a:xfrm>
            <a:off x="301172" y="950168"/>
            <a:ext cx="7488832" cy="338554"/>
          </a:xfrm>
          <a:prstGeom prst="rect">
            <a:avLst/>
          </a:prstGeom>
          <a:ln w="25400">
            <a:solidFill>
              <a:srgbClr val="004685"/>
            </a:solidFill>
          </a:ln>
        </p:spPr>
        <p:txBody>
          <a:bodyPr wrap="square" rtlCol="0" anchor="ctr">
            <a:spAutoFit/>
          </a:bodyPr>
          <a:lstStyle>
            <a:defPPr>
              <a:defRPr lang="pt-BR"/>
            </a:defPPr>
            <a:lvl1pPr marR="0" algn="ctr" defTabSz="914400" eaLnBrk="0" latinLnBrk="0" hangingPunct="0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  <a:tabLst/>
              <a:defRPr kumimoji="0" sz="1600" b="1" i="0" u="none" strike="noStrike" kern="0" cap="none" spc="0" normalizeH="0" baseline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cs typeface="+mn-cs"/>
              </a:defRPr>
            </a:lvl1pPr>
          </a:lstStyle>
          <a:p>
            <a:pPr algn="l"/>
            <a:r>
              <a:rPr lang="pt-BR" dirty="0" smtClean="0">
                <a:solidFill>
                  <a:srgbClr val="004685"/>
                </a:solidFill>
                <a:latin typeface="Calibri" panose="020F0502020204030204" pitchFamily="34" charset="0"/>
              </a:rPr>
              <a:t>Passo 2: Criação </a:t>
            </a:r>
            <a:r>
              <a:rPr lang="pt-BR" dirty="0">
                <a:solidFill>
                  <a:srgbClr val="004685"/>
                </a:solidFill>
                <a:latin typeface="Calibri" panose="020F0502020204030204" pitchFamily="34" charset="0"/>
              </a:rPr>
              <a:t>de falsa liquidez </a:t>
            </a:r>
            <a:r>
              <a:rPr lang="pt-BR" dirty="0" smtClean="0">
                <a:solidFill>
                  <a:srgbClr val="004685"/>
                </a:solidFill>
                <a:latin typeface="Calibri" panose="020F0502020204030204" pitchFamily="34" charset="0"/>
              </a:rPr>
              <a:t>(tamanho) no </a:t>
            </a:r>
            <a:r>
              <a:rPr lang="pt-BR" dirty="0">
                <a:solidFill>
                  <a:srgbClr val="004685"/>
                </a:solidFill>
                <a:latin typeface="Calibri" panose="020F0502020204030204" pitchFamily="34" charset="0"/>
              </a:rPr>
              <a:t>lado oposto</a:t>
            </a:r>
          </a:p>
        </p:txBody>
      </p:sp>
    </p:spTree>
    <p:extLst>
      <p:ext uri="{BB962C8B-B14F-4D97-AF65-F5344CB8AC3E}">
        <p14:creationId xmlns:p14="http://schemas.microsoft.com/office/powerpoint/2010/main" val="28553183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07504" y="188640"/>
            <a:ext cx="6912768" cy="576064"/>
          </a:xfrm>
        </p:spPr>
        <p:txBody>
          <a:bodyPr/>
          <a:lstStyle/>
          <a:p>
            <a:pPr algn="l"/>
            <a:r>
              <a:rPr lang="pt-BR" sz="240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Exemplo de </a:t>
            </a:r>
            <a:r>
              <a:rPr lang="pt-BR" sz="2400" i="1" dirty="0" err="1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Spoofing</a:t>
            </a:r>
            <a:endParaRPr lang="pt-BR" sz="2400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15" name="Conector reto 14"/>
          <p:cNvCxnSpPr/>
          <p:nvPr/>
        </p:nvCxnSpPr>
        <p:spPr>
          <a:xfrm>
            <a:off x="288291" y="4319444"/>
            <a:ext cx="8028892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2"/>
          <a:srcRect l="440" t="20702" r="26418" b="8456"/>
          <a:stretch/>
        </p:blipFill>
        <p:spPr>
          <a:xfrm>
            <a:off x="289212" y="1196752"/>
            <a:ext cx="8599558" cy="4536504"/>
          </a:xfrm>
          <a:prstGeom prst="rect">
            <a:avLst/>
          </a:prstGeom>
        </p:spPr>
      </p:pic>
      <p:cxnSp>
        <p:nvCxnSpPr>
          <p:cNvPr id="17" name="Conector reto 16"/>
          <p:cNvCxnSpPr/>
          <p:nvPr/>
        </p:nvCxnSpPr>
        <p:spPr>
          <a:xfrm>
            <a:off x="827584" y="2438305"/>
            <a:ext cx="7920880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lipse 17"/>
          <p:cNvSpPr/>
          <p:nvPr/>
        </p:nvSpPr>
        <p:spPr>
          <a:xfrm>
            <a:off x="289212" y="2258285"/>
            <a:ext cx="538372" cy="360040"/>
          </a:xfrm>
          <a:prstGeom prst="ellipse">
            <a:avLst/>
          </a:prstGeom>
          <a:noFill/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18"/>
          <p:cNvSpPr txBox="1"/>
          <p:nvPr/>
        </p:nvSpPr>
        <p:spPr>
          <a:xfrm>
            <a:off x="5832140" y="1521404"/>
            <a:ext cx="2340260" cy="584775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R="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600" b="1" kern="0" dirty="0" smtClean="0">
                <a:solidFill>
                  <a:srgbClr val="FFFF00"/>
                </a:solidFill>
                <a:latin typeface="Calibri" panose="020F0502020204030204" pitchFamily="34" charset="0"/>
              </a:rPr>
              <a:t>Mercado reagiu e executou oferta desejada</a:t>
            </a:r>
            <a:endParaRPr kumimoji="0" lang="pt-BR" sz="1600" b="1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sp>
        <p:nvSpPr>
          <p:cNvPr id="20" name="Elipse 19"/>
          <p:cNvSpPr/>
          <p:nvPr/>
        </p:nvSpPr>
        <p:spPr>
          <a:xfrm>
            <a:off x="8317183" y="2781544"/>
            <a:ext cx="394356" cy="360040"/>
          </a:xfrm>
          <a:prstGeom prst="ellipse">
            <a:avLst/>
          </a:prstGeom>
          <a:noFill/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CaixaDeTexto 20"/>
          <p:cNvSpPr txBox="1"/>
          <p:nvPr/>
        </p:nvSpPr>
        <p:spPr>
          <a:xfrm>
            <a:off x="6084168" y="3677288"/>
            <a:ext cx="2664296" cy="584775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R="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600" b="1" kern="0" dirty="0" smtClean="0">
                <a:solidFill>
                  <a:srgbClr val="FFFF00"/>
                </a:solidFill>
                <a:latin typeface="Calibri" panose="020F0502020204030204" pitchFamily="34" charset="0"/>
              </a:rPr>
              <a:t>Inserção da oferta artificial para influenciar o mercado</a:t>
            </a:r>
            <a:endParaRPr kumimoji="0" lang="pt-BR" sz="1600" b="1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cxnSp>
        <p:nvCxnSpPr>
          <p:cNvPr id="22" name="Conector de seta reta 21"/>
          <p:cNvCxnSpPr>
            <a:stCxn id="20" idx="3"/>
            <a:endCxn id="21" idx="0"/>
          </p:cNvCxnSpPr>
          <p:nvPr/>
        </p:nvCxnSpPr>
        <p:spPr>
          <a:xfrm flipH="1">
            <a:off x="7416316" y="3088857"/>
            <a:ext cx="958619" cy="588431"/>
          </a:xfrm>
          <a:prstGeom prst="straightConnector1">
            <a:avLst/>
          </a:prstGeom>
          <a:ln w="190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Elipse 22"/>
          <p:cNvSpPr/>
          <p:nvPr/>
        </p:nvSpPr>
        <p:spPr>
          <a:xfrm>
            <a:off x="8318104" y="2317848"/>
            <a:ext cx="394356" cy="360040"/>
          </a:xfrm>
          <a:prstGeom prst="ellipse">
            <a:avLst/>
          </a:prstGeom>
          <a:noFill/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8" name="Conector de seta reta 27"/>
          <p:cNvCxnSpPr>
            <a:stCxn id="23" idx="1"/>
            <a:endCxn id="19" idx="2"/>
          </p:cNvCxnSpPr>
          <p:nvPr/>
        </p:nvCxnSpPr>
        <p:spPr>
          <a:xfrm flipH="1" flipV="1">
            <a:off x="7002270" y="2106179"/>
            <a:ext cx="1373586" cy="264396"/>
          </a:xfrm>
          <a:prstGeom prst="straightConnector1">
            <a:avLst/>
          </a:prstGeom>
          <a:ln w="190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6716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07504" y="188640"/>
            <a:ext cx="7200800" cy="576064"/>
          </a:xfrm>
        </p:spPr>
        <p:txBody>
          <a:bodyPr/>
          <a:lstStyle/>
          <a:p>
            <a:pPr algn="l"/>
            <a:r>
              <a:rPr lang="pt-BR" sz="240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Exemplo de </a:t>
            </a:r>
            <a:r>
              <a:rPr lang="pt-BR" sz="2400" i="1" dirty="0" err="1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Spoofing</a:t>
            </a:r>
            <a:endParaRPr lang="pt-BR" sz="2400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3533110"/>
              </p:ext>
            </p:extLst>
          </p:nvPr>
        </p:nvGraphicFramePr>
        <p:xfrm>
          <a:off x="369165" y="1916832"/>
          <a:ext cx="8405667" cy="30243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7" name="Worksheet" r:id="rId4" imgW="5638795" imgH="2028821" progId="Excel.Sheet.12">
                  <p:embed/>
                </p:oleObj>
              </mc:Choice>
              <mc:Fallback>
                <p:oleObj name="Worksheet" r:id="rId4" imgW="5638795" imgH="202882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69165" y="1916832"/>
                        <a:ext cx="8405667" cy="30243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Espaço Reservado para Conteúdo 1"/>
          <p:cNvSpPr txBox="1">
            <a:spLocks/>
          </p:cNvSpPr>
          <p:nvPr/>
        </p:nvSpPr>
        <p:spPr>
          <a:xfrm>
            <a:off x="307933" y="5229200"/>
            <a:ext cx="8712968" cy="1152128"/>
          </a:xfrm>
          <a:prstGeom prst="rect">
            <a:avLst/>
          </a:prstGeom>
        </p:spPr>
        <p:txBody>
          <a:bodyPr>
            <a:noAutofit/>
          </a:bodyPr>
          <a:lstStyle>
            <a:lvl1pPr marL="2667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39B44"/>
              </a:buClr>
              <a:buFont typeface="Arial" pitchFamily="34" charset="0"/>
              <a:buChar char="•"/>
              <a:defRPr sz="1900">
                <a:solidFill>
                  <a:srgbClr val="686868"/>
                </a:solidFill>
                <a:latin typeface="+mn-lt"/>
                <a:ea typeface="+mn-ea"/>
                <a:cs typeface="+mn-cs"/>
              </a:defRPr>
            </a:lvl1pPr>
            <a:lvl2pPr marL="622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800">
                <a:solidFill>
                  <a:srgbClr val="686868"/>
                </a:solidFill>
                <a:latin typeface="+mj-lt"/>
              </a:defRPr>
            </a:lvl2pPr>
            <a:lvl3pPr marL="990600" indent="-3683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SzPct val="75000"/>
              <a:buFont typeface="Wingdings" pitchFamily="2" charset="2"/>
              <a:buChar char="ü"/>
              <a:defRPr sz="1700">
                <a:solidFill>
                  <a:srgbClr val="686868"/>
                </a:solidFill>
                <a:latin typeface="+mj-lt"/>
              </a:defRPr>
            </a:lvl3pPr>
            <a:lvl4pPr marL="1257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600">
                <a:solidFill>
                  <a:srgbClr val="686868"/>
                </a:solidFill>
                <a:latin typeface="+mj-lt"/>
              </a:defRPr>
            </a:lvl4pPr>
            <a:lvl5pPr marL="1612900" indent="-3556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»"/>
              <a:defRPr sz="1500">
                <a:solidFill>
                  <a:srgbClr val="686868"/>
                </a:solidFill>
                <a:latin typeface="+mj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pt-BR" kern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Neste caso o mercado esteva executando operações com preços inferiores a 53.620 até o sinal falso, que </a:t>
            </a:r>
            <a:r>
              <a:rPr lang="pt-BR" b="1" kern="0" dirty="0" smtClean="0">
                <a:solidFill>
                  <a:srgbClr val="004685"/>
                </a:solidFill>
                <a:latin typeface="Calibri" panose="020F0502020204030204" pitchFamily="34" charset="0"/>
              </a:rPr>
              <a:t>cria um movimento no livro de ofertas </a:t>
            </a:r>
            <a:r>
              <a:rPr lang="pt-BR" kern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e faz a oferta de venda ser executada</a:t>
            </a:r>
            <a:endParaRPr lang="pt-BR" kern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23528" y="922772"/>
            <a:ext cx="8136904" cy="634020"/>
          </a:xfrm>
          <a:prstGeom prst="rect">
            <a:avLst/>
          </a:prstGeom>
          <a:ln w="25400">
            <a:solidFill>
              <a:srgbClr val="004685"/>
            </a:solidFill>
          </a:ln>
        </p:spPr>
        <p:txBody>
          <a:bodyPr wrap="square" rtlCol="0" anchor="ctr">
            <a:spAutoFit/>
          </a:bodyPr>
          <a:lstStyle>
            <a:defPPr>
              <a:defRPr lang="pt-BR"/>
            </a:defPPr>
            <a:lvl1pPr marR="0" algn="ctr" defTabSz="914400" eaLnBrk="0" latinLnBrk="0" hangingPunct="0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  <a:tabLst/>
              <a:defRPr kumimoji="0" sz="1600" b="1" i="0" u="none" strike="noStrike" kern="0" cap="none" spc="0" normalizeH="0" baseline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cs typeface="+mn-cs"/>
              </a:defRPr>
            </a:lvl1pPr>
          </a:lstStyle>
          <a:p>
            <a:pPr algn="l"/>
            <a:r>
              <a:rPr lang="pt-BR" dirty="0" smtClean="0">
                <a:solidFill>
                  <a:srgbClr val="004685"/>
                </a:solidFill>
                <a:latin typeface="Calibri" panose="020F0502020204030204" pitchFamily="34" charset="0"/>
              </a:rPr>
              <a:t>Passo 3: Reação </a:t>
            </a:r>
            <a:r>
              <a:rPr lang="pt-BR" dirty="0">
                <a:solidFill>
                  <a:srgbClr val="004685"/>
                </a:solidFill>
                <a:latin typeface="Calibri" panose="020F0502020204030204" pitchFamily="34" charset="0"/>
              </a:rPr>
              <a:t>dos investidores à falsa </a:t>
            </a:r>
            <a:r>
              <a:rPr lang="pt-BR" dirty="0" smtClean="0">
                <a:solidFill>
                  <a:srgbClr val="004685"/>
                </a:solidFill>
                <a:latin typeface="Calibri" panose="020F0502020204030204" pitchFamily="34" charset="0"/>
              </a:rPr>
              <a:t>liquidez</a:t>
            </a:r>
          </a:p>
          <a:p>
            <a:pPr algn="l"/>
            <a:r>
              <a:rPr lang="pt-BR" dirty="0">
                <a:solidFill>
                  <a:srgbClr val="004685"/>
                </a:solidFill>
                <a:latin typeface="Calibri" panose="020F0502020204030204" pitchFamily="34" charset="0"/>
              </a:rPr>
              <a:t>Passo </a:t>
            </a:r>
            <a:r>
              <a:rPr lang="pt-BR" dirty="0" smtClean="0">
                <a:solidFill>
                  <a:srgbClr val="004685"/>
                </a:solidFill>
                <a:latin typeface="Calibri" panose="020F0502020204030204" pitchFamily="34" charset="0"/>
              </a:rPr>
              <a:t>4: Agressão </a:t>
            </a:r>
            <a:r>
              <a:rPr lang="pt-BR" dirty="0">
                <a:solidFill>
                  <a:srgbClr val="004685"/>
                </a:solidFill>
                <a:latin typeface="Calibri" panose="020F0502020204030204" pitchFamily="34" charset="0"/>
              </a:rPr>
              <a:t>da oferta </a:t>
            </a:r>
            <a:r>
              <a:rPr lang="pt-BR" dirty="0" smtClean="0">
                <a:solidFill>
                  <a:srgbClr val="004685"/>
                </a:solidFill>
                <a:latin typeface="Calibri" panose="020F0502020204030204" pitchFamily="34" charset="0"/>
              </a:rPr>
              <a:t>desejada</a:t>
            </a:r>
            <a:endParaRPr lang="pt-BR" dirty="0">
              <a:solidFill>
                <a:srgbClr val="004685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5380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07504" y="188640"/>
            <a:ext cx="7200800" cy="576064"/>
          </a:xfrm>
        </p:spPr>
        <p:txBody>
          <a:bodyPr/>
          <a:lstStyle/>
          <a:p>
            <a:pPr algn="l"/>
            <a:r>
              <a:rPr lang="pt-BR" sz="240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Exemplo de </a:t>
            </a:r>
            <a:r>
              <a:rPr lang="pt-BR" sz="2400" i="1" dirty="0" err="1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Spoofing</a:t>
            </a:r>
            <a:endParaRPr lang="pt-BR" sz="2400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9086"/>
              </p:ext>
            </p:extLst>
          </p:nvPr>
        </p:nvGraphicFramePr>
        <p:xfrm>
          <a:off x="323528" y="1628800"/>
          <a:ext cx="8308350" cy="32419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0" name="Worksheet" r:id="rId4" imgW="5638795" imgH="2200229" progId="Excel.Sheet.12">
                  <p:embed/>
                </p:oleObj>
              </mc:Choice>
              <mc:Fallback>
                <p:oleObj name="Worksheet" r:id="rId4" imgW="5638795" imgH="220022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23528" y="1628800"/>
                        <a:ext cx="8308350" cy="32419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Espaço Reservado para Conteúdo 1"/>
          <p:cNvSpPr txBox="1">
            <a:spLocks/>
          </p:cNvSpPr>
          <p:nvPr/>
        </p:nvSpPr>
        <p:spPr>
          <a:xfrm>
            <a:off x="323528" y="5157192"/>
            <a:ext cx="4943400" cy="792088"/>
          </a:xfrm>
          <a:prstGeom prst="rect">
            <a:avLst/>
          </a:prstGeom>
          <a:solidFill>
            <a:srgbClr val="004685"/>
          </a:solidFill>
          <a:ln>
            <a:solidFill>
              <a:srgbClr val="0033CC"/>
            </a:solidFill>
          </a:ln>
        </p:spPr>
        <p:txBody>
          <a:bodyPr>
            <a:noAutofit/>
          </a:bodyPr>
          <a:lstStyle>
            <a:defPPr>
              <a:defRPr lang="pt-BR"/>
            </a:defPPr>
            <a:lvl1pPr marL="0" indent="0" algn="ctr" eaLnBrk="0" hangingPunct="0">
              <a:spcBef>
                <a:spcPts val="1200"/>
              </a:spcBef>
              <a:buClr>
                <a:srgbClr val="039B44"/>
              </a:buClr>
              <a:buFont typeface="Arial" pitchFamily="34" charset="0"/>
              <a:buNone/>
              <a:defRPr sz="2400" b="1" kern="0">
                <a:solidFill>
                  <a:schemeClr val="bg1"/>
                </a:solidFill>
                <a:latin typeface="+mn-lt"/>
                <a:cs typeface="+mn-cs"/>
              </a:defRPr>
            </a:lvl1pPr>
            <a:lvl2pPr marL="622300" indent="-266700" eaLnBrk="0" hangingPunct="0">
              <a:spcBef>
                <a:spcPts val="1200"/>
              </a:spcBef>
              <a:buClr>
                <a:srgbClr val="00B050"/>
              </a:buClr>
              <a:buChar char="–"/>
              <a:defRPr sz="1800">
                <a:solidFill>
                  <a:srgbClr val="686868"/>
                </a:solidFill>
                <a:latin typeface="+mj-lt"/>
              </a:defRPr>
            </a:lvl2pPr>
            <a:lvl3pPr marL="990600" indent="-368300" eaLnBrk="0" hangingPunct="0">
              <a:spcBef>
                <a:spcPts val="1200"/>
              </a:spcBef>
              <a:buClr>
                <a:srgbClr val="00B050"/>
              </a:buClr>
              <a:buSzPct val="75000"/>
              <a:buFont typeface="Wingdings" pitchFamily="2" charset="2"/>
              <a:buChar char="ü"/>
              <a:defRPr sz="1700">
                <a:solidFill>
                  <a:srgbClr val="686868"/>
                </a:solidFill>
                <a:latin typeface="+mj-lt"/>
              </a:defRPr>
            </a:lvl3pPr>
            <a:lvl4pPr marL="1257300" indent="-266700" eaLnBrk="0" hangingPunct="0">
              <a:spcBef>
                <a:spcPts val="1200"/>
              </a:spcBef>
              <a:buClr>
                <a:srgbClr val="00B050"/>
              </a:buClr>
              <a:buChar char="–"/>
              <a:defRPr sz="1600">
                <a:solidFill>
                  <a:srgbClr val="686868"/>
                </a:solidFill>
                <a:latin typeface="+mj-lt"/>
              </a:defRPr>
            </a:lvl4pPr>
            <a:lvl5pPr marL="1612900" indent="-355600" eaLnBrk="0" hangingPunct="0">
              <a:spcBef>
                <a:spcPts val="1200"/>
              </a:spcBef>
              <a:buClr>
                <a:srgbClr val="00B050"/>
              </a:buClr>
              <a:buChar char="»"/>
              <a:defRPr sz="1500">
                <a:solidFill>
                  <a:srgbClr val="686868"/>
                </a:solidFill>
                <a:latin typeface="+mj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j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j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j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j-lt"/>
              </a:defRPr>
            </a:lvl9pPr>
          </a:lstStyle>
          <a:p>
            <a:pPr algn="l"/>
            <a:r>
              <a:rPr lang="pt-BR" sz="1800" dirty="0">
                <a:latin typeface="Calibri" panose="020F0502020204030204" pitchFamily="34" charset="0"/>
              </a:rPr>
              <a:t>12:13:27.002  - Comprou 10 Contratos – 53.550</a:t>
            </a:r>
          </a:p>
          <a:p>
            <a:pPr algn="l"/>
            <a:r>
              <a:rPr lang="pt-BR" sz="1800" dirty="0">
                <a:latin typeface="Calibri" panose="020F0502020204030204" pitchFamily="34" charset="0"/>
              </a:rPr>
              <a:t>12:17:22.968 – Vendeu 10 Contratos – 53.620</a:t>
            </a:r>
          </a:p>
        </p:txBody>
      </p:sp>
      <p:sp>
        <p:nvSpPr>
          <p:cNvPr id="13" name="Espaço Reservado para Conteúdo 1"/>
          <p:cNvSpPr txBox="1">
            <a:spLocks/>
          </p:cNvSpPr>
          <p:nvPr/>
        </p:nvSpPr>
        <p:spPr>
          <a:xfrm>
            <a:off x="5848185" y="5373216"/>
            <a:ext cx="2108191" cy="396044"/>
          </a:xfrm>
          <a:prstGeom prst="rect">
            <a:avLst/>
          </a:prstGeom>
          <a:solidFill>
            <a:srgbClr val="004685"/>
          </a:solidFill>
          <a:ln>
            <a:solidFill>
              <a:srgbClr val="0033CC"/>
            </a:solidFill>
          </a:ln>
        </p:spPr>
        <p:txBody>
          <a:bodyPr>
            <a:noAutofit/>
          </a:bodyPr>
          <a:lstStyle>
            <a:defPPr>
              <a:defRPr lang="pt-BR"/>
            </a:defPPr>
            <a:lvl1pPr marL="0" indent="0" algn="ctr" eaLnBrk="0" hangingPunct="0">
              <a:spcBef>
                <a:spcPts val="1200"/>
              </a:spcBef>
              <a:buClr>
                <a:srgbClr val="039B44"/>
              </a:buClr>
              <a:buFont typeface="Arial" pitchFamily="34" charset="0"/>
              <a:buNone/>
              <a:defRPr sz="2400" b="1" kern="0">
                <a:solidFill>
                  <a:schemeClr val="bg1"/>
                </a:solidFill>
                <a:latin typeface="+mn-lt"/>
                <a:cs typeface="+mn-cs"/>
              </a:defRPr>
            </a:lvl1pPr>
            <a:lvl2pPr marL="622300" indent="-266700" eaLnBrk="0" hangingPunct="0">
              <a:spcBef>
                <a:spcPts val="1200"/>
              </a:spcBef>
              <a:buClr>
                <a:srgbClr val="00B050"/>
              </a:buClr>
              <a:buChar char="–"/>
              <a:defRPr sz="1800">
                <a:solidFill>
                  <a:srgbClr val="686868"/>
                </a:solidFill>
                <a:latin typeface="+mj-lt"/>
              </a:defRPr>
            </a:lvl2pPr>
            <a:lvl3pPr marL="990600" indent="-368300" eaLnBrk="0" hangingPunct="0">
              <a:spcBef>
                <a:spcPts val="1200"/>
              </a:spcBef>
              <a:buClr>
                <a:srgbClr val="00B050"/>
              </a:buClr>
              <a:buSzPct val="75000"/>
              <a:buFont typeface="Wingdings" pitchFamily="2" charset="2"/>
              <a:buChar char="ü"/>
              <a:defRPr sz="1700">
                <a:solidFill>
                  <a:srgbClr val="686868"/>
                </a:solidFill>
                <a:latin typeface="+mj-lt"/>
              </a:defRPr>
            </a:lvl3pPr>
            <a:lvl4pPr marL="1257300" indent="-266700" eaLnBrk="0" hangingPunct="0">
              <a:spcBef>
                <a:spcPts val="1200"/>
              </a:spcBef>
              <a:buClr>
                <a:srgbClr val="00B050"/>
              </a:buClr>
              <a:buChar char="–"/>
              <a:defRPr sz="1600">
                <a:solidFill>
                  <a:srgbClr val="686868"/>
                </a:solidFill>
                <a:latin typeface="+mj-lt"/>
              </a:defRPr>
            </a:lvl4pPr>
            <a:lvl5pPr marL="1612900" indent="-355600" eaLnBrk="0" hangingPunct="0">
              <a:spcBef>
                <a:spcPts val="1200"/>
              </a:spcBef>
              <a:buClr>
                <a:srgbClr val="00B050"/>
              </a:buClr>
              <a:buChar char="»"/>
              <a:defRPr sz="1500">
                <a:solidFill>
                  <a:srgbClr val="686868"/>
                </a:solidFill>
                <a:latin typeface="+mj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j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j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j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j-lt"/>
              </a:defRPr>
            </a:lvl9pPr>
          </a:lstStyle>
          <a:p>
            <a:pPr algn="l"/>
            <a:r>
              <a:rPr lang="pt-BR" sz="1800" dirty="0">
                <a:latin typeface="Calibri" panose="020F0502020204030204" pitchFamily="34" charset="0"/>
              </a:rPr>
              <a:t>Resultado R$700,00 </a:t>
            </a:r>
          </a:p>
        </p:txBody>
      </p:sp>
      <p:sp>
        <p:nvSpPr>
          <p:cNvPr id="14" name="Igual 13"/>
          <p:cNvSpPr/>
          <p:nvPr/>
        </p:nvSpPr>
        <p:spPr>
          <a:xfrm>
            <a:off x="5338936" y="5305521"/>
            <a:ext cx="457200" cy="518356"/>
          </a:xfrm>
          <a:prstGeom prst="mathEqual">
            <a:avLst/>
          </a:prstGeom>
          <a:solidFill>
            <a:srgbClr val="00468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357720" y="989949"/>
            <a:ext cx="7560840" cy="338554"/>
          </a:xfrm>
          <a:prstGeom prst="rect">
            <a:avLst/>
          </a:prstGeom>
          <a:ln w="25400">
            <a:solidFill>
              <a:srgbClr val="004685"/>
            </a:solidFill>
          </a:ln>
        </p:spPr>
        <p:txBody>
          <a:bodyPr wrap="square" rtlCol="0" anchor="ctr">
            <a:spAutoFit/>
          </a:bodyPr>
          <a:lstStyle>
            <a:defPPr>
              <a:defRPr lang="pt-BR"/>
            </a:defPPr>
            <a:lvl1pPr marR="0" algn="ctr" defTabSz="914400" eaLnBrk="0" latinLnBrk="0" hangingPunct="0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  <a:tabLst/>
              <a:defRPr kumimoji="0" sz="1600" b="1" i="0" u="none" strike="noStrike" kern="0" cap="none" spc="0" normalizeH="0" baseline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cs typeface="+mn-cs"/>
              </a:defRPr>
            </a:lvl1pPr>
          </a:lstStyle>
          <a:p>
            <a:pPr algn="l"/>
            <a:r>
              <a:rPr lang="pt-BR" dirty="0" smtClean="0">
                <a:solidFill>
                  <a:srgbClr val="004685"/>
                </a:solidFill>
                <a:latin typeface="Calibri" panose="020F0502020204030204" pitchFamily="34" charset="0"/>
              </a:rPr>
              <a:t>Passo 5: Cancelamento </a:t>
            </a:r>
            <a:r>
              <a:rPr lang="pt-BR" dirty="0">
                <a:solidFill>
                  <a:srgbClr val="004685"/>
                </a:solidFill>
                <a:latin typeface="Calibri" panose="020F0502020204030204" pitchFamily="34" charset="0"/>
              </a:rPr>
              <a:t>da falsa liquidez</a:t>
            </a:r>
          </a:p>
        </p:txBody>
      </p:sp>
    </p:spTree>
    <p:extLst>
      <p:ext uri="{BB962C8B-B14F-4D97-AF65-F5344CB8AC3E}">
        <p14:creationId xmlns:p14="http://schemas.microsoft.com/office/powerpoint/2010/main" val="250351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07504" y="188640"/>
            <a:ext cx="6912768" cy="576064"/>
          </a:xfrm>
        </p:spPr>
        <p:txBody>
          <a:bodyPr/>
          <a:lstStyle/>
          <a:p>
            <a:pPr algn="l"/>
            <a:r>
              <a:rPr lang="pt-BR" sz="240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Variações da estratégia de </a:t>
            </a:r>
            <a:r>
              <a:rPr lang="pt-BR" sz="2400" i="1" dirty="0" err="1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Spoofing</a:t>
            </a:r>
            <a:endParaRPr lang="pt-BR" sz="2400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Espaço Reservado para Conteúdo 1"/>
          <p:cNvSpPr>
            <a:spLocks noGrp="1"/>
          </p:cNvSpPr>
          <p:nvPr>
            <p:ph sz="quarter" idx="14"/>
          </p:nvPr>
        </p:nvSpPr>
        <p:spPr>
          <a:xfrm>
            <a:off x="307933" y="836712"/>
            <a:ext cx="8712968" cy="5616624"/>
          </a:xfrm>
        </p:spPr>
        <p:txBody>
          <a:bodyPr/>
          <a:lstStyle/>
          <a:p>
            <a:pPr marL="457200" indent="-457200">
              <a:lnSpc>
                <a:spcPct val="125000"/>
              </a:lnSpc>
              <a:buFont typeface="+mj-lt"/>
              <a:buAutoNum type="arabicPeriod"/>
            </a:pPr>
            <a:r>
              <a:rPr lang="pt-BR" sz="2000" dirty="0">
                <a:solidFill>
                  <a:schemeClr val="tx1"/>
                </a:solidFill>
                <a:latin typeface="Calibri" panose="020F0502020204030204" pitchFamily="34" charset="0"/>
              </a:rPr>
              <a:t>Há mais de um tipo de ciclo de </a:t>
            </a:r>
            <a:r>
              <a:rPr lang="pt-BR" sz="20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spoofing</a:t>
            </a:r>
            <a:r>
              <a:rPr lang="pt-BR" sz="2000" i="1" dirty="0">
                <a:solidFill>
                  <a:schemeClr val="tx1"/>
                </a:solidFill>
                <a:latin typeface="Calibri" panose="020F0502020204030204" pitchFamily="34" charset="0"/>
              </a:rPr>
              <a:t>.</a:t>
            </a:r>
          </a:p>
          <a:p>
            <a:pPr marL="457200" indent="-457200">
              <a:lnSpc>
                <a:spcPct val="125000"/>
              </a:lnSpc>
              <a:buFont typeface="+mj-lt"/>
              <a:buAutoNum type="arabicPeriod"/>
            </a:pPr>
            <a:r>
              <a:rPr lang="pt-BR" sz="2000" dirty="0">
                <a:solidFill>
                  <a:schemeClr val="tx1"/>
                </a:solidFill>
                <a:latin typeface="Calibri" panose="020F0502020204030204" pitchFamily="34" charset="0"/>
              </a:rPr>
              <a:t>Ao invés de cancelar, manipuladores podem alterar o tamanho e/ou preço da oferta falsa (para executá-la em lote padrão ou tirá-la da linha de execução).</a:t>
            </a:r>
          </a:p>
          <a:p>
            <a:pPr marL="457200" indent="-457200">
              <a:lnSpc>
                <a:spcPct val="125000"/>
              </a:lnSpc>
              <a:buFont typeface="+mj-lt"/>
              <a:buAutoNum type="arabicPeriod"/>
            </a:pPr>
            <a:r>
              <a:rPr lang="pt-BR" sz="2000" dirty="0">
                <a:solidFill>
                  <a:schemeClr val="tx1"/>
                </a:solidFill>
                <a:latin typeface="Calibri" panose="020F0502020204030204" pitchFamily="34" charset="0"/>
              </a:rPr>
              <a:t>Ao invés de usar uma única oferta, a falsa liquidez do </a:t>
            </a:r>
            <a:r>
              <a:rPr lang="pt-BR" sz="20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spoofing</a:t>
            </a:r>
            <a:r>
              <a:rPr lang="pt-BR" sz="2000" i="1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t-BR" sz="2000" dirty="0">
                <a:solidFill>
                  <a:schemeClr val="tx1"/>
                </a:solidFill>
                <a:latin typeface="Calibri" panose="020F0502020204030204" pitchFamily="34" charset="0"/>
              </a:rPr>
              <a:t>pode ser criada com conjunto de ofertas ao mesmo preço.</a:t>
            </a:r>
          </a:p>
          <a:p>
            <a:pPr marL="457200" indent="-457200">
              <a:lnSpc>
                <a:spcPct val="125000"/>
              </a:lnSpc>
              <a:buFont typeface="+mj-lt"/>
              <a:buAutoNum type="arabicPeriod"/>
            </a:pPr>
            <a:r>
              <a:rPr lang="pt-BR" sz="2000" dirty="0">
                <a:solidFill>
                  <a:schemeClr val="tx1"/>
                </a:solidFill>
                <a:latin typeface="Calibri" panose="020F0502020204030204" pitchFamily="34" charset="0"/>
              </a:rPr>
              <a:t>A oferta da falsa liquidez pode gerar mais de um negócio dependendo da liquidez do ativo.</a:t>
            </a:r>
          </a:p>
          <a:p>
            <a:pPr marL="457200" indent="-457200">
              <a:lnSpc>
                <a:spcPct val="125000"/>
              </a:lnSpc>
              <a:buFont typeface="+mj-lt"/>
              <a:buAutoNum type="arabicPeriod"/>
            </a:pPr>
            <a:r>
              <a:rPr lang="pt-BR" sz="2000" dirty="0">
                <a:solidFill>
                  <a:schemeClr val="tx1"/>
                </a:solidFill>
                <a:latin typeface="Calibri" panose="020F0502020204030204" pitchFamily="34" charset="0"/>
              </a:rPr>
              <a:t>Pelo modo como inseridas, as ofertas da falsa liquidez têm baixa probabilidade de serem executadas. A execução de parte dessas ofertas não descaracteriza o </a:t>
            </a:r>
            <a:r>
              <a:rPr lang="pt-BR" sz="20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spoofing</a:t>
            </a:r>
            <a:r>
              <a:rPr lang="pt-BR" sz="2000" dirty="0">
                <a:solidFill>
                  <a:schemeClr val="tx1"/>
                </a:solidFill>
                <a:latin typeface="Calibri" panose="020F0502020204030204" pitchFamily="34" charset="0"/>
              </a:rPr>
              <a:t>. Nesse caso, a execução sempre é marginal.</a:t>
            </a:r>
          </a:p>
        </p:txBody>
      </p:sp>
    </p:spTree>
    <p:extLst>
      <p:ext uri="{BB962C8B-B14F-4D97-AF65-F5344CB8AC3E}">
        <p14:creationId xmlns:p14="http://schemas.microsoft.com/office/powerpoint/2010/main" val="31949915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07504" y="188640"/>
            <a:ext cx="7200800" cy="576064"/>
          </a:xfrm>
        </p:spPr>
        <p:txBody>
          <a:bodyPr/>
          <a:lstStyle/>
          <a:p>
            <a:pPr algn="l"/>
            <a:r>
              <a:rPr lang="pt-BR" sz="2400" dirty="0" smtClean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Exemplo de variação da </a:t>
            </a:r>
            <a:r>
              <a:rPr lang="pt-BR" sz="240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estratégia de </a:t>
            </a:r>
            <a:r>
              <a:rPr lang="pt-BR" sz="2400" i="1" dirty="0" err="1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Spoofing</a:t>
            </a:r>
            <a:endParaRPr lang="pt-BR" sz="2400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700808"/>
            <a:ext cx="7875726" cy="3874454"/>
          </a:xfrm>
          <a:prstGeom prst="rect">
            <a:avLst/>
          </a:prstGeom>
        </p:spPr>
      </p:pic>
      <p:sp>
        <p:nvSpPr>
          <p:cNvPr id="11" name="Espaço Reservado para Conteúdo 1"/>
          <p:cNvSpPr>
            <a:spLocks noGrp="1"/>
          </p:cNvSpPr>
          <p:nvPr>
            <p:ph sz="quarter" idx="14"/>
          </p:nvPr>
        </p:nvSpPr>
        <p:spPr>
          <a:xfrm>
            <a:off x="307933" y="836712"/>
            <a:ext cx="8712968" cy="864096"/>
          </a:xfrm>
        </p:spPr>
        <p:txBody>
          <a:bodyPr/>
          <a:lstStyle/>
          <a:p>
            <a:pPr marL="457200" indent="-457200">
              <a:lnSpc>
                <a:spcPct val="125000"/>
              </a:lnSpc>
              <a:buFont typeface="+mj-lt"/>
              <a:buAutoNum type="arabicPeriod" startAt="6"/>
            </a:pPr>
            <a:r>
              <a:rPr lang="pt-BR" sz="2000" dirty="0">
                <a:solidFill>
                  <a:schemeClr val="tx1"/>
                </a:solidFill>
                <a:latin typeface="Calibri" panose="020F0502020204030204" pitchFamily="34" charset="0"/>
              </a:rPr>
              <a:t>O manipulador insere ofertas por intermédio de contas distintas em um mesmo intermediário</a:t>
            </a:r>
            <a:endParaRPr lang="pt-BR" sz="2000" i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Espaço Reservado para Conteúdo 1"/>
          <p:cNvSpPr txBox="1">
            <a:spLocks/>
          </p:cNvSpPr>
          <p:nvPr/>
        </p:nvSpPr>
        <p:spPr>
          <a:xfrm>
            <a:off x="107504" y="5877272"/>
            <a:ext cx="8856984" cy="792088"/>
          </a:xfrm>
          <a:prstGeom prst="rect">
            <a:avLst/>
          </a:prstGeom>
          <a:solidFill>
            <a:srgbClr val="004685"/>
          </a:solidFill>
          <a:ln>
            <a:solidFill>
              <a:srgbClr val="0033CC"/>
            </a:solidFill>
          </a:ln>
        </p:spPr>
        <p:txBody>
          <a:bodyPr>
            <a:noAutofit/>
          </a:bodyPr>
          <a:lstStyle>
            <a:defPPr>
              <a:defRPr lang="pt-BR"/>
            </a:defPPr>
            <a:lvl1pPr marL="0" indent="0" algn="ctr" eaLnBrk="0" hangingPunct="0">
              <a:spcBef>
                <a:spcPts val="1200"/>
              </a:spcBef>
              <a:buClr>
                <a:srgbClr val="039B44"/>
              </a:buClr>
              <a:buFont typeface="Arial" pitchFamily="34" charset="0"/>
              <a:buNone/>
              <a:defRPr sz="2400" b="1" kern="0">
                <a:solidFill>
                  <a:schemeClr val="bg1"/>
                </a:solidFill>
                <a:latin typeface="+mn-lt"/>
                <a:cs typeface="+mn-cs"/>
              </a:defRPr>
            </a:lvl1pPr>
            <a:lvl2pPr marL="622300" indent="-266700" eaLnBrk="0" hangingPunct="0">
              <a:spcBef>
                <a:spcPts val="1200"/>
              </a:spcBef>
              <a:buClr>
                <a:srgbClr val="00B050"/>
              </a:buClr>
              <a:buChar char="–"/>
              <a:defRPr sz="1800">
                <a:solidFill>
                  <a:srgbClr val="686868"/>
                </a:solidFill>
                <a:latin typeface="+mj-lt"/>
              </a:defRPr>
            </a:lvl2pPr>
            <a:lvl3pPr marL="990600" indent="-368300" eaLnBrk="0" hangingPunct="0">
              <a:spcBef>
                <a:spcPts val="1200"/>
              </a:spcBef>
              <a:buClr>
                <a:srgbClr val="00B050"/>
              </a:buClr>
              <a:buSzPct val="75000"/>
              <a:buFont typeface="Wingdings" pitchFamily="2" charset="2"/>
              <a:buChar char="ü"/>
              <a:defRPr sz="1700">
                <a:solidFill>
                  <a:srgbClr val="686868"/>
                </a:solidFill>
                <a:latin typeface="+mj-lt"/>
              </a:defRPr>
            </a:lvl3pPr>
            <a:lvl4pPr marL="1257300" indent="-266700" eaLnBrk="0" hangingPunct="0">
              <a:spcBef>
                <a:spcPts val="1200"/>
              </a:spcBef>
              <a:buClr>
                <a:srgbClr val="00B050"/>
              </a:buClr>
              <a:buChar char="–"/>
              <a:defRPr sz="1600">
                <a:solidFill>
                  <a:srgbClr val="686868"/>
                </a:solidFill>
                <a:latin typeface="+mj-lt"/>
              </a:defRPr>
            </a:lvl4pPr>
            <a:lvl5pPr marL="1612900" indent="-355600" eaLnBrk="0" hangingPunct="0">
              <a:spcBef>
                <a:spcPts val="1200"/>
              </a:spcBef>
              <a:buClr>
                <a:srgbClr val="00B050"/>
              </a:buClr>
              <a:buChar char="»"/>
              <a:defRPr sz="1500">
                <a:solidFill>
                  <a:srgbClr val="686868"/>
                </a:solidFill>
                <a:latin typeface="+mj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j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j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j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j-lt"/>
              </a:defRPr>
            </a:lvl9pPr>
          </a:lstStyle>
          <a:p>
            <a:pPr algn="l"/>
            <a:r>
              <a:rPr lang="pt-BR" sz="2000" dirty="0">
                <a:latin typeface="Calibri" panose="020F0502020204030204" pitchFamily="34" charset="0"/>
              </a:rPr>
              <a:t>Nesse exemplo o cliente inseriu 3 ofertas expressivas de compra por 2 contas distintas no mesmo Participante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129629" y="2678104"/>
            <a:ext cx="378629" cy="338554"/>
          </a:xfrm>
          <a:prstGeom prst="rect">
            <a:avLst/>
          </a:prstGeom>
        </p:spPr>
        <p:txBody>
          <a:bodyPr wrap="none" rtlCol="0" anchor="ctr">
            <a:spAutoFit/>
          </a:bodyPr>
          <a:lstStyle/>
          <a:p>
            <a:pPr marL="342900" marR="0" indent="-34290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srgbClr val="004685"/>
                </a:solidFill>
                <a:effectLst/>
                <a:uLnTx/>
                <a:uFillTx/>
                <a:latin typeface="Calibri" panose="020F0502020204030204" pitchFamily="34" charset="0"/>
              </a:rPr>
              <a:t>2º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8415278" y="2204864"/>
            <a:ext cx="375424" cy="338554"/>
          </a:xfrm>
          <a:prstGeom prst="rect">
            <a:avLst/>
          </a:prstGeom>
        </p:spPr>
        <p:txBody>
          <a:bodyPr wrap="none" rtlCol="0" anchor="ctr">
            <a:spAutoFit/>
          </a:bodyPr>
          <a:lstStyle/>
          <a:p>
            <a:pPr marL="342900" marR="0" indent="-34290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srgbClr val="004685"/>
                </a:solidFill>
                <a:effectLst/>
                <a:uLnTx/>
                <a:uFillTx/>
                <a:latin typeface="Calibri" panose="020F0502020204030204" pitchFamily="34" charset="0"/>
              </a:rPr>
              <a:t>1º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107504" y="2226408"/>
            <a:ext cx="378629" cy="338554"/>
          </a:xfrm>
          <a:prstGeom prst="rect">
            <a:avLst/>
          </a:prstGeom>
        </p:spPr>
        <p:txBody>
          <a:bodyPr wrap="none" rtlCol="0" anchor="ctr">
            <a:spAutoFit/>
          </a:bodyPr>
          <a:lstStyle/>
          <a:p>
            <a:pPr marL="342900" marR="0" indent="-34290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600" b="1" kern="0" dirty="0">
                <a:solidFill>
                  <a:srgbClr val="004685"/>
                </a:solidFill>
                <a:latin typeface="Calibri" panose="020F0502020204030204" pitchFamily="34" charset="0"/>
              </a:rPr>
              <a:t>3º</a:t>
            </a:r>
            <a:endParaRPr kumimoji="0" lang="pt-BR" sz="1600" b="1" i="0" u="none" strike="noStrike" kern="0" cap="none" spc="0" normalizeH="0" baseline="0" noProof="0" dirty="0">
              <a:ln>
                <a:noFill/>
              </a:ln>
              <a:solidFill>
                <a:srgbClr val="004685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8196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07504" y="188640"/>
            <a:ext cx="6912768" cy="576064"/>
          </a:xfrm>
        </p:spPr>
        <p:txBody>
          <a:bodyPr/>
          <a:lstStyle/>
          <a:p>
            <a:pPr algn="l"/>
            <a:r>
              <a:rPr lang="pt-BR" sz="240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O que é e o que não é </a:t>
            </a:r>
            <a:r>
              <a:rPr lang="pt-BR" sz="2400" i="1" dirty="0" err="1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Spoofing</a:t>
            </a:r>
            <a:endParaRPr lang="pt-BR" sz="2400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Espaço Reservado para Conteúdo 1"/>
          <p:cNvSpPr>
            <a:spLocks noGrp="1"/>
          </p:cNvSpPr>
          <p:nvPr>
            <p:ph sz="quarter" idx="14"/>
          </p:nvPr>
        </p:nvSpPr>
        <p:spPr>
          <a:xfrm>
            <a:off x="323528" y="3933056"/>
            <a:ext cx="8712968" cy="1944215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pt-BR" sz="2000" dirty="0">
                <a:solidFill>
                  <a:schemeClr val="tx1"/>
                </a:solidFill>
                <a:latin typeface="Calibri" panose="020F0502020204030204" pitchFamily="34" charset="0"/>
              </a:rPr>
              <a:t>Cancelar ofertas somente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000" dirty="0">
                <a:solidFill>
                  <a:schemeClr val="tx1"/>
                </a:solidFill>
                <a:latin typeface="Calibri" panose="020F0502020204030204" pitchFamily="34" charset="0"/>
              </a:rPr>
              <a:t>Inserir oferta de tamanho superior ao lote padrão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000" dirty="0">
                <a:solidFill>
                  <a:schemeClr val="tx1"/>
                </a:solidFill>
                <a:latin typeface="Calibri" panose="020F0502020204030204" pitchFamily="34" charset="0"/>
              </a:rPr>
              <a:t>Ter ofertas dos dois lados do livro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323528" y="3380182"/>
            <a:ext cx="6264696" cy="461665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L="342900" marR="0" indent="-34290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400" b="1" i="0" u="none" strike="noStrike" kern="0" cap="none" spc="0" normalizeH="0" baseline="0" noProof="0" dirty="0">
                <a:ln>
                  <a:noFill/>
                </a:ln>
                <a:solidFill>
                  <a:srgbClr val="004685"/>
                </a:solidFill>
                <a:effectLst/>
                <a:uLnTx/>
                <a:uFillTx/>
                <a:latin typeface="Calibri" panose="020F0502020204030204" pitchFamily="34" charset="0"/>
              </a:rPr>
              <a:t>O que não é </a:t>
            </a:r>
            <a:r>
              <a:rPr kumimoji="0" lang="pt-BR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4685"/>
                </a:solidFill>
                <a:effectLst/>
                <a:uLnTx/>
                <a:uFillTx/>
                <a:latin typeface="Calibri" panose="020F0502020204030204" pitchFamily="34" charset="0"/>
              </a:rPr>
              <a:t>Spoofing</a:t>
            </a:r>
            <a:endParaRPr kumimoji="0" lang="pt-BR" sz="2400" b="1" i="0" u="none" strike="noStrike" kern="0" cap="none" spc="0" normalizeH="0" baseline="0" noProof="0" dirty="0">
              <a:ln>
                <a:noFill/>
              </a:ln>
              <a:solidFill>
                <a:srgbClr val="004685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sp>
        <p:nvSpPr>
          <p:cNvPr id="10" name="Espaço Reservado para Conteúdo 17"/>
          <p:cNvSpPr txBox="1">
            <a:spLocks/>
          </p:cNvSpPr>
          <p:nvPr/>
        </p:nvSpPr>
        <p:spPr>
          <a:xfrm>
            <a:off x="323528" y="1028327"/>
            <a:ext cx="8496944" cy="2088232"/>
          </a:xfrm>
          <a:prstGeom prst="rect">
            <a:avLst/>
          </a:prstGeom>
          <a:ln>
            <a:solidFill>
              <a:srgbClr val="004685"/>
            </a:solidFill>
          </a:ln>
        </p:spPr>
        <p:txBody>
          <a:bodyPr>
            <a:noAutofit/>
          </a:bodyPr>
          <a:lstStyle>
            <a:lvl1pPr marL="2667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39B44"/>
              </a:buClr>
              <a:buFont typeface="Arial" pitchFamily="34" charset="0"/>
              <a:buChar char="•"/>
              <a:defRPr sz="1900">
                <a:solidFill>
                  <a:srgbClr val="686868"/>
                </a:solidFill>
                <a:latin typeface="+mn-lt"/>
                <a:ea typeface="+mn-ea"/>
                <a:cs typeface="+mn-cs"/>
              </a:defRPr>
            </a:lvl1pPr>
            <a:lvl2pPr marL="622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800">
                <a:solidFill>
                  <a:srgbClr val="686868"/>
                </a:solidFill>
                <a:latin typeface="+mj-lt"/>
              </a:defRPr>
            </a:lvl2pPr>
            <a:lvl3pPr marL="990600" indent="-3683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SzPct val="75000"/>
              <a:buFont typeface="Wingdings" pitchFamily="2" charset="2"/>
              <a:buChar char="ü"/>
              <a:defRPr sz="1700">
                <a:solidFill>
                  <a:srgbClr val="686868"/>
                </a:solidFill>
                <a:latin typeface="+mj-lt"/>
              </a:defRPr>
            </a:lvl3pPr>
            <a:lvl4pPr marL="1257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600">
                <a:solidFill>
                  <a:srgbClr val="686868"/>
                </a:solidFill>
                <a:latin typeface="+mj-lt"/>
              </a:defRPr>
            </a:lvl4pPr>
            <a:lvl5pPr marL="1612900" indent="-3556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»"/>
              <a:defRPr sz="1500">
                <a:solidFill>
                  <a:srgbClr val="686868"/>
                </a:solidFill>
                <a:latin typeface="+mj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pt-BR" sz="2400" b="1" u="sng" kern="0" dirty="0">
                <a:solidFill>
                  <a:srgbClr val="004685"/>
                </a:solidFill>
                <a:latin typeface="Calibri" panose="020F0502020204030204" pitchFamily="34" charset="0"/>
              </a:rPr>
              <a:t>Definição de </a:t>
            </a:r>
            <a:r>
              <a:rPr lang="pt-BR" sz="2400" b="1" i="1" u="sng" kern="0" dirty="0" err="1">
                <a:solidFill>
                  <a:srgbClr val="004685"/>
                </a:solidFill>
                <a:latin typeface="Calibri" panose="020F0502020204030204" pitchFamily="34" charset="0"/>
              </a:rPr>
              <a:t>Spoofing</a:t>
            </a:r>
            <a:endParaRPr lang="pt-BR" sz="2400" kern="0" dirty="0">
              <a:solidFill>
                <a:srgbClr val="004685"/>
              </a:solidFill>
              <a:latin typeface="Calibri" panose="020F0502020204030204" pitchFamily="34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pt-BR" sz="2000" kern="0" dirty="0">
                <a:solidFill>
                  <a:schemeClr val="tx1"/>
                </a:solidFill>
                <a:latin typeface="Calibri" panose="020F0502020204030204" pitchFamily="34" charset="0"/>
              </a:rPr>
              <a:t>Prática abusiva que cria liquidez artificial com ofertas de tamanho fora do padrão do livro de ofertas com o objetivo de influenciar investidores a superar a oferta artificial e gerar negócios do lado oposto do livro. Após negócio, a liquidez artificial na forma de oferta fora do padrão é cancelada.</a:t>
            </a:r>
          </a:p>
        </p:txBody>
      </p:sp>
    </p:spTree>
    <p:extLst>
      <p:ext uri="{BB962C8B-B14F-4D97-AF65-F5344CB8AC3E}">
        <p14:creationId xmlns:p14="http://schemas.microsoft.com/office/powerpoint/2010/main" val="39768461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07504" y="188640"/>
            <a:ext cx="6912768" cy="576064"/>
          </a:xfrm>
        </p:spPr>
        <p:txBody>
          <a:bodyPr/>
          <a:lstStyle/>
          <a:p>
            <a:pPr algn="l"/>
            <a:r>
              <a:rPr lang="pt-BR" sz="240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Definição de </a:t>
            </a:r>
            <a:r>
              <a:rPr lang="pt-BR" sz="2400" i="1" dirty="0" err="1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Layering</a:t>
            </a:r>
            <a:r>
              <a:rPr lang="pt-BR" sz="240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 </a:t>
            </a:r>
          </a:p>
        </p:txBody>
      </p:sp>
      <p:graphicFrame>
        <p:nvGraphicFramePr>
          <p:cNvPr id="3" name="Espaço Reservado para Conteúdo 2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2130078280"/>
              </p:ext>
            </p:extLst>
          </p:nvPr>
        </p:nvGraphicFramePr>
        <p:xfrm>
          <a:off x="107504" y="1125538"/>
          <a:ext cx="8857109" cy="54718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Espaço Reservado para Conteúdo 17"/>
          <p:cNvSpPr txBox="1">
            <a:spLocks/>
          </p:cNvSpPr>
          <p:nvPr/>
        </p:nvSpPr>
        <p:spPr>
          <a:xfrm>
            <a:off x="251520" y="1124744"/>
            <a:ext cx="8784976" cy="1978824"/>
          </a:xfrm>
          <a:prstGeom prst="rect">
            <a:avLst/>
          </a:prstGeom>
          <a:ln>
            <a:solidFill>
              <a:srgbClr val="004685"/>
            </a:solidFill>
          </a:ln>
        </p:spPr>
        <p:txBody>
          <a:bodyPr>
            <a:noAutofit/>
          </a:bodyPr>
          <a:lstStyle>
            <a:defPPr>
              <a:defRPr lang="pt-BR"/>
            </a:defPPr>
            <a:lvl1pPr marL="0" indent="0" eaLnBrk="0" hangingPunct="0">
              <a:spcBef>
                <a:spcPts val="1200"/>
              </a:spcBef>
              <a:buClr>
                <a:srgbClr val="039B44"/>
              </a:buClr>
              <a:buFont typeface="Arial" pitchFamily="34" charset="0"/>
              <a:buNone/>
              <a:defRPr sz="2400" b="1" i="1" kern="0">
                <a:solidFill>
                  <a:srgbClr val="004685"/>
                </a:solidFill>
                <a:latin typeface="+mn-lt"/>
                <a:cs typeface="+mn-cs"/>
              </a:defRPr>
            </a:lvl1pPr>
            <a:lvl2pPr marL="622300" indent="-266700" eaLnBrk="0" hangingPunct="0">
              <a:spcBef>
                <a:spcPts val="1200"/>
              </a:spcBef>
              <a:buClr>
                <a:srgbClr val="00B050"/>
              </a:buClr>
              <a:buChar char="–"/>
              <a:defRPr sz="1800">
                <a:solidFill>
                  <a:srgbClr val="686868"/>
                </a:solidFill>
                <a:latin typeface="+mj-lt"/>
              </a:defRPr>
            </a:lvl2pPr>
            <a:lvl3pPr marL="990600" indent="-368300" eaLnBrk="0" hangingPunct="0">
              <a:spcBef>
                <a:spcPts val="1200"/>
              </a:spcBef>
              <a:buClr>
                <a:srgbClr val="00B050"/>
              </a:buClr>
              <a:buSzPct val="75000"/>
              <a:buFont typeface="Wingdings" pitchFamily="2" charset="2"/>
              <a:buChar char="ü"/>
              <a:defRPr sz="1700">
                <a:solidFill>
                  <a:srgbClr val="686868"/>
                </a:solidFill>
                <a:latin typeface="+mj-lt"/>
              </a:defRPr>
            </a:lvl3pPr>
            <a:lvl4pPr marL="1257300" indent="-266700" eaLnBrk="0" hangingPunct="0">
              <a:spcBef>
                <a:spcPts val="1200"/>
              </a:spcBef>
              <a:buClr>
                <a:srgbClr val="00B050"/>
              </a:buClr>
              <a:buChar char="–"/>
              <a:defRPr sz="1600">
                <a:solidFill>
                  <a:srgbClr val="686868"/>
                </a:solidFill>
                <a:latin typeface="+mj-lt"/>
              </a:defRPr>
            </a:lvl4pPr>
            <a:lvl5pPr marL="1612900" indent="-355600" eaLnBrk="0" hangingPunct="0">
              <a:spcBef>
                <a:spcPts val="1200"/>
              </a:spcBef>
              <a:buClr>
                <a:srgbClr val="00B050"/>
              </a:buClr>
              <a:buChar char="»"/>
              <a:defRPr sz="1500">
                <a:solidFill>
                  <a:srgbClr val="686868"/>
                </a:solidFill>
                <a:latin typeface="+mj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j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j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j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j-lt"/>
              </a:defRPr>
            </a:lvl9pPr>
          </a:lstStyle>
          <a:p>
            <a:r>
              <a:rPr lang="pt-BR" sz="2000" dirty="0" err="1">
                <a:latin typeface="Calibri" panose="020F0502020204030204" pitchFamily="34" charset="0"/>
              </a:rPr>
              <a:t>Layering</a:t>
            </a:r>
            <a:r>
              <a:rPr lang="pt-BR" sz="2000" dirty="0">
                <a:latin typeface="Calibri" panose="020F0502020204030204" pitchFamily="34" charset="0"/>
              </a:rPr>
              <a:t> </a:t>
            </a:r>
          </a:p>
          <a:p>
            <a:r>
              <a:rPr lang="pt-BR" sz="2000" b="0" i="0" dirty="0">
                <a:solidFill>
                  <a:schemeClr val="tx1"/>
                </a:solidFill>
                <a:latin typeface="Calibri" panose="020F0502020204030204" pitchFamily="34" charset="0"/>
              </a:rPr>
              <a:t>Prática abusiva que cria liquidez artificial no livro do ativo via camadas de ofertas em níveis sucessivos de preços com o objetivo de influenciar investidores a superar a barreira criada pela camada e gerar negócios do lado oposto do livro. Após negócio, a liquidez artificial na forma de camadas é cancelada.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251520" y="3103568"/>
            <a:ext cx="4081332" cy="400110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L="342900" marR="0" indent="-34290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2000" b="1" kern="0" dirty="0">
                <a:solidFill>
                  <a:srgbClr val="004685"/>
                </a:solidFill>
                <a:latin typeface="Calibri" panose="020F0502020204030204" pitchFamily="34" charset="0"/>
              </a:rPr>
              <a:t>Exemplos</a:t>
            </a:r>
            <a:r>
              <a:rPr kumimoji="0" lang="pt-BR" sz="2000" b="1" i="0" u="none" strike="noStrike" kern="0" cap="none" spc="0" normalizeH="0" baseline="0" noProof="0" dirty="0">
                <a:ln>
                  <a:noFill/>
                </a:ln>
                <a:solidFill>
                  <a:srgbClr val="004685"/>
                </a:solidFill>
                <a:effectLst/>
                <a:uLnTx/>
                <a:uFillTx/>
                <a:latin typeface="Calibri" panose="020F0502020204030204" pitchFamily="34" charset="0"/>
              </a:rPr>
              <a:t> de </a:t>
            </a:r>
            <a:r>
              <a:rPr kumimoji="0" lang="pt-BR" sz="2000" b="1" i="1" u="none" strike="noStrike" kern="0" cap="none" spc="0" normalizeH="0" baseline="0" noProof="0" dirty="0" err="1">
                <a:ln>
                  <a:noFill/>
                </a:ln>
                <a:solidFill>
                  <a:srgbClr val="004685"/>
                </a:solidFill>
                <a:effectLst/>
                <a:uLnTx/>
                <a:uFillTx/>
                <a:latin typeface="Calibri" panose="020F0502020204030204" pitchFamily="34" charset="0"/>
              </a:rPr>
              <a:t>layering</a:t>
            </a:r>
            <a:r>
              <a:rPr kumimoji="0" lang="pt-BR" sz="2000" b="1" i="0" u="none" strike="noStrike" kern="0" cap="none" spc="0" normalizeH="0" baseline="0" noProof="0" dirty="0">
                <a:ln>
                  <a:noFill/>
                </a:ln>
                <a:solidFill>
                  <a:srgbClr val="004685"/>
                </a:solidFill>
                <a:effectLst/>
                <a:uLnTx/>
                <a:uFillTx/>
                <a:latin typeface="Calibri" panose="020F0502020204030204" pitchFamily="34" charset="0"/>
              </a:rPr>
              <a:t>:</a:t>
            </a:r>
          </a:p>
        </p:txBody>
      </p:sp>
      <p:grpSp>
        <p:nvGrpSpPr>
          <p:cNvPr id="19" name="Grupo 18"/>
          <p:cNvGrpSpPr/>
          <p:nvPr/>
        </p:nvGrpSpPr>
        <p:grpSpPr>
          <a:xfrm>
            <a:off x="683568" y="3645025"/>
            <a:ext cx="1656184" cy="1221234"/>
            <a:chOff x="611560" y="5013176"/>
            <a:chExt cx="2808312" cy="1368152"/>
          </a:xfrm>
        </p:grpSpPr>
        <p:sp>
          <p:nvSpPr>
            <p:cNvPr id="20" name="Retângulo de cantos arredondados 19"/>
            <p:cNvSpPr/>
            <p:nvPr/>
          </p:nvSpPr>
          <p:spPr>
            <a:xfrm>
              <a:off x="611560" y="5013176"/>
              <a:ext cx="2808312" cy="1368152"/>
            </a:xfrm>
            <a:prstGeom prst="roundRect">
              <a:avLst/>
            </a:prstGeom>
            <a:noFill/>
            <a:ln>
              <a:solidFill>
                <a:srgbClr val="00478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CaixaDeTexto 20"/>
            <p:cNvSpPr txBox="1"/>
            <p:nvPr/>
          </p:nvSpPr>
          <p:spPr>
            <a:xfrm>
              <a:off x="611560" y="5157192"/>
              <a:ext cx="2808312" cy="12068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rgbClr val="00478D"/>
                  </a:solidFill>
                  <a:latin typeface="Calibri" panose="020F0502020204030204" pitchFamily="34" charset="0"/>
                </a:rPr>
                <a:t>Passo 1: </a:t>
              </a:r>
            </a:p>
            <a:p>
              <a:pPr algn="ctr"/>
              <a:r>
                <a:rPr lang="pt-BR" sz="1600" dirty="0">
                  <a:solidFill>
                    <a:srgbClr val="00478D"/>
                  </a:solidFill>
                  <a:latin typeface="Calibri" panose="020F0502020204030204" pitchFamily="34" charset="0"/>
                </a:rPr>
                <a:t>Criação de falsa </a:t>
              </a:r>
              <a:r>
                <a:rPr lang="pt-BR" sz="1600" dirty="0" smtClean="0">
                  <a:solidFill>
                    <a:srgbClr val="00478D"/>
                  </a:solidFill>
                  <a:latin typeface="Calibri" panose="020F0502020204030204" pitchFamily="34" charset="0"/>
                </a:rPr>
                <a:t>liquidez* </a:t>
              </a:r>
              <a:r>
                <a:rPr lang="pt-BR" sz="1600" dirty="0">
                  <a:solidFill>
                    <a:srgbClr val="00478D"/>
                  </a:solidFill>
                  <a:latin typeface="Calibri" panose="020F0502020204030204" pitchFamily="34" charset="0"/>
                </a:rPr>
                <a:t>no lado oposto</a:t>
              </a:r>
            </a:p>
          </p:txBody>
        </p:sp>
      </p:grpSp>
      <p:grpSp>
        <p:nvGrpSpPr>
          <p:cNvPr id="22" name="Grupo 21"/>
          <p:cNvGrpSpPr/>
          <p:nvPr/>
        </p:nvGrpSpPr>
        <p:grpSpPr>
          <a:xfrm>
            <a:off x="2483768" y="3645025"/>
            <a:ext cx="1656184" cy="1221234"/>
            <a:chOff x="611560" y="5013176"/>
            <a:chExt cx="2808312" cy="1368152"/>
          </a:xfrm>
        </p:grpSpPr>
        <p:sp>
          <p:nvSpPr>
            <p:cNvPr id="23" name="Retângulo de cantos arredondados 22"/>
            <p:cNvSpPr/>
            <p:nvPr/>
          </p:nvSpPr>
          <p:spPr>
            <a:xfrm>
              <a:off x="611560" y="5013176"/>
              <a:ext cx="2808312" cy="1368152"/>
            </a:xfrm>
            <a:prstGeom prst="roundRect">
              <a:avLst/>
            </a:prstGeom>
            <a:noFill/>
            <a:ln>
              <a:solidFill>
                <a:srgbClr val="00478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CaixaDeTexto 23"/>
            <p:cNvSpPr txBox="1"/>
            <p:nvPr/>
          </p:nvSpPr>
          <p:spPr>
            <a:xfrm>
              <a:off x="611560" y="5157192"/>
              <a:ext cx="2808312" cy="12068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rgbClr val="00478D"/>
                  </a:solidFill>
                  <a:latin typeface="Calibri" panose="020F0502020204030204" pitchFamily="34" charset="0"/>
                </a:rPr>
                <a:t>Passo 2: </a:t>
              </a:r>
            </a:p>
            <a:p>
              <a:pPr algn="ctr"/>
              <a:r>
                <a:rPr lang="pt-BR" sz="1600" dirty="0">
                  <a:solidFill>
                    <a:srgbClr val="00478D"/>
                  </a:solidFill>
                  <a:latin typeface="Calibri" panose="020F0502020204030204" pitchFamily="34" charset="0"/>
                </a:rPr>
                <a:t>Reação dos investidores à falsa liquidez</a:t>
              </a:r>
            </a:p>
          </p:txBody>
        </p:sp>
      </p:grpSp>
      <p:grpSp>
        <p:nvGrpSpPr>
          <p:cNvPr id="25" name="Grupo 24"/>
          <p:cNvGrpSpPr/>
          <p:nvPr/>
        </p:nvGrpSpPr>
        <p:grpSpPr>
          <a:xfrm>
            <a:off x="4283968" y="3645024"/>
            <a:ext cx="2376264" cy="1451990"/>
            <a:chOff x="611560" y="5013176"/>
            <a:chExt cx="2808312" cy="1626669"/>
          </a:xfrm>
        </p:grpSpPr>
        <p:sp>
          <p:nvSpPr>
            <p:cNvPr id="26" name="Retângulo de cantos arredondados 25"/>
            <p:cNvSpPr/>
            <p:nvPr/>
          </p:nvSpPr>
          <p:spPr>
            <a:xfrm>
              <a:off x="611560" y="5013176"/>
              <a:ext cx="2808312" cy="1368152"/>
            </a:xfrm>
            <a:prstGeom prst="roundRect">
              <a:avLst/>
            </a:prstGeom>
            <a:noFill/>
            <a:ln>
              <a:solidFill>
                <a:srgbClr val="00478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CaixaDeTexto 26"/>
            <p:cNvSpPr txBox="1"/>
            <p:nvPr/>
          </p:nvSpPr>
          <p:spPr>
            <a:xfrm>
              <a:off x="611560" y="5157192"/>
              <a:ext cx="2808312" cy="14826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rgbClr val="00478D"/>
                  </a:solidFill>
                  <a:latin typeface="Calibri" panose="020F0502020204030204" pitchFamily="34" charset="0"/>
                </a:rPr>
                <a:t>Passo 3: </a:t>
              </a:r>
            </a:p>
            <a:p>
              <a:pPr algn="ctr"/>
              <a:r>
                <a:rPr lang="pt-BR" sz="1600" dirty="0">
                  <a:solidFill>
                    <a:srgbClr val="00478D"/>
                  </a:solidFill>
                  <a:latin typeface="Calibri" panose="020F0502020204030204" pitchFamily="34" charset="0"/>
                </a:rPr>
                <a:t>Agressão das ofertas dos investidores que reagiram</a:t>
              </a:r>
            </a:p>
          </p:txBody>
        </p:sp>
      </p:grpSp>
      <p:grpSp>
        <p:nvGrpSpPr>
          <p:cNvPr id="28" name="Grupo 27"/>
          <p:cNvGrpSpPr/>
          <p:nvPr/>
        </p:nvGrpSpPr>
        <p:grpSpPr>
          <a:xfrm>
            <a:off x="6804248" y="3645025"/>
            <a:ext cx="1656184" cy="1221234"/>
            <a:chOff x="611560" y="5013176"/>
            <a:chExt cx="2808312" cy="1368152"/>
          </a:xfrm>
        </p:grpSpPr>
        <p:sp>
          <p:nvSpPr>
            <p:cNvPr id="29" name="Retângulo de cantos arredondados 28"/>
            <p:cNvSpPr/>
            <p:nvPr/>
          </p:nvSpPr>
          <p:spPr>
            <a:xfrm>
              <a:off x="611560" y="5013176"/>
              <a:ext cx="2808312" cy="1368152"/>
            </a:xfrm>
            <a:prstGeom prst="roundRect">
              <a:avLst/>
            </a:prstGeom>
            <a:noFill/>
            <a:ln>
              <a:solidFill>
                <a:srgbClr val="00478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CaixaDeTexto 29"/>
            <p:cNvSpPr txBox="1"/>
            <p:nvPr/>
          </p:nvSpPr>
          <p:spPr>
            <a:xfrm>
              <a:off x="611560" y="5157192"/>
              <a:ext cx="2808312" cy="9309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rgbClr val="00478D"/>
                  </a:solidFill>
                  <a:latin typeface="Calibri" panose="020F0502020204030204" pitchFamily="34" charset="0"/>
                </a:rPr>
                <a:t>Passo 4: </a:t>
              </a:r>
            </a:p>
            <a:p>
              <a:pPr algn="ctr"/>
              <a:r>
                <a:rPr lang="pt-BR" sz="1600" dirty="0">
                  <a:solidFill>
                    <a:srgbClr val="00478D"/>
                  </a:solidFill>
                  <a:latin typeface="Calibri" panose="020F0502020204030204" pitchFamily="34" charset="0"/>
                </a:rPr>
                <a:t>Cancelamento da falsa liquidez</a:t>
              </a:r>
            </a:p>
          </p:txBody>
        </p:sp>
      </p:grpSp>
      <p:grpSp>
        <p:nvGrpSpPr>
          <p:cNvPr id="31" name="Grupo 30"/>
          <p:cNvGrpSpPr/>
          <p:nvPr/>
        </p:nvGrpSpPr>
        <p:grpSpPr>
          <a:xfrm>
            <a:off x="35496" y="5013176"/>
            <a:ext cx="1656184" cy="1221234"/>
            <a:chOff x="611560" y="5013176"/>
            <a:chExt cx="2808312" cy="1368152"/>
          </a:xfrm>
        </p:grpSpPr>
        <p:sp>
          <p:nvSpPr>
            <p:cNvPr id="32" name="Retângulo de cantos arredondados 31"/>
            <p:cNvSpPr/>
            <p:nvPr/>
          </p:nvSpPr>
          <p:spPr>
            <a:xfrm>
              <a:off x="611560" y="5013176"/>
              <a:ext cx="2808312" cy="1368152"/>
            </a:xfrm>
            <a:prstGeom prst="roundRect">
              <a:avLst/>
            </a:prstGeom>
            <a:noFill/>
            <a:ln>
              <a:solidFill>
                <a:srgbClr val="00478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CaixaDeTexto 32"/>
            <p:cNvSpPr txBox="1"/>
            <p:nvPr/>
          </p:nvSpPr>
          <p:spPr>
            <a:xfrm>
              <a:off x="611560" y="5157192"/>
              <a:ext cx="2808312" cy="9309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rgbClr val="00478D"/>
                  </a:solidFill>
                  <a:latin typeface="Calibri" panose="020F0502020204030204" pitchFamily="34" charset="0"/>
                </a:rPr>
                <a:t>Passo1: </a:t>
              </a:r>
            </a:p>
            <a:p>
              <a:pPr algn="ctr"/>
              <a:r>
                <a:rPr lang="pt-BR" sz="1600" dirty="0">
                  <a:solidFill>
                    <a:srgbClr val="00478D"/>
                  </a:solidFill>
                  <a:latin typeface="Calibri" panose="020F0502020204030204" pitchFamily="34" charset="0"/>
                </a:rPr>
                <a:t>Inserção oferta desejada</a:t>
              </a:r>
            </a:p>
          </p:txBody>
        </p:sp>
      </p:grpSp>
      <p:grpSp>
        <p:nvGrpSpPr>
          <p:cNvPr id="34" name="Grupo 33"/>
          <p:cNvGrpSpPr/>
          <p:nvPr/>
        </p:nvGrpSpPr>
        <p:grpSpPr>
          <a:xfrm>
            <a:off x="1907704" y="5013176"/>
            <a:ext cx="1656184" cy="1221234"/>
            <a:chOff x="611560" y="5013176"/>
            <a:chExt cx="2808312" cy="1368152"/>
          </a:xfrm>
        </p:grpSpPr>
        <p:sp>
          <p:nvSpPr>
            <p:cNvPr id="35" name="Retângulo de cantos arredondados 34"/>
            <p:cNvSpPr/>
            <p:nvPr/>
          </p:nvSpPr>
          <p:spPr>
            <a:xfrm>
              <a:off x="611560" y="5013176"/>
              <a:ext cx="2808312" cy="1368152"/>
            </a:xfrm>
            <a:prstGeom prst="roundRect">
              <a:avLst/>
            </a:prstGeom>
            <a:noFill/>
            <a:ln>
              <a:solidFill>
                <a:srgbClr val="00478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" name="CaixaDeTexto 35"/>
            <p:cNvSpPr txBox="1"/>
            <p:nvPr/>
          </p:nvSpPr>
          <p:spPr>
            <a:xfrm>
              <a:off x="611560" y="5157192"/>
              <a:ext cx="2808312" cy="12068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rgbClr val="00478D"/>
                  </a:solidFill>
                  <a:latin typeface="Calibri" panose="020F0502020204030204" pitchFamily="34" charset="0"/>
                </a:rPr>
                <a:t>Passo 2: </a:t>
              </a:r>
            </a:p>
            <a:p>
              <a:pPr algn="ctr"/>
              <a:r>
                <a:rPr lang="pt-BR" sz="1600" dirty="0">
                  <a:solidFill>
                    <a:srgbClr val="00478D"/>
                  </a:solidFill>
                  <a:latin typeface="Calibri" panose="020F0502020204030204" pitchFamily="34" charset="0"/>
                </a:rPr>
                <a:t>Criação de falsa </a:t>
              </a:r>
              <a:r>
                <a:rPr lang="pt-BR" sz="1600" dirty="0" smtClean="0">
                  <a:solidFill>
                    <a:srgbClr val="00478D"/>
                  </a:solidFill>
                  <a:latin typeface="Calibri" panose="020F0502020204030204" pitchFamily="34" charset="0"/>
                </a:rPr>
                <a:t>liquidez* </a:t>
              </a:r>
              <a:r>
                <a:rPr lang="pt-BR" sz="1600" dirty="0">
                  <a:solidFill>
                    <a:srgbClr val="00478D"/>
                  </a:solidFill>
                  <a:latin typeface="Calibri" panose="020F0502020204030204" pitchFamily="34" charset="0"/>
                </a:rPr>
                <a:t>no lado oposto</a:t>
              </a:r>
            </a:p>
          </p:txBody>
        </p:sp>
      </p:grpSp>
      <p:grpSp>
        <p:nvGrpSpPr>
          <p:cNvPr id="37" name="Grupo 36"/>
          <p:cNvGrpSpPr/>
          <p:nvPr/>
        </p:nvGrpSpPr>
        <p:grpSpPr>
          <a:xfrm>
            <a:off x="3707904" y="5013176"/>
            <a:ext cx="1656184" cy="1221234"/>
            <a:chOff x="611560" y="5013176"/>
            <a:chExt cx="2808312" cy="1368152"/>
          </a:xfrm>
        </p:grpSpPr>
        <p:sp>
          <p:nvSpPr>
            <p:cNvPr id="38" name="Retângulo de cantos arredondados 37"/>
            <p:cNvSpPr/>
            <p:nvPr/>
          </p:nvSpPr>
          <p:spPr>
            <a:xfrm>
              <a:off x="611560" y="5013176"/>
              <a:ext cx="2808312" cy="1368152"/>
            </a:xfrm>
            <a:prstGeom prst="roundRect">
              <a:avLst/>
            </a:prstGeom>
            <a:noFill/>
            <a:ln>
              <a:solidFill>
                <a:srgbClr val="00478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CaixaDeTexto 38"/>
            <p:cNvSpPr txBox="1"/>
            <p:nvPr/>
          </p:nvSpPr>
          <p:spPr>
            <a:xfrm>
              <a:off x="611560" y="5157192"/>
              <a:ext cx="2808312" cy="12068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rgbClr val="00478D"/>
                  </a:solidFill>
                  <a:latin typeface="Calibri" panose="020F0502020204030204" pitchFamily="34" charset="0"/>
                </a:rPr>
                <a:t>Passo 3: </a:t>
              </a:r>
            </a:p>
            <a:p>
              <a:pPr algn="ctr"/>
              <a:r>
                <a:rPr lang="pt-BR" sz="1600" dirty="0">
                  <a:solidFill>
                    <a:srgbClr val="00478D"/>
                  </a:solidFill>
                  <a:latin typeface="Calibri" panose="020F0502020204030204" pitchFamily="34" charset="0"/>
                </a:rPr>
                <a:t>Reação dos investidores à falsa liquidez</a:t>
              </a:r>
            </a:p>
          </p:txBody>
        </p:sp>
      </p:grpSp>
      <p:grpSp>
        <p:nvGrpSpPr>
          <p:cNvPr id="40" name="Grupo 39"/>
          <p:cNvGrpSpPr/>
          <p:nvPr/>
        </p:nvGrpSpPr>
        <p:grpSpPr>
          <a:xfrm>
            <a:off x="5508104" y="5013176"/>
            <a:ext cx="1656184" cy="1221234"/>
            <a:chOff x="611560" y="5013176"/>
            <a:chExt cx="2808312" cy="1368152"/>
          </a:xfrm>
        </p:grpSpPr>
        <p:sp>
          <p:nvSpPr>
            <p:cNvPr id="41" name="Retângulo de cantos arredondados 40"/>
            <p:cNvSpPr/>
            <p:nvPr/>
          </p:nvSpPr>
          <p:spPr>
            <a:xfrm>
              <a:off x="611560" y="5013176"/>
              <a:ext cx="2808312" cy="1368152"/>
            </a:xfrm>
            <a:prstGeom prst="roundRect">
              <a:avLst/>
            </a:prstGeom>
            <a:noFill/>
            <a:ln>
              <a:solidFill>
                <a:srgbClr val="00478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2" name="CaixaDeTexto 41"/>
            <p:cNvSpPr txBox="1"/>
            <p:nvPr/>
          </p:nvSpPr>
          <p:spPr>
            <a:xfrm>
              <a:off x="611560" y="5157192"/>
              <a:ext cx="2808312" cy="9309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rgbClr val="00478D"/>
                  </a:solidFill>
                  <a:latin typeface="Calibri" panose="020F0502020204030204" pitchFamily="34" charset="0"/>
                </a:rPr>
                <a:t>Passo 4: </a:t>
              </a:r>
            </a:p>
            <a:p>
              <a:pPr algn="ctr"/>
              <a:r>
                <a:rPr lang="pt-BR" sz="1600" dirty="0">
                  <a:solidFill>
                    <a:srgbClr val="00478D"/>
                  </a:solidFill>
                  <a:latin typeface="Calibri" panose="020F0502020204030204" pitchFamily="34" charset="0"/>
                </a:rPr>
                <a:t>Agressão da oferta desejada</a:t>
              </a:r>
            </a:p>
          </p:txBody>
        </p:sp>
      </p:grpSp>
      <p:grpSp>
        <p:nvGrpSpPr>
          <p:cNvPr id="43" name="Grupo 42"/>
          <p:cNvGrpSpPr/>
          <p:nvPr/>
        </p:nvGrpSpPr>
        <p:grpSpPr>
          <a:xfrm>
            <a:off x="7308304" y="5013176"/>
            <a:ext cx="1656184" cy="1221234"/>
            <a:chOff x="611560" y="5013176"/>
            <a:chExt cx="2808312" cy="1368152"/>
          </a:xfrm>
        </p:grpSpPr>
        <p:sp>
          <p:nvSpPr>
            <p:cNvPr id="44" name="Retângulo de cantos arredondados 43"/>
            <p:cNvSpPr/>
            <p:nvPr/>
          </p:nvSpPr>
          <p:spPr>
            <a:xfrm>
              <a:off x="611560" y="5013176"/>
              <a:ext cx="2808312" cy="1368152"/>
            </a:xfrm>
            <a:prstGeom prst="roundRect">
              <a:avLst/>
            </a:prstGeom>
            <a:noFill/>
            <a:ln>
              <a:solidFill>
                <a:srgbClr val="00478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5" name="CaixaDeTexto 44"/>
            <p:cNvSpPr txBox="1"/>
            <p:nvPr/>
          </p:nvSpPr>
          <p:spPr>
            <a:xfrm>
              <a:off x="611560" y="5157192"/>
              <a:ext cx="2808312" cy="9309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rgbClr val="00478D"/>
                  </a:solidFill>
                  <a:latin typeface="Calibri" panose="020F0502020204030204" pitchFamily="34" charset="0"/>
                </a:rPr>
                <a:t>Passo 5: </a:t>
              </a:r>
            </a:p>
            <a:p>
              <a:pPr algn="ctr"/>
              <a:r>
                <a:rPr lang="pt-BR" sz="1600" dirty="0">
                  <a:solidFill>
                    <a:srgbClr val="00478D"/>
                  </a:solidFill>
                  <a:latin typeface="Calibri" panose="020F0502020204030204" pitchFamily="34" charset="0"/>
                </a:rPr>
                <a:t>Cancelamento da falsa liquidez</a:t>
              </a:r>
            </a:p>
          </p:txBody>
        </p:sp>
      </p:grpSp>
      <p:grpSp>
        <p:nvGrpSpPr>
          <p:cNvPr id="46" name="Grupo 45"/>
          <p:cNvGrpSpPr/>
          <p:nvPr/>
        </p:nvGrpSpPr>
        <p:grpSpPr>
          <a:xfrm>
            <a:off x="99120" y="6442633"/>
            <a:ext cx="4184848" cy="358095"/>
            <a:chOff x="611560" y="5013176"/>
            <a:chExt cx="2808312" cy="1368152"/>
          </a:xfrm>
        </p:grpSpPr>
        <p:sp>
          <p:nvSpPr>
            <p:cNvPr id="47" name="Retângulo de cantos arredondados 46"/>
            <p:cNvSpPr/>
            <p:nvPr/>
          </p:nvSpPr>
          <p:spPr>
            <a:xfrm>
              <a:off x="611560" y="5013176"/>
              <a:ext cx="2808312" cy="1368152"/>
            </a:xfrm>
            <a:prstGeom prst="roundRect">
              <a:avLst/>
            </a:prstGeom>
            <a:noFill/>
            <a:ln>
              <a:solidFill>
                <a:srgbClr val="00478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8" name="CaixaDeTexto 47"/>
            <p:cNvSpPr txBox="1"/>
            <p:nvPr/>
          </p:nvSpPr>
          <p:spPr>
            <a:xfrm>
              <a:off x="611560" y="5157191"/>
              <a:ext cx="2808312" cy="1175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solidFill>
                    <a:srgbClr val="00478D"/>
                  </a:solidFill>
                  <a:latin typeface="Calibri" panose="020F0502020204030204" pitchFamily="34" charset="0"/>
                </a:rPr>
                <a:t>* camadas de ofertas em níveis sucessivos de </a:t>
              </a:r>
              <a:r>
                <a:rPr lang="pt-BR" sz="1400" dirty="0" smtClean="0">
                  <a:solidFill>
                    <a:srgbClr val="00478D"/>
                  </a:solidFill>
                  <a:latin typeface="Calibri" panose="020F0502020204030204" pitchFamily="34" charset="0"/>
                </a:rPr>
                <a:t>preços</a:t>
              </a:r>
              <a:endParaRPr lang="pt-BR" sz="1400" dirty="0">
                <a:solidFill>
                  <a:srgbClr val="00478D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616510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07504" y="188640"/>
            <a:ext cx="6912768" cy="576064"/>
          </a:xfrm>
        </p:spPr>
        <p:txBody>
          <a:bodyPr/>
          <a:lstStyle/>
          <a:p>
            <a:pPr algn="l"/>
            <a:r>
              <a:rPr lang="pt-BR" sz="240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Agenda</a:t>
            </a:r>
          </a:p>
        </p:txBody>
      </p:sp>
      <p:sp>
        <p:nvSpPr>
          <p:cNvPr id="2" name="Espaço Reservado para Conteúdo 1"/>
          <p:cNvSpPr>
            <a:spLocks noGrp="1"/>
          </p:cNvSpPr>
          <p:nvPr>
            <p:ph sz="quarter" idx="14"/>
          </p:nvPr>
        </p:nvSpPr>
        <p:spPr>
          <a:xfrm>
            <a:off x="307933" y="1124744"/>
            <a:ext cx="8712968" cy="5328592"/>
          </a:xfrm>
        </p:spPr>
        <p:txBody>
          <a:bodyPr/>
          <a:lstStyle/>
          <a:p>
            <a:pPr marL="457200" indent="-457200">
              <a:lnSpc>
                <a:spcPct val="125000"/>
              </a:lnSpc>
              <a:buFont typeface="+mj-lt"/>
              <a:buAutoNum type="arabicPeriod"/>
            </a:pPr>
            <a:r>
              <a:rPr lang="pt-BR" sz="2400" dirty="0">
                <a:solidFill>
                  <a:schemeClr val="tx1"/>
                </a:solidFill>
                <a:latin typeface="Calibri" panose="020F0502020204030204" pitchFamily="34" charset="0"/>
              </a:rPr>
              <a:t>Definição de </a:t>
            </a:r>
            <a:r>
              <a:rPr lang="pt-BR" sz="24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Layering</a:t>
            </a:r>
            <a:r>
              <a:rPr lang="pt-BR" sz="2400" dirty="0">
                <a:solidFill>
                  <a:schemeClr val="tx1"/>
                </a:solidFill>
                <a:latin typeface="Calibri" panose="020F0502020204030204" pitchFamily="34" charset="0"/>
              </a:rPr>
              <a:t> e </a:t>
            </a:r>
            <a:r>
              <a:rPr lang="pt-BR" sz="24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Spoofing</a:t>
            </a:r>
            <a:endParaRPr lang="pt-BR" sz="2400" i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457200" indent="-457200">
              <a:lnSpc>
                <a:spcPct val="125000"/>
              </a:lnSpc>
              <a:buFont typeface="+mj-lt"/>
              <a:buAutoNum type="arabicPeriod"/>
            </a:pPr>
            <a:r>
              <a:rPr lang="pt-BR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Nova </a:t>
            </a:r>
            <a:r>
              <a:rPr lang="pt-BR" sz="2400" dirty="0">
                <a:solidFill>
                  <a:schemeClr val="tx1"/>
                </a:solidFill>
                <a:latin typeface="Calibri" panose="020F0502020204030204" pitchFamily="34" charset="0"/>
              </a:rPr>
              <a:t>rotina de compartilhamento de alertas de práticas abusivas com </a:t>
            </a:r>
            <a:r>
              <a:rPr lang="pt-BR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ofertas</a:t>
            </a:r>
          </a:p>
          <a:p>
            <a:pPr marL="457200" indent="-457200">
              <a:lnSpc>
                <a:spcPct val="125000"/>
              </a:lnSpc>
              <a:buFont typeface="+mj-lt"/>
              <a:buAutoNum type="arabicPeriod"/>
            </a:pPr>
            <a:r>
              <a:rPr lang="pt-BR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Alertas</a:t>
            </a:r>
          </a:p>
          <a:p>
            <a:pPr marL="457200" indent="-457200">
              <a:lnSpc>
                <a:spcPct val="125000"/>
              </a:lnSpc>
              <a:buFont typeface="+mj-lt"/>
              <a:buAutoNum type="arabicPeriod"/>
            </a:pPr>
            <a:r>
              <a:rPr lang="pt-BR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Base de dados  </a:t>
            </a:r>
            <a:r>
              <a:rPr lang="pt-BR" sz="2400" smtClean="0">
                <a:solidFill>
                  <a:schemeClr val="tx1"/>
                </a:solidFill>
                <a:latin typeface="Calibri" panose="020F0502020204030204" pitchFamily="34" charset="0"/>
              </a:rPr>
              <a:t>(enviada </a:t>
            </a:r>
            <a:r>
              <a:rPr lang="pt-BR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pela BSM)</a:t>
            </a:r>
            <a:endParaRPr lang="pt-BR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457200" indent="-457200">
              <a:lnSpc>
                <a:spcPct val="125000"/>
              </a:lnSpc>
              <a:buFont typeface="+mj-lt"/>
              <a:buAutoNum type="arabicPeriod"/>
            </a:pPr>
            <a:r>
              <a:rPr lang="pt-BR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Pontos relevantes para análise de </a:t>
            </a:r>
            <a:r>
              <a:rPr lang="pt-BR" sz="2400" i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layering</a:t>
            </a:r>
            <a:r>
              <a:rPr lang="pt-BR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e </a:t>
            </a:r>
            <a:r>
              <a:rPr lang="pt-BR" sz="2400" i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spoofing</a:t>
            </a:r>
            <a:endParaRPr lang="pt-BR" sz="2400" i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457200" indent="-457200">
              <a:lnSpc>
                <a:spcPct val="125000"/>
              </a:lnSpc>
              <a:buFont typeface="+mj-lt"/>
              <a:buAutoNum type="arabicPeriod"/>
            </a:pPr>
            <a:r>
              <a:rPr lang="pt-BR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Diligência esperada</a:t>
            </a:r>
            <a:endParaRPr lang="pt-BR" sz="24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4362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07504" y="188640"/>
            <a:ext cx="6912768" cy="576064"/>
          </a:xfrm>
        </p:spPr>
        <p:txBody>
          <a:bodyPr/>
          <a:lstStyle/>
          <a:p>
            <a:pPr algn="l"/>
            <a:r>
              <a:rPr lang="pt-BR" sz="240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Exemplo de </a:t>
            </a:r>
            <a:r>
              <a:rPr lang="pt-BR" sz="2400" i="1" dirty="0" err="1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Layering</a:t>
            </a:r>
            <a:endParaRPr lang="pt-BR" sz="2400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2760604"/>
              </p:ext>
            </p:extLst>
          </p:nvPr>
        </p:nvGraphicFramePr>
        <p:xfrm>
          <a:off x="468313" y="1988840"/>
          <a:ext cx="7643812" cy="208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4" name="Worksheet" r:id="rId4" imgW="5648400" imgH="1543050" progId="Excel.Sheet.12">
                  <p:embed/>
                </p:oleObj>
              </mc:Choice>
              <mc:Fallback>
                <p:oleObj name="Worksheet" r:id="rId4" imgW="5648400" imgH="154305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68313" y="1988840"/>
                        <a:ext cx="7643812" cy="2089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aixaDeTexto 11"/>
          <p:cNvSpPr txBox="1"/>
          <p:nvPr/>
        </p:nvSpPr>
        <p:spPr>
          <a:xfrm>
            <a:off x="301172" y="1002214"/>
            <a:ext cx="7488832" cy="338554"/>
          </a:xfrm>
          <a:prstGeom prst="rect">
            <a:avLst/>
          </a:prstGeom>
          <a:ln w="25400">
            <a:solidFill>
              <a:srgbClr val="004685"/>
            </a:solidFill>
          </a:ln>
        </p:spPr>
        <p:txBody>
          <a:bodyPr wrap="square" rtlCol="0" anchor="ctr">
            <a:spAutoFit/>
          </a:bodyPr>
          <a:lstStyle>
            <a:defPPr>
              <a:defRPr lang="pt-BR"/>
            </a:defPPr>
            <a:lvl1pPr marR="0" algn="ctr" defTabSz="914400" eaLnBrk="0" latinLnBrk="0" hangingPunct="0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  <a:tabLst/>
              <a:defRPr kumimoji="0" sz="1600" b="1" i="0" u="none" strike="noStrike" kern="0" cap="none" spc="0" normalizeH="0" baseline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cs typeface="+mn-cs"/>
              </a:defRPr>
            </a:lvl1pPr>
          </a:lstStyle>
          <a:p>
            <a:pPr algn="l"/>
            <a:r>
              <a:rPr lang="pt-BR" dirty="0">
                <a:solidFill>
                  <a:srgbClr val="004685"/>
                </a:solidFill>
                <a:latin typeface="Calibri" panose="020F0502020204030204" pitchFamily="34" charset="0"/>
              </a:rPr>
              <a:t>Livro de ofertas antes do início do ciclo de </a:t>
            </a:r>
            <a:r>
              <a:rPr lang="pt-BR" i="1" dirty="0" err="1">
                <a:solidFill>
                  <a:srgbClr val="004685"/>
                </a:solidFill>
                <a:latin typeface="Calibri" panose="020F0502020204030204" pitchFamily="34" charset="0"/>
              </a:rPr>
              <a:t>layering</a:t>
            </a:r>
            <a:endParaRPr lang="pt-BR" i="1" dirty="0">
              <a:solidFill>
                <a:srgbClr val="004685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549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07504" y="188640"/>
            <a:ext cx="6912768" cy="576064"/>
          </a:xfrm>
        </p:spPr>
        <p:txBody>
          <a:bodyPr/>
          <a:lstStyle/>
          <a:p>
            <a:pPr algn="l"/>
            <a:r>
              <a:rPr lang="pt-BR" sz="240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Exemplo de </a:t>
            </a:r>
            <a:r>
              <a:rPr lang="pt-BR" sz="2400" i="1" dirty="0" err="1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Layering</a:t>
            </a:r>
            <a:endParaRPr lang="pt-BR" sz="2400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Espaço Reservado para Conteúdo 1"/>
          <p:cNvSpPr>
            <a:spLocks noGrp="1"/>
          </p:cNvSpPr>
          <p:nvPr>
            <p:ph sz="quarter" idx="14"/>
          </p:nvPr>
        </p:nvSpPr>
        <p:spPr>
          <a:xfrm>
            <a:off x="307933" y="1340768"/>
            <a:ext cx="8712968" cy="1152128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pt-BR" sz="1800" dirty="0">
                <a:solidFill>
                  <a:schemeClr val="tx1"/>
                </a:solidFill>
                <a:latin typeface="Calibri" panose="020F0502020204030204" pitchFamily="34" charset="0"/>
              </a:rPr>
              <a:t>O manipulador </a:t>
            </a:r>
            <a:r>
              <a:rPr lang="pt-BR" sz="1800" b="1" dirty="0">
                <a:solidFill>
                  <a:srgbClr val="004685"/>
                </a:solidFill>
                <a:latin typeface="Calibri" panose="020F0502020204030204" pitchFamily="34" charset="0"/>
              </a:rPr>
              <a:t>cria camadas de ofertas na compra a diferentes preços</a:t>
            </a:r>
            <a:r>
              <a:rPr lang="pt-BR" sz="1800" dirty="0">
                <a:solidFill>
                  <a:schemeClr val="tx1"/>
                </a:solidFill>
                <a:latin typeface="Calibri" panose="020F0502020204030204" pitchFamily="34" charset="0"/>
              </a:rPr>
              <a:t>, reduzindo o </a:t>
            </a:r>
            <a:r>
              <a:rPr lang="pt-BR" sz="1800" i="1" dirty="0">
                <a:solidFill>
                  <a:schemeClr val="tx1"/>
                </a:solidFill>
                <a:latin typeface="Calibri" panose="020F0502020204030204" pitchFamily="34" charset="0"/>
              </a:rPr>
              <a:t>spread</a:t>
            </a:r>
            <a:r>
              <a:rPr lang="pt-BR" sz="1800" dirty="0">
                <a:solidFill>
                  <a:schemeClr val="tx1"/>
                </a:solidFill>
                <a:latin typeface="Calibri" panose="020F0502020204030204" pitchFamily="34" charset="0"/>
              </a:rPr>
              <a:t> de R$0,22 para R$0,11, em um intervalo inferior a 3 segundos.</a:t>
            </a:r>
          </a:p>
          <a:p>
            <a:pPr marL="0" indent="0">
              <a:spcBef>
                <a:spcPts val="0"/>
              </a:spcBef>
              <a:buNone/>
            </a:pPr>
            <a:r>
              <a:rPr lang="pt-BR" sz="1800" dirty="0">
                <a:solidFill>
                  <a:schemeClr val="tx1"/>
                </a:solidFill>
                <a:latin typeface="Calibri" panose="020F0502020204030204" pitchFamily="34" charset="0"/>
              </a:rPr>
              <a:t>O objetivo é criar barreira de falsa liquidez para induzir investidores a ultrapassá-la, mediante ofertas a melhores preços. Do outro lado do livro, manipulador agredirá as ofertas melhoradas.</a:t>
            </a:r>
          </a:p>
          <a:p>
            <a:pPr marL="0" indent="0">
              <a:spcBef>
                <a:spcPts val="0"/>
              </a:spcBef>
              <a:buNone/>
            </a:pPr>
            <a:endParaRPr lang="pt-BR" sz="1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5150427"/>
              </p:ext>
            </p:extLst>
          </p:nvPr>
        </p:nvGraphicFramePr>
        <p:xfrm>
          <a:off x="958850" y="2780928"/>
          <a:ext cx="6593113" cy="35283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8" name="Worksheet" r:id="rId4" imgW="5019551" imgH="2686109" progId="Excel.Sheet.12">
                  <p:embed/>
                </p:oleObj>
              </mc:Choice>
              <mc:Fallback>
                <p:oleObj name="Worksheet" r:id="rId4" imgW="5019551" imgH="268610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58850" y="2780928"/>
                        <a:ext cx="6593113" cy="35283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301171" y="950168"/>
            <a:ext cx="8719729" cy="338554"/>
          </a:xfrm>
          <a:prstGeom prst="rect">
            <a:avLst/>
          </a:prstGeom>
          <a:ln w="25400">
            <a:solidFill>
              <a:srgbClr val="004685"/>
            </a:solidFill>
          </a:ln>
        </p:spPr>
        <p:txBody>
          <a:bodyPr wrap="square" rtlCol="0" anchor="ctr">
            <a:spAutoFit/>
          </a:bodyPr>
          <a:lstStyle>
            <a:defPPr>
              <a:defRPr lang="pt-BR"/>
            </a:defPPr>
            <a:lvl1pPr marR="0" algn="ctr" defTabSz="914400" eaLnBrk="0" latinLnBrk="0" hangingPunct="0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  <a:tabLst/>
              <a:defRPr kumimoji="0" sz="1600" b="1" i="0" u="none" strike="noStrike" kern="0" cap="none" spc="0" normalizeH="0" baseline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cs typeface="+mn-cs"/>
              </a:defRPr>
            </a:lvl1pPr>
          </a:lstStyle>
          <a:p>
            <a:pPr algn="l"/>
            <a:r>
              <a:rPr lang="pt-BR" dirty="0">
                <a:solidFill>
                  <a:srgbClr val="004685"/>
                </a:solidFill>
                <a:latin typeface="Calibri" panose="020F0502020204030204" pitchFamily="34" charset="0"/>
              </a:rPr>
              <a:t>Passo 1: Criação de falsa liquidez (camadas de ofertas em níveis sucessivos de preços)</a:t>
            </a:r>
          </a:p>
        </p:txBody>
      </p:sp>
      <p:sp>
        <p:nvSpPr>
          <p:cNvPr id="7" name="Espaço Reservado para Conteúdo 1"/>
          <p:cNvSpPr txBox="1">
            <a:spLocks/>
          </p:cNvSpPr>
          <p:nvPr/>
        </p:nvSpPr>
        <p:spPr>
          <a:xfrm>
            <a:off x="958850" y="6453336"/>
            <a:ext cx="8077646" cy="504056"/>
          </a:xfrm>
          <a:prstGeom prst="rect">
            <a:avLst/>
          </a:prstGeom>
        </p:spPr>
        <p:txBody>
          <a:bodyPr>
            <a:noAutofit/>
          </a:bodyPr>
          <a:lstStyle>
            <a:lvl1pPr marL="2667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39B44"/>
              </a:buClr>
              <a:buFont typeface="Arial" pitchFamily="34" charset="0"/>
              <a:buChar char="•"/>
              <a:defRPr sz="1900">
                <a:solidFill>
                  <a:srgbClr val="686868"/>
                </a:solidFill>
                <a:latin typeface="+mn-lt"/>
                <a:ea typeface="+mn-ea"/>
                <a:cs typeface="+mn-cs"/>
              </a:defRPr>
            </a:lvl1pPr>
            <a:lvl2pPr marL="622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800">
                <a:solidFill>
                  <a:srgbClr val="686868"/>
                </a:solidFill>
                <a:latin typeface="+mj-lt"/>
              </a:defRPr>
            </a:lvl2pPr>
            <a:lvl3pPr marL="990600" indent="-3683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SzPct val="75000"/>
              <a:buFont typeface="Wingdings" pitchFamily="2" charset="2"/>
              <a:buChar char="ü"/>
              <a:defRPr sz="1700">
                <a:solidFill>
                  <a:srgbClr val="686868"/>
                </a:solidFill>
                <a:latin typeface="+mj-lt"/>
              </a:defRPr>
            </a:lvl3pPr>
            <a:lvl4pPr marL="1257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600">
                <a:solidFill>
                  <a:srgbClr val="686868"/>
                </a:solidFill>
                <a:latin typeface="+mj-lt"/>
              </a:defRPr>
            </a:lvl4pPr>
            <a:lvl5pPr marL="1612900" indent="-3556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»"/>
              <a:defRPr sz="1500">
                <a:solidFill>
                  <a:srgbClr val="686868"/>
                </a:solidFill>
                <a:latin typeface="+mj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pt-BR" sz="1600" kern="0" dirty="0">
                <a:solidFill>
                  <a:schemeClr val="tx1"/>
                </a:solidFill>
                <a:latin typeface="Calibri" panose="020F0502020204030204" pitchFamily="34" charset="0"/>
              </a:rPr>
              <a:t>Livro às </a:t>
            </a:r>
            <a:r>
              <a:rPr lang="pt-BR" sz="1600" b="1" kern="0" dirty="0">
                <a:solidFill>
                  <a:schemeClr val="tx1"/>
                </a:solidFill>
                <a:latin typeface="Calibri" panose="020F0502020204030204" pitchFamily="34" charset="0"/>
              </a:rPr>
              <a:t>10:35:06.261</a:t>
            </a:r>
          </a:p>
        </p:txBody>
      </p:sp>
    </p:spTree>
    <p:extLst>
      <p:ext uri="{BB962C8B-B14F-4D97-AF65-F5344CB8AC3E}">
        <p14:creationId xmlns:p14="http://schemas.microsoft.com/office/powerpoint/2010/main" val="37417564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07504" y="188640"/>
            <a:ext cx="6912768" cy="576064"/>
          </a:xfrm>
        </p:spPr>
        <p:txBody>
          <a:bodyPr/>
          <a:lstStyle/>
          <a:p>
            <a:pPr algn="l"/>
            <a:r>
              <a:rPr lang="pt-BR" sz="240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Exemplo de </a:t>
            </a:r>
            <a:r>
              <a:rPr lang="pt-BR" sz="2400" i="1" dirty="0" err="1" smtClean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Layering</a:t>
            </a:r>
            <a:endParaRPr lang="pt-BR" sz="2400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Espaço Reservado para Conteúdo 1"/>
          <p:cNvSpPr>
            <a:spLocks noGrp="1"/>
          </p:cNvSpPr>
          <p:nvPr>
            <p:ph sz="quarter" idx="14"/>
          </p:nvPr>
        </p:nvSpPr>
        <p:spPr>
          <a:xfrm>
            <a:off x="307933" y="980728"/>
            <a:ext cx="8712968" cy="648072"/>
          </a:xfrm>
        </p:spPr>
        <p:txBody>
          <a:bodyPr/>
          <a:lstStyle/>
          <a:p>
            <a:pPr marL="0" indent="0">
              <a:buNone/>
            </a:pPr>
            <a:r>
              <a:rPr lang="pt-BR" dirty="0" smtClean="0">
                <a:solidFill>
                  <a:schemeClr val="tx1"/>
                </a:solidFill>
                <a:latin typeface="Calibri" panose="020F0502020204030204" pitchFamily="34" charset="0"/>
              </a:rPr>
              <a:t>O investidor </a:t>
            </a:r>
            <a:r>
              <a:rPr lang="pt-BR" b="1" dirty="0" smtClean="0">
                <a:solidFill>
                  <a:srgbClr val="004685"/>
                </a:solidFill>
                <a:latin typeface="Calibri" panose="020F0502020204030204" pitchFamily="34" charset="0"/>
              </a:rPr>
              <a:t>cria uma camada de ofertas na compra</a:t>
            </a:r>
            <a:r>
              <a:rPr lang="pt-BR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t-BR" dirty="0" smtClean="0">
                <a:solidFill>
                  <a:schemeClr val="tx1"/>
                </a:solidFill>
                <a:latin typeface="Calibri" panose="020F0502020204030204" pitchFamily="34" charset="0"/>
              </a:rPr>
              <a:t>para induzir melhoria no preço de compra. Quem quiser prioridade terá que ofertar a R$21,08, pelo menos</a:t>
            </a:r>
            <a:endParaRPr lang="pt-BR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4200161"/>
              </p:ext>
            </p:extLst>
          </p:nvPr>
        </p:nvGraphicFramePr>
        <p:xfrm>
          <a:off x="371475" y="2562125"/>
          <a:ext cx="8629650" cy="3459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9" name="Worksheet" r:id="rId4" imgW="11268142" imgH="4514909" progId="Excel.Sheet.12">
                  <p:embed/>
                </p:oleObj>
              </mc:Choice>
              <mc:Fallback>
                <p:oleObj name="Worksheet" r:id="rId4" imgW="11268142" imgH="451490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71475" y="2562125"/>
                        <a:ext cx="8629650" cy="3459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de seta reta 6"/>
          <p:cNvCxnSpPr/>
          <p:nvPr/>
        </p:nvCxnSpPr>
        <p:spPr>
          <a:xfrm>
            <a:off x="1619672" y="3354858"/>
            <a:ext cx="0" cy="2088232"/>
          </a:xfrm>
          <a:prstGeom prst="straightConnector1">
            <a:avLst/>
          </a:prstGeom>
          <a:ln w="1905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1115616" y="2291287"/>
            <a:ext cx="2088232" cy="830997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R="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</a:rPr>
              <a:t>Preço para oferta agressora antes da camada R$ 20,96</a:t>
            </a:r>
          </a:p>
        </p:txBody>
      </p:sp>
      <p:cxnSp>
        <p:nvCxnSpPr>
          <p:cNvPr id="12" name="Conector de seta reta 11"/>
          <p:cNvCxnSpPr/>
          <p:nvPr/>
        </p:nvCxnSpPr>
        <p:spPr>
          <a:xfrm>
            <a:off x="8172400" y="2202730"/>
            <a:ext cx="0" cy="919554"/>
          </a:xfrm>
          <a:prstGeom prst="straightConnector1">
            <a:avLst/>
          </a:prstGeom>
          <a:ln w="19050">
            <a:solidFill>
              <a:srgbClr val="0033CC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ixaDeTexto 13"/>
          <p:cNvSpPr txBox="1"/>
          <p:nvPr/>
        </p:nvSpPr>
        <p:spPr>
          <a:xfrm>
            <a:off x="5292080" y="2184728"/>
            <a:ext cx="3096344" cy="1077218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R="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 pitchFamily="34" charset="0"/>
              </a:rPr>
              <a:t>Preço para oferta agressora após  camada R$ 21,07, caso algum investidor queira prioridade precisa “pular” para R$21,08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4491112" y="4398974"/>
            <a:ext cx="2475358" cy="338554"/>
          </a:xfrm>
          <a:prstGeom prst="rect">
            <a:avLst/>
          </a:prstGeom>
        </p:spPr>
        <p:txBody>
          <a:bodyPr wrap="none" rtlCol="0" anchor="ctr">
            <a:spAutoFit/>
          </a:bodyPr>
          <a:lstStyle/>
          <a:p>
            <a:pPr marL="342900" marR="0" indent="-34290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Calibri" panose="020F0502020204030204" pitchFamily="34" charset="0"/>
              </a:rPr>
              <a:t>Escada, camada, blefe, etc.</a:t>
            </a:r>
          </a:p>
        </p:txBody>
      </p:sp>
    </p:spTree>
    <p:extLst>
      <p:ext uri="{BB962C8B-B14F-4D97-AF65-F5344CB8AC3E}">
        <p14:creationId xmlns:p14="http://schemas.microsoft.com/office/powerpoint/2010/main" val="15536439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07504" y="188640"/>
            <a:ext cx="6912768" cy="576064"/>
          </a:xfrm>
        </p:spPr>
        <p:txBody>
          <a:bodyPr/>
          <a:lstStyle/>
          <a:p>
            <a:pPr algn="l"/>
            <a:r>
              <a:rPr lang="pt-BR" sz="240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Exemplo de </a:t>
            </a:r>
            <a:r>
              <a:rPr lang="pt-BR" sz="2400" i="1" dirty="0" err="1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Layering</a:t>
            </a:r>
            <a:endParaRPr lang="pt-BR" sz="2400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Espaço Reservado para Conteúdo 1"/>
          <p:cNvSpPr>
            <a:spLocks noGrp="1"/>
          </p:cNvSpPr>
          <p:nvPr>
            <p:ph sz="quarter" idx="14"/>
          </p:nvPr>
        </p:nvSpPr>
        <p:spPr>
          <a:xfrm>
            <a:off x="323528" y="1556792"/>
            <a:ext cx="8712968" cy="648072"/>
          </a:xfrm>
        </p:spPr>
        <p:txBody>
          <a:bodyPr/>
          <a:lstStyle/>
          <a:p>
            <a:pPr marL="0" indent="0">
              <a:buNone/>
            </a:pPr>
            <a:r>
              <a:rPr lang="pt-BR" dirty="0">
                <a:solidFill>
                  <a:schemeClr val="tx1"/>
                </a:solidFill>
                <a:latin typeface="Calibri" panose="020F0502020204030204" pitchFamily="34" charset="0"/>
              </a:rPr>
              <a:t>Investidor B (amarelo) reage à falsa liquidez (cinza) para alcançar o topo do livro. Manipulador (verde) agride oferta de Investidor B</a:t>
            </a:r>
          </a:p>
        </p:txBody>
      </p:sp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004256"/>
              </p:ext>
            </p:extLst>
          </p:nvPr>
        </p:nvGraphicFramePr>
        <p:xfrm>
          <a:off x="983694" y="2331092"/>
          <a:ext cx="6540634" cy="39904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72" name="Planilha" r:id="rId4" imgW="4715010" imgH="2876640" progId="Excel.Sheet.12">
                  <p:embed/>
                </p:oleObj>
              </mc:Choice>
              <mc:Fallback>
                <p:oleObj name="Planilha" r:id="rId4" imgW="4715010" imgH="287664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83694" y="2331092"/>
                        <a:ext cx="6540634" cy="39904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323529" y="900009"/>
            <a:ext cx="7920880" cy="584775"/>
          </a:xfrm>
          <a:prstGeom prst="rect">
            <a:avLst/>
          </a:prstGeom>
          <a:ln w="25400">
            <a:solidFill>
              <a:srgbClr val="004685"/>
            </a:solidFill>
          </a:ln>
        </p:spPr>
        <p:txBody>
          <a:bodyPr wrap="square" rtlCol="0" anchor="ctr">
            <a:spAutoFit/>
          </a:bodyPr>
          <a:lstStyle>
            <a:defPPr>
              <a:defRPr lang="pt-BR"/>
            </a:defPPr>
            <a:lvl1pPr marR="0" algn="ctr" defTabSz="914400" eaLnBrk="0" latinLnBrk="0" hangingPunct="0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  <a:tabLst/>
              <a:defRPr kumimoji="0" sz="1600" b="1" i="0" u="none" strike="noStrike" kern="0" cap="none" spc="0" normalizeH="0" baseline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cs typeface="+mn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pt-BR" dirty="0">
                <a:solidFill>
                  <a:srgbClr val="004685"/>
                </a:solidFill>
                <a:latin typeface="Calibri" panose="020F0502020204030204" pitchFamily="34" charset="0"/>
              </a:rPr>
              <a:t>Passo 2: Reação dos investidores à falsa liquidez</a:t>
            </a:r>
          </a:p>
          <a:p>
            <a:pPr algn="l">
              <a:spcBef>
                <a:spcPts val="0"/>
              </a:spcBef>
            </a:pPr>
            <a:r>
              <a:rPr lang="pt-BR" dirty="0">
                <a:solidFill>
                  <a:srgbClr val="004685"/>
                </a:solidFill>
                <a:latin typeface="Calibri" panose="020F0502020204030204" pitchFamily="34" charset="0"/>
              </a:rPr>
              <a:t>Passo 3: Agressão da oferta desejada</a:t>
            </a:r>
          </a:p>
        </p:txBody>
      </p:sp>
      <p:sp>
        <p:nvSpPr>
          <p:cNvPr id="12" name="Espaço Reservado para Conteúdo 1"/>
          <p:cNvSpPr txBox="1">
            <a:spLocks/>
          </p:cNvSpPr>
          <p:nvPr/>
        </p:nvSpPr>
        <p:spPr>
          <a:xfrm>
            <a:off x="958850" y="6453336"/>
            <a:ext cx="8077646" cy="504056"/>
          </a:xfrm>
          <a:prstGeom prst="rect">
            <a:avLst/>
          </a:prstGeom>
        </p:spPr>
        <p:txBody>
          <a:bodyPr>
            <a:noAutofit/>
          </a:bodyPr>
          <a:lstStyle>
            <a:lvl1pPr marL="2667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39B44"/>
              </a:buClr>
              <a:buFont typeface="Arial" pitchFamily="34" charset="0"/>
              <a:buChar char="•"/>
              <a:defRPr sz="1900">
                <a:solidFill>
                  <a:srgbClr val="686868"/>
                </a:solidFill>
                <a:latin typeface="+mn-lt"/>
                <a:ea typeface="+mn-ea"/>
                <a:cs typeface="+mn-cs"/>
              </a:defRPr>
            </a:lvl1pPr>
            <a:lvl2pPr marL="622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800">
                <a:solidFill>
                  <a:srgbClr val="686868"/>
                </a:solidFill>
                <a:latin typeface="+mj-lt"/>
              </a:defRPr>
            </a:lvl2pPr>
            <a:lvl3pPr marL="990600" indent="-3683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SzPct val="75000"/>
              <a:buFont typeface="Wingdings" pitchFamily="2" charset="2"/>
              <a:buChar char="ü"/>
              <a:defRPr sz="1700">
                <a:solidFill>
                  <a:srgbClr val="686868"/>
                </a:solidFill>
                <a:latin typeface="+mj-lt"/>
              </a:defRPr>
            </a:lvl3pPr>
            <a:lvl4pPr marL="1257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600">
                <a:solidFill>
                  <a:srgbClr val="686868"/>
                </a:solidFill>
                <a:latin typeface="+mj-lt"/>
              </a:defRPr>
            </a:lvl4pPr>
            <a:lvl5pPr marL="1612900" indent="-3556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»"/>
              <a:defRPr sz="1500">
                <a:solidFill>
                  <a:srgbClr val="686868"/>
                </a:solidFill>
                <a:latin typeface="+mj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pt-BR" sz="1600" kern="0" dirty="0">
                <a:solidFill>
                  <a:schemeClr val="tx1"/>
                </a:solidFill>
                <a:latin typeface="Calibri" panose="020F0502020204030204" pitchFamily="34" charset="0"/>
              </a:rPr>
              <a:t>Livro às </a:t>
            </a:r>
            <a:r>
              <a:rPr lang="pt-BR" sz="1600" b="1" kern="0" dirty="0">
                <a:solidFill>
                  <a:schemeClr val="tx1"/>
                </a:solidFill>
                <a:latin typeface="Calibri" panose="020F0502020204030204" pitchFamily="34" charset="0"/>
              </a:rPr>
              <a:t>10:35:08.129</a:t>
            </a:r>
          </a:p>
        </p:txBody>
      </p:sp>
    </p:spTree>
    <p:extLst>
      <p:ext uri="{BB962C8B-B14F-4D97-AF65-F5344CB8AC3E}">
        <p14:creationId xmlns:p14="http://schemas.microsoft.com/office/powerpoint/2010/main" val="17173923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07504" y="188640"/>
            <a:ext cx="6912768" cy="576064"/>
          </a:xfrm>
        </p:spPr>
        <p:txBody>
          <a:bodyPr/>
          <a:lstStyle/>
          <a:p>
            <a:pPr algn="l"/>
            <a:r>
              <a:rPr lang="pt-BR" sz="240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Exemplo de </a:t>
            </a:r>
            <a:r>
              <a:rPr lang="pt-BR" sz="2400" i="1" dirty="0" err="1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Layering</a:t>
            </a:r>
            <a:endParaRPr lang="pt-BR" sz="2400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Espaço Reservado para Conteúdo 1"/>
          <p:cNvSpPr>
            <a:spLocks noGrp="1"/>
          </p:cNvSpPr>
          <p:nvPr>
            <p:ph sz="quarter" idx="14"/>
          </p:nvPr>
        </p:nvSpPr>
        <p:spPr>
          <a:xfrm>
            <a:off x="307933" y="1556792"/>
            <a:ext cx="8712968" cy="648072"/>
          </a:xfrm>
        </p:spPr>
        <p:txBody>
          <a:bodyPr/>
          <a:lstStyle/>
          <a:p>
            <a:pPr marL="0" indent="0">
              <a:buNone/>
            </a:pPr>
            <a:r>
              <a:rPr lang="pt-BR" dirty="0">
                <a:solidFill>
                  <a:schemeClr val="tx1"/>
                </a:solidFill>
                <a:latin typeface="Calibri" panose="020F0502020204030204" pitchFamily="34" charset="0"/>
              </a:rPr>
              <a:t>Após conseguir seu objetivo, o manipulador cancela as camadas de </a:t>
            </a:r>
            <a:r>
              <a:rPr lang="pt-BR" b="1" dirty="0">
                <a:solidFill>
                  <a:srgbClr val="004685"/>
                </a:solidFill>
                <a:latin typeface="Calibri" panose="020F0502020204030204" pitchFamily="34" charset="0"/>
              </a:rPr>
              <a:t>ofertas artificiais</a:t>
            </a:r>
            <a:endParaRPr lang="pt-BR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7542840"/>
              </p:ext>
            </p:extLst>
          </p:nvPr>
        </p:nvGraphicFramePr>
        <p:xfrm>
          <a:off x="323528" y="2420888"/>
          <a:ext cx="8607999" cy="2520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95" name="Worksheet" r:id="rId4" imgW="4619498" imgH="1352637" progId="Excel.Sheet.12">
                  <p:embed/>
                </p:oleObj>
              </mc:Choice>
              <mc:Fallback>
                <p:oleObj name="Worksheet" r:id="rId4" imgW="4619498" imgH="1352637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23528" y="2420888"/>
                        <a:ext cx="8607999" cy="25202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Espaço Reservado para Conteúdo 1"/>
          <p:cNvSpPr txBox="1">
            <a:spLocks/>
          </p:cNvSpPr>
          <p:nvPr/>
        </p:nvSpPr>
        <p:spPr>
          <a:xfrm>
            <a:off x="323528" y="5301208"/>
            <a:ext cx="8712968" cy="576064"/>
          </a:xfrm>
          <a:prstGeom prst="rect">
            <a:avLst/>
          </a:prstGeom>
        </p:spPr>
        <p:txBody>
          <a:bodyPr>
            <a:noAutofit/>
          </a:bodyPr>
          <a:lstStyle>
            <a:lvl1pPr marL="2667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39B44"/>
              </a:buClr>
              <a:buFont typeface="Arial" pitchFamily="34" charset="0"/>
              <a:buChar char="•"/>
              <a:defRPr sz="1900">
                <a:solidFill>
                  <a:srgbClr val="686868"/>
                </a:solidFill>
                <a:latin typeface="+mn-lt"/>
                <a:ea typeface="+mn-ea"/>
                <a:cs typeface="+mn-cs"/>
              </a:defRPr>
            </a:lvl1pPr>
            <a:lvl2pPr marL="622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800">
                <a:solidFill>
                  <a:srgbClr val="686868"/>
                </a:solidFill>
                <a:latin typeface="+mj-lt"/>
              </a:defRPr>
            </a:lvl2pPr>
            <a:lvl3pPr marL="990600" indent="-3683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SzPct val="75000"/>
              <a:buFont typeface="Wingdings" pitchFamily="2" charset="2"/>
              <a:buChar char="ü"/>
              <a:defRPr sz="1700">
                <a:solidFill>
                  <a:srgbClr val="686868"/>
                </a:solidFill>
                <a:latin typeface="+mj-lt"/>
              </a:defRPr>
            </a:lvl3pPr>
            <a:lvl4pPr marL="1257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600">
                <a:solidFill>
                  <a:srgbClr val="686868"/>
                </a:solidFill>
                <a:latin typeface="+mj-lt"/>
              </a:defRPr>
            </a:lvl4pPr>
            <a:lvl5pPr marL="1612900" indent="-3556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»"/>
              <a:defRPr sz="1500">
                <a:solidFill>
                  <a:srgbClr val="686868"/>
                </a:solidFill>
                <a:latin typeface="+mj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9pPr>
          </a:lstStyle>
          <a:p>
            <a:pPr marL="0" indent="0">
              <a:buNone/>
            </a:pPr>
            <a:r>
              <a:rPr lang="pt-BR" kern="0" dirty="0">
                <a:solidFill>
                  <a:schemeClr val="tx1"/>
                </a:solidFill>
                <a:latin typeface="Calibri" panose="020F0502020204030204" pitchFamily="34" charset="0"/>
              </a:rPr>
              <a:t>O ciclo do</a:t>
            </a:r>
            <a:r>
              <a:rPr lang="pt-BR" i="1" kern="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t-BR" i="1" kern="0" dirty="0" err="1">
                <a:solidFill>
                  <a:schemeClr val="tx1"/>
                </a:solidFill>
                <a:latin typeface="Calibri" panose="020F0502020204030204" pitchFamily="34" charset="0"/>
              </a:rPr>
              <a:t>layering</a:t>
            </a:r>
            <a:r>
              <a:rPr lang="pt-BR" i="1" kern="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t-BR" kern="0" dirty="0">
                <a:solidFill>
                  <a:schemeClr val="tx1"/>
                </a:solidFill>
                <a:latin typeface="Calibri" panose="020F0502020204030204" pitchFamily="34" charset="0"/>
              </a:rPr>
              <a:t>ocorreu no intervalo de 10:35:04.196 até 10:35:12.236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323529" y="1023119"/>
            <a:ext cx="7920880" cy="338554"/>
          </a:xfrm>
          <a:prstGeom prst="rect">
            <a:avLst/>
          </a:prstGeom>
          <a:ln w="25400">
            <a:solidFill>
              <a:srgbClr val="004685"/>
            </a:solidFill>
          </a:ln>
        </p:spPr>
        <p:txBody>
          <a:bodyPr wrap="square" rtlCol="0" anchor="ctr">
            <a:spAutoFit/>
          </a:bodyPr>
          <a:lstStyle>
            <a:defPPr>
              <a:defRPr lang="pt-BR"/>
            </a:defPPr>
            <a:lvl1pPr marR="0" algn="ctr" defTabSz="914400" eaLnBrk="0" latinLnBrk="0" hangingPunct="0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  <a:tabLst/>
              <a:defRPr kumimoji="0" sz="1600" b="1" i="0" u="none" strike="noStrike" kern="0" cap="none" spc="0" normalizeH="0" baseline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cs typeface="+mn-cs"/>
              </a:defRPr>
            </a:lvl1pPr>
          </a:lstStyle>
          <a:p>
            <a:pPr algn="l"/>
            <a:r>
              <a:rPr lang="pt-BR" dirty="0">
                <a:solidFill>
                  <a:srgbClr val="004685"/>
                </a:solidFill>
                <a:latin typeface="Calibri" panose="020F0502020204030204" pitchFamily="34" charset="0"/>
              </a:rPr>
              <a:t>Passo 4: Cancelamento da falsa liquidez (camadas de oferta em níveis sucessivos de preços)</a:t>
            </a:r>
          </a:p>
        </p:txBody>
      </p:sp>
    </p:spTree>
    <p:extLst>
      <p:ext uri="{BB962C8B-B14F-4D97-AF65-F5344CB8AC3E}">
        <p14:creationId xmlns:p14="http://schemas.microsoft.com/office/powerpoint/2010/main" val="35738481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07504" y="188640"/>
            <a:ext cx="6912768" cy="576064"/>
          </a:xfrm>
        </p:spPr>
        <p:txBody>
          <a:bodyPr/>
          <a:lstStyle/>
          <a:p>
            <a:pPr algn="l"/>
            <a:r>
              <a:rPr lang="pt-BR" sz="240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Exemplo de </a:t>
            </a:r>
            <a:r>
              <a:rPr lang="pt-BR" sz="2400" i="1" dirty="0" err="1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Layering</a:t>
            </a:r>
            <a:endParaRPr lang="pt-BR" sz="2400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Espaço Reservado para Conteúdo 1"/>
          <p:cNvSpPr>
            <a:spLocks noGrp="1"/>
          </p:cNvSpPr>
          <p:nvPr>
            <p:ph sz="quarter" idx="14"/>
          </p:nvPr>
        </p:nvSpPr>
        <p:spPr>
          <a:xfrm>
            <a:off x="307933" y="1556792"/>
            <a:ext cx="8712968" cy="556102"/>
          </a:xfrm>
        </p:spPr>
        <p:txBody>
          <a:bodyPr/>
          <a:lstStyle/>
          <a:p>
            <a:pPr marL="0" indent="0">
              <a:buNone/>
            </a:pPr>
            <a:r>
              <a:rPr lang="pt-BR" dirty="0" smtClean="0">
                <a:solidFill>
                  <a:schemeClr val="tx1"/>
                </a:solidFill>
                <a:latin typeface="Calibri" panose="020F0502020204030204" pitchFamily="34" charset="0"/>
              </a:rPr>
              <a:t>O </a:t>
            </a:r>
            <a:r>
              <a:rPr lang="pt-BR" dirty="0">
                <a:solidFill>
                  <a:schemeClr val="tx1"/>
                </a:solidFill>
                <a:latin typeface="Calibri" panose="020F0502020204030204" pitchFamily="34" charset="0"/>
              </a:rPr>
              <a:t>manipulador executa compra com </a:t>
            </a:r>
            <a:r>
              <a:rPr lang="pt-BR" i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layering</a:t>
            </a:r>
            <a:r>
              <a:rPr lang="pt-BR" dirty="0" smtClean="0">
                <a:solidFill>
                  <a:schemeClr val="tx1"/>
                </a:solidFill>
                <a:latin typeface="Calibri" panose="020F0502020204030204" pitchFamily="34" charset="0"/>
              </a:rPr>
              <a:t> para encerrar o </a:t>
            </a:r>
            <a:r>
              <a:rPr lang="pt-BR" i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day</a:t>
            </a:r>
            <a:r>
              <a:rPr lang="pt-BR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trade</a:t>
            </a:r>
            <a:endParaRPr lang="pt-BR" i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6572210"/>
              </p:ext>
            </p:extLst>
          </p:nvPr>
        </p:nvGraphicFramePr>
        <p:xfrm>
          <a:off x="467544" y="2276872"/>
          <a:ext cx="8159060" cy="30243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2" name="Worksheet" r:id="rId4" imgW="4676726" imgH="1733513" progId="Excel.Sheet.12">
                  <p:embed/>
                </p:oleObj>
              </mc:Choice>
              <mc:Fallback>
                <p:oleObj name="Worksheet" r:id="rId4" imgW="4676726" imgH="1733513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67544" y="2276872"/>
                        <a:ext cx="8159060" cy="30243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Espaço Reservado para Conteúdo 1"/>
          <p:cNvSpPr txBox="1">
            <a:spLocks/>
          </p:cNvSpPr>
          <p:nvPr/>
        </p:nvSpPr>
        <p:spPr>
          <a:xfrm>
            <a:off x="74170" y="5517232"/>
            <a:ext cx="9145016" cy="936104"/>
          </a:xfrm>
          <a:prstGeom prst="rect">
            <a:avLst/>
          </a:prstGeom>
        </p:spPr>
        <p:txBody>
          <a:bodyPr>
            <a:noAutofit/>
          </a:bodyPr>
          <a:lstStyle>
            <a:lvl1pPr marL="2667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39B44"/>
              </a:buClr>
              <a:buFont typeface="Arial" pitchFamily="34" charset="0"/>
              <a:buChar char="•"/>
              <a:defRPr sz="1900">
                <a:solidFill>
                  <a:srgbClr val="686868"/>
                </a:solidFill>
                <a:latin typeface="+mn-lt"/>
                <a:ea typeface="+mn-ea"/>
                <a:cs typeface="+mn-cs"/>
              </a:defRPr>
            </a:lvl1pPr>
            <a:lvl2pPr marL="622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800">
                <a:solidFill>
                  <a:srgbClr val="686868"/>
                </a:solidFill>
                <a:latin typeface="+mj-lt"/>
              </a:defRPr>
            </a:lvl2pPr>
            <a:lvl3pPr marL="990600" indent="-3683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SzPct val="75000"/>
              <a:buFont typeface="Wingdings" pitchFamily="2" charset="2"/>
              <a:buChar char="ü"/>
              <a:defRPr sz="1700">
                <a:solidFill>
                  <a:srgbClr val="686868"/>
                </a:solidFill>
                <a:latin typeface="+mj-lt"/>
              </a:defRPr>
            </a:lvl3pPr>
            <a:lvl4pPr marL="1257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600">
                <a:solidFill>
                  <a:srgbClr val="686868"/>
                </a:solidFill>
                <a:latin typeface="+mj-lt"/>
              </a:defRPr>
            </a:lvl4pPr>
            <a:lvl5pPr marL="1612900" indent="-3556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»"/>
              <a:defRPr sz="1500">
                <a:solidFill>
                  <a:srgbClr val="686868"/>
                </a:solidFill>
                <a:latin typeface="+mj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pt-BR" kern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Após 4 segundos da venda, manipulador monta as camadas de ofertas artificiais na venda</a:t>
            </a:r>
            <a:endParaRPr lang="pt-BR" kern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301171" y="950168"/>
            <a:ext cx="8719729" cy="338554"/>
          </a:xfrm>
          <a:prstGeom prst="rect">
            <a:avLst/>
          </a:prstGeom>
          <a:ln w="25400">
            <a:solidFill>
              <a:srgbClr val="004685"/>
            </a:solidFill>
          </a:ln>
        </p:spPr>
        <p:txBody>
          <a:bodyPr wrap="square" rtlCol="0" anchor="ctr">
            <a:spAutoFit/>
          </a:bodyPr>
          <a:lstStyle>
            <a:defPPr>
              <a:defRPr lang="pt-BR"/>
            </a:defPPr>
            <a:lvl1pPr marR="0" algn="ctr" defTabSz="914400" eaLnBrk="0" latinLnBrk="0" hangingPunct="0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  <a:tabLst/>
              <a:defRPr kumimoji="0" sz="1600" b="1" i="0" u="none" strike="noStrike" kern="0" cap="none" spc="0" normalizeH="0" baseline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cs typeface="+mn-cs"/>
              </a:defRPr>
            </a:lvl1pPr>
          </a:lstStyle>
          <a:p>
            <a:pPr algn="l"/>
            <a:r>
              <a:rPr lang="pt-BR" dirty="0">
                <a:solidFill>
                  <a:srgbClr val="004685"/>
                </a:solidFill>
                <a:latin typeface="Calibri" panose="020F0502020204030204" pitchFamily="34" charset="0"/>
              </a:rPr>
              <a:t>Passo </a:t>
            </a:r>
            <a:r>
              <a:rPr lang="pt-BR" dirty="0" smtClean="0">
                <a:solidFill>
                  <a:srgbClr val="004685"/>
                </a:solidFill>
                <a:latin typeface="Calibri" panose="020F0502020204030204" pitchFamily="34" charset="0"/>
              </a:rPr>
              <a:t>1: Criação </a:t>
            </a:r>
            <a:r>
              <a:rPr lang="pt-BR" dirty="0">
                <a:solidFill>
                  <a:srgbClr val="004685"/>
                </a:solidFill>
                <a:latin typeface="Calibri" panose="020F0502020204030204" pitchFamily="34" charset="0"/>
              </a:rPr>
              <a:t>de falsa liquidez (camadas de ofertas em níveis </a:t>
            </a:r>
            <a:r>
              <a:rPr lang="pt-BR" dirty="0" smtClean="0">
                <a:solidFill>
                  <a:srgbClr val="004685"/>
                </a:solidFill>
                <a:latin typeface="Calibri" panose="020F0502020204030204" pitchFamily="34" charset="0"/>
              </a:rPr>
              <a:t>sucessivos de preços)</a:t>
            </a:r>
            <a:endParaRPr lang="pt-BR" dirty="0">
              <a:solidFill>
                <a:srgbClr val="004685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3692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07504" y="188640"/>
            <a:ext cx="6912768" cy="576064"/>
          </a:xfrm>
        </p:spPr>
        <p:txBody>
          <a:bodyPr/>
          <a:lstStyle/>
          <a:p>
            <a:pPr algn="l"/>
            <a:r>
              <a:rPr lang="pt-BR" sz="240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Exemplo de </a:t>
            </a:r>
            <a:r>
              <a:rPr lang="pt-BR" sz="2400" i="1" dirty="0" err="1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Layering</a:t>
            </a:r>
            <a:endParaRPr lang="pt-BR" sz="2400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Espaço Reservado para Conteúdo 1"/>
          <p:cNvSpPr>
            <a:spLocks noGrp="1"/>
          </p:cNvSpPr>
          <p:nvPr>
            <p:ph sz="quarter" idx="14"/>
          </p:nvPr>
        </p:nvSpPr>
        <p:spPr>
          <a:xfrm>
            <a:off x="307933" y="1556792"/>
            <a:ext cx="8712968" cy="648072"/>
          </a:xfrm>
        </p:spPr>
        <p:txBody>
          <a:bodyPr/>
          <a:lstStyle/>
          <a:p>
            <a:pPr marL="0" indent="0">
              <a:buNone/>
            </a:pPr>
            <a:r>
              <a:rPr lang="pt-BR" dirty="0">
                <a:solidFill>
                  <a:schemeClr val="tx1"/>
                </a:solidFill>
                <a:latin typeface="Calibri" panose="020F0502020204030204" pitchFamily="34" charset="0"/>
              </a:rPr>
              <a:t>Investidor B (amarelo) reage à falsa liquidez (cinza) para alcançar o topo do livro. Manipulador (verde) agride oferta de Investidor B</a:t>
            </a:r>
          </a:p>
        </p:txBody>
      </p:sp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0364864"/>
              </p:ext>
            </p:extLst>
          </p:nvPr>
        </p:nvGraphicFramePr>
        <p:xfrm>
          <a:off x="467544" y="2348880"/>
          <a:ext cx="8325682" cy="33123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6" name="Planilha" r:id="rId4" imgW="5314950" imgH="2114550" progId="Excel.Sheet.12">
                  <p:embed/>
                </p:oleObj>
              </mc:Choice>
              <mc:Fallback>
                <p:oleObj name="Planilha" r:id="rId4" imgW="5314950" imgH="211455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67544" y="2348880"/>
                        <a:ext cx="8325682" cy="33123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CaixaDeTexto 13"/>
          <p:cNvSpPr txBox="1"/>
          <p:nvPr/>
        </p:nvSpPr>
        <p:spPr>
          <a:xfrm>
            <a:off x="323529" y="900009"/>
            <a:ext cx="7920880" cy="584775"/>
          </a:xfrm>
          <a:prstGeom prst="rect">
            <a:avLst/>
          </a:prstGeom>
          <a:ln w="25400">
            <a:solidFill>
              <a:srgbClr val="004685"/>
            </a:solidFill>
          </a:ln>
        </p:spPr>
        <p:txBody>
          <a:bodyPr wrap="square" rtlCol="0" anchor="ctr">
            <a:spAutoFit/>
          </a:bodyPr>
          <a:lstStyle>
            <a:defPPr>
              <a:defRPr lang="pt-BR"/>
            </a:defPPr>
            <a:lvl1pPr marR="0" algn="ctr" defTabSz="914400" eaLnBrk="0" latinLnBrk="0" hangingPunct="0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  <a:tabLst/>
              <a:defRPr kumimoji="0" sz="1600" b="1" i="0" u="none" strike="noStrike" kern="0" cap="none" spc="0" normalizeH="0" baseline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cs typeface="+mn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pt-BR" dirty="0">
                <a:solidFill>
                  <a:srgbClr val="004685"/>
                </a:solidFill>
                <a:latin typeface="Calibri" panose="020F0502020204030204" pitchFamily="34" charset="0"/>
              </a:rPr>
              <a:t>Passo </a:t>
            </a:r>
            <a:r>
              <a:rPr lang="pt-BR" dirty="0" smtClean="0">
                <a:solidFill>
                  <a:srgbClr val="004685"/>
                </a:solidFill>
                <a:latin typeface="Calibri" panose="020F0502020204030204" pitchFamily="34" charset="0"/>
              </a:rPr>
              <a:t>2: Reação </a:t>
            </a:r>
            <a:r>
              <a:rPr lang="pt-BR" dirty="0">
                <a:solidFill>
                  <a:srgbClr val="004685"/>
                </a:solidFill>
                <a:latin typeface="Calibri" panose="020F0502020204030204" pitchFamily="34" charset="0"/>
              </a:rPr>
              <a:t>dos investidores à falsa </a:t>
            </a:r>
            <a:r>
              <a:rPr lang="pt-BR" dirty="0" smtClean="0">
                <a:solidFill>
                  <a:srgbClr val="004685"/>
                </a:solidFill>
                <a:latin typeface="Calibri" panose="020F0502020204030204" pitchFamily="34" charset="0"/>
              </a:rPr>
              <a:t>liquidez</a:t>
            </a:r>
          </a:p>
          <a:p>
            <a:pPr algn="l">
              <a:spcBef>
                <a:spcPts val="0"/>
              </a:spcBef>
            </a:pPr>
            <a:r>
              <a:rPr lang="pt-BR" dirty="0">
                <a:solidFill>
                  <a:srgbClr val="004685"/>
                </a:solidFill>
                <a:latin typeface="Calibri" panose="020F0502020204030204" pitchFamily="34" charset="0"/>
              </a:rPr>
              <a:t>Passo 3</a:t>
            </a:r>
            <a:r>
              <a:rPr lang="pt-BR" dirty="0" smtClean="0">
                <a:solidFill>
                  <a:srgbClr val="004685"/>
                </a:solidFill>
                <a:latin typeface="Calibri" panose="020F0502020204030204" pitchFamily="34" charset="0"/>
              </a:rPr>
              <a:t>: Agressão </a:t>
            </a:r>
            <a:r>
              <a:rPr lang="pt-BR" dirty="0">
                <a:solidFill>
                  <a:srgbClr val="004685"/>
                </a:solidFill>
                <a:latin typeface="Calibri" panose="020F0502020204030204" pitchFamily="34" charset="0"/>
              </a:rPr>
              <a:t>da oferta </a:t>
            </a:r>
            <a:r>
              <a:rPr lang="pt-BR" dirty="0" smtClean="0">
                <a:solidFill>
                  <a:srgbClr val="004685"/>
                </a:solidFill>
                <a:latin typeface="Calibri" panose="020F0502020204030204" pitchFamily="34" charset="0"/>
              </a:rPr>
              <a:t>desejada</a:t>
            </a:r>
            <a:endParaRPr lang="pt-BR" dirty="0">
              <a:solidFill>
                <a:srgbClr val="004685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9232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2"/>
          <a:srcRect l="293" t="20298" r="26565" b="8053"/>
          <a:stretch/>
        </p:blipFill>
        <p:spPr>
          <a:xfrm>
            <a:off x="734969" y="1772816"/>
            <a:ext cx="7437431" cy="3968119"/>
          </a:xfrm>
          <a:prstGeom prst="rect">
            <a:avLst/>
          </a:prstGeom>
        </p:spPr>
      </p:pic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07504" y="188640"/>
            <a:ext cx="6912768" cy="576064"/>
          </a:xfrm>
        </p:spPr>
        <p:txBody>
          <a:bodyPr/>
          <a:lstStyle/>
          <a:p>
            <a:pPr algn="l"/>
            <a:r>
              <a:rPr lang="pt-BR" sz="240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Exemplo de </a:t>
            </a:r>
            <a:r>
              <a:rPr lang="pt-BR" sz="2400" i="1" dirty="0" err="1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Layering</a:t>
            </a:r>
            <a:endParaRPr lang="pt-BR" sz="2400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Espaço Reservado para Conteúdo 1"/>
          <p:cNvSpPr>
            <a:spLocks noGrp="1"/>
          </p:cNvSpPr>
          <p:nvPr>
            <p:ph sz="quarter" idx="14"/>
          </p:nvPr>
        </p:nvSpPr>
        <p:spPr>
          <a:xfrm>
            <a:off x="307933" y="980728"/>
            <a:ext cx="8712968" cy="648072"/>
          </a:xfrm>
        </p:spPr>
        <p:txBody>
          <a:bodyPr/>
          <a:lstStyle/>
          <a:p>
            <a:pPr marL="0" indent="0">
              <a:buNone/>
            </a:pPr>
            <a:r>
              <a:rPr lang="pt-BR" sz="1800" dirty="0" smtClean="0">
                <a:solidFill>
                  <a:schemeClr val="tx1"/>
                </a:solidFill>
              </a:rPr>
              <a:t>Alteração </a:t>
            </a:r>
            <a:r>
              <a:rPr lang="pt-BR" sz="1800" dirty="0">
                <a:solidFill>
                  <a:schemeClr val="tx1"/>
                </a:solidFill>
              </a:rPr>
              <a:t>do </a:t>
            </a:r>
            <a:r>
              <a:rPr lang="pt-BR" sz="1800" i="1" dirty="0">
                <a:solidFill>
                  <a:schemeClr val="tx1"/>
                </a:solidFill>
              </a:rPr>
              <a:t>spread</a:t>
            </a:r>
            <a:r>
              <a:rPr lang="pt-BR" sz="1800" dirty="0">
                <a:solidFill>
                  <a:schemeClr val="tx1"/>
                </a:solidFill>
              </a:rPr>
              <a:t> no intervalo de </a:t>
            </a:r>
            <a:r>
              <a:rPr lang="pt-BR" sz="1800" dirty="0" smtClean="0">
                <a:solidFill>
                  <a:schemeClr val="tx1"/>
                </a:solidFill>
              </a:rPr>
              <a:t>4 </a:t>
            </a:r>
            <a:r>
              <a:rPr lang="pt-BR" sz="1800" dirty="0">
                <a:solidFill>
                  <a:schemeClr val="tx1"/>
                </a:solidFill>
              </a:rPr>
              <a:t>segundos: preço de </a:t>
            </a:r>
            <a:r>
              <a:rPr lang="pt-BR" sz="1800" dirty="0" smtClean="0">
                <a:solidFill>
                  <a:schemeClr val="tx1"/>
                </a:solidFill>
              </a:rPr>
              <a:t>venda </a:t>
            </a:r>
            <a:r>
              <a:rPr lang="pt-BR" sz="1800" dirty="0">
                <a:solidFill>
                  <a:schemeClr val="tx1"/>
                </a:solidFill>
              </a:rPr>
              <a:t>de </a:t>
            </a:r>
            <a:r>
              <a:rPr lang="pt-BR" sz="1800" dirty="0" smtClean="0">
                <a:solidFill>
                  <a:schemeClr val="tx1"/>
                </a:solidFill>
              </a:rPr>
              <a:t>R$21,10 </a:t>
            </a:r>
            <a:r>
              <a:rPr lang="pt-BR" sz="1800" dirty="0">
                <a:solidFill>
                  <a:schemeClr val="tx1"/>
                </a:solidFill>
              </a:rPr>
              <a:t>para </a:t>
            </a:r>
            <a:r>
              <a:rPr lang="pt-BR" sz="1800" dirty="0" smtClean="0">
                <a:solidFill>
                  <a:schemeClr val="tx1"/>
                </a:solidFill>
              </a:rPr>
              <a:t>R$21,01</a:t>
            </a:r>
            <a:endParaRPr lang="pt-BR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t-BR" sz="1800" dirty="0">
              <a:solidFill>
                <a:schemeClr val="tx1"/>
              </a:solidFill>
            </a:endParaRPr>
          </a:p>
        </p:txBody>
      </p:sp>
      <p:sp>
        <p:nvSpPr>
          <p:cNvPr id="15" name="Elipse 14"/>
          <p:cNvSpPr/>
          <p:nvPr/>
        </p:nvSpPr>
        <p:spPr>
          <a:xfrm>
            <a:off x="7488324" y="3791870"/>
            <a:ext cx="288032" cy="288032"/>
          </a:xfrm>
          <a:prstGeom prst="ellipse">
            <a:avLst/>
          </a:prstGeom>
          <a:noFill/>
          <a:ln w="19050" cmpd="sng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alibri" panose="020F0502020204030204" pitchFamily="34" charset="0"/>
            </a:endParaRPr>
          </a:p>
        </p:txBody>
      </p:sp>
      <p:cxnSp>
        <p:nvCxnSpPr>
          <p:cNvPr id="16" name="Conector de seta reta 15"/>
          <p:cNvCxnSpPr/>
          <p:nvPr/>
        </p:nvCxnSpPr>
        <p:spPr>
          <a:xfrm>
            <a:off x="1907704" y="2428567"/>
            <a:ext cx="3096344" cy="1328308"/>
          </a:xfrm>
          <a:prstGeom prst="straightConnector1">
            <a:avLst/>
          </a:prstGeom>
          <a:ln w="190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ixaDeTexto 16"/>
          <p:cNvSpPr txBox="1"/>
          <p:nvPr/>
        </p:nvSpPr>
        <p:spPr>
          <a:xfrm>
            <a:off x="3203848" y="2522061"/>
            <a:ext cx="2304256" cy="338554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R="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 pitchFamily="34" charset="0"/>
              </a:rPr>
              <a:t>Camadas</a:t>
            </a:r>
          </a:p>
        </p:txBody>
      </p:sp>
      <p:sp>
        <p:nvSpPr>
          <p:cNvPr id="12" name="Espaço Reservado para Conteúdo 1"/>
          <p:cNvSpPr txBox="1">
            <a:spLocks/>
          </p:cNvSpPr>
          <p:nvPr/>
        </p:nvSpPr>
        <p:spPr>
          <a:xfrm>
            <a:off x="323528" y="5949280"/>
            <a:ext cx="8712968" cy="504056"/>
          </a:xfrm>
          <a:prstGeom prst="rect">
            <a:avLst/>
          </a:prstGeom>
        </p:spPr>
        <p:txBody>
          <a:bodyPr>
            <a:noAutofit/>
          </a:bodyPr>
          <a:lstStyle>
            <a:lvl1pPr marL="2667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39B44"/>
              </a:buClr>
              <a:buFont typeface="Arial" pitchFamily="34" charset="0"/>
              <a:buChar char="•"/>
              <a:defRPr sz="1900">
                <a:solidFill>
                  <a:srgbClr val="686868"/>
                </a:solidFill>
                <a:latin typeface="+mn-lt"/>
                <a:ea typeface="+mn-ea"/>
                <a:cs typeface="+mn-cs"/>
              </a:defRPr>
            </a:lvl1pPr>
            <a:lvl2pPr marL="622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800">
                <a:solidFill>
                  <a:srgbClr val="686868"/>
                </a:solidFill>
                <a:latin typeface="+mj-lt"/>
              </a:defRPr>
            </a:lvl2pPr>
            <a:lvl3pPr marL="990600" indent="-3683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SzPct val="75000"/>
              <a:buFont typeface="Wingdings" pitchFamily="2" charset="2"/>
              <a:buChar char="ü"/>
              <a:defRPr sz="1700">
                <a:solidFill>
                  <a:srgbClr val="686868"/>
                </a:solidFill>
                <a:latin typeface="+mj-lt"/>
              </a:defRPr>
            </a:lvl3pPr>
            <a:lvl4pPr marL="1257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600">
                <a:solidFill>
                  <a:srgbClr val="686868"/>
                </a:solidFill>
                <a:latin typeface="+mj-lt"/>
              </a:defRPr>
            </a:lvl4pPr>
            <a:lvl5pPr marL="1612900" indent="-3556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»"/>
              <a:defRPr sz="1500">
                <a:solidFill>
                  <a:srgbClr val="686868"/>
                </a:solidFill>
                <a:latin typeface="+mj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pt-BR" kern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A camada sempre está do lado oposto ao negócio realizado</a:t>
            </a:r>
            <a:endParaRPr lang="pt-BR" kern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7164288" y="4149080"/>
            <a:ext cx="1008112" cy="338554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R="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 pitchFamily="34" charset="0"/>
              </a:rPr>
              <a:t>Negócio</a:t>
            </a:r>
          </a:p>
        </p:txBody>
      </p:sp>
    </p:spTree>
    <p:extLst>
      <p:ext uri="{BB962C8B-B14F-4D97-AF65-F5344CB8AC3E}">
        <p14:creationId xmlns:p14="http://schemas.microsoft.com/office/powerpoint/2010/main" val="30735543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07504" y="188640"/>
            <a:ext cx="6912768" cy="576064"/>
          </a:xfrm>
        </p:spPr>
        <p:txBody>
          <a:bodyPr/>
          <a:lstStyle/>
          <a:p>
            <a:pPr algn="l"/>
            <a:r>
              <a:rPr lang="pt-BR" sz="2400" dirty="0" smtClean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Visão do livro com </a:t>
            </a:r>
            <a:r>
              <a:rPr lang="pt-BR" sz="2400" i="1" dirty="0" err="1" smtClean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Layering</a:t>
            </a:r>
            <a:endParaRPr lang="pt-BR" sz="2400" i="1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2"/>
          <a:srcRect l="146" t="20568" r="26565" b="8052"/>
          <a:stretch/>
        </p:blipFill>
        <p:spPr>
          <a:xfrm>
            <a:off x="308474" y="1052736"/>
            <a:ext cx="8511998" cy="4515356"/>
          </a:xfrm>
          <a:prstGeom prst="rect">
            <a:avLst/>
          </a:prstGeom>
        </p:spPr>
      </p:pic>
      <p:sp>
        <p:nvSpPr>
          <p:cNvPr id="16" name="Elipse 15"/>
          <p:cNvSpPr/>
          <p:nvPr/>
        </p:nvSpPr>
        <p:spPr>
          <a:xfrm>
            <a:off x="3419872" y="2852936"/>
            <a:ext cx="288032" cy="288032"/>
          </a:xfrm>
          <a:prstGeom prst="ellipse">
            <a:avLst/>
          </a:prstGeom>
          <a:noFill/>
          <a:ln w="19050" cmpd="sng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alibri" panose="020F0502020204030204" pitchFamily="34" charset="0"/>
            </a:endParaRPr>
          </a:p>
        </p:txBody>
      </p:sp>
      <p:sp>
        <p:nvSpPr>
          <p:cNvPr id="17" name="Elipse 16"/>
          <p:cNvSpPr/>
          <p:nvPr/>
        </p:nvSpPr>
        <p:spPr>
          <a:xfrm>
            <a:off x="8388424" y="3645024"/>
            <a:ext cx="288032" cy="288032"/>
          </a:xfrm>
          <a:prstGeom prst="ellipse">
            <a:avLst/>
          </a:prstGeom>
          <a:noFill/>
          <a:ln w="19050" cmpd="sng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alibri" panose="020F0502020204030204" pitchFamily="34" charset="0"/>
            </a:endParaRPr>
          </a:p>
        </p:txBody>
      </p:sp>
      <p:cxnSp>
        <p:nvCxnSpPr>
          <p:cNvPr id="7" name="Conector reto 6"/>
          <p:cNvCxnSpPr/>
          <p:nvPr/>
        </p:nvCxnSpPr>
        <p:spPr>
          <a:xfrm>
            <a:off x="755576" y="4293096"/>
            <a:ext cx="8064896" cy="0"/>
          </a:xfrm>
          <a:prstGeom prst="line">
            <a:avLst/>
          </a:prstGeom>
          <a:ln w="19050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/>
          <p:cNvCxnSpPr/>
          <p:nvPr/>
        </p:nvCxnSpPr>
        <p:spPr>
          <a:xfrm>
            <a:off x="755576" y="1916832"/>
            <a:ext cx="8064896" cy="0"/>
          </a:xfrm>
          <a:prstGeom prst="line">
            <a:avLst/>
          </a:prstGeom>
          <a:ln w="19050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/>
          <p:cNvCxnSpPr/>
          <p:nvPr/>
        </p:nvCxnSpPr>
        <p:spPr>
          <a:xfrm>
            <a:off x="755576" y="3140968"/>
            <a:ext cx="8064896" cy="0"/>
          </a:xfrm>
          <a:prstGeom prst="line">
            <a:avLst/>
          </a:prstGeom>
          <a:ln w="19050" cmpd="sng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spaço Reservado para Conteúdo 1"/>
          <p:cNvSpPr>
            <a:spLocks noGrp="1"/>
          </p:cNvSpPr>
          <p:nvPr>
            <p:ph sz="quarter" idx="14"/>
          </p:nvPr>
        </p:nvSpPr>
        <p:spPr>
          <a:xfrm>
            <a:off x="251520" y="5733256"/>
            <a:ext cx="8712968" cy="648072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pt-BR" dirty="0">
                <a:solidFill>
                  <a:schemeClr val="tx1"/>
                </a:solidFill>
                <a:latin typeface="Calibri" panose="020F0502020204030204" pitchFamily="34" charset="0"/>
              </a:rPr>
              <a:t>Visão do </a:t>
            </a:r>
            <a:r>
              <a:rPr lang="pt-BR" i="1" dirty="0" err="1">
                <a:solidFill>
                  <a:schemeClr val="tx1"/>
                </a:solidFill>
                <a:latin typeface="Calibri" panose="020F0502020204030204" pitchFamily="34" charset="0"/>
              </a:rPr>
              <a:t>day</a:t>
            </a:r>
            <a:r>
              <a:rPr lang="pt-BR" i="1" dirty="0">
                <a:solidFill>
                  <a:schemeClr val="tx1"/>
                </a:solidFill>
                <a:latin typeface="Calibri" panose="020F0502020204030204" pitchFamily="34" charset="0"/>
              </a:rPr>
              <a:t> trade </a:t>
            </a:r>
            <a:r>
              <a:rPr lang="pt-BR" dirty="0">
                <a:solidFill>
                  <a:schemeClr val="tx1"/>
                </a:solidFill>
                <a:latin typeface="Calibri" panose="020F0502020204030204" pitchFamily="34" charset="0"/>
              </a:rPr>
              <a:t>com </a:t>
            </a:r>
            <a:r>
              <a:rPr lang="pt-BR" i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layering</a:t>
            </a:r>
            <a:endParaRPr lang="pt-BR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pt-BR" dirty="0">
                <a:solidFill>
                  <a:schemeClr val="tx1"/>
                </a:solidFill>
                <a:latin typeface="Calibri" panose="020F0502020204030204" pitchFamily="34" charset="0"/>
              </a:rPr>
              <a:t>Manipulador faz o mercado mudar com </a:t>
            </a:r>
            <a:r>
              <a:rPr lang="pt-BR" dirty="0" smtClean="0">
                <a:solidFill>
                  <a:schemeClr val="tx1"/>
                </a:solidFill>
                <a:latin typeface="Calibri" panose="020F0502020204030204" pitchFamily="34" charset="0"/>
              </a:rPr>
              <a:t>seus sinais artificiais</a:t>
            </a:r>
            <a:endParaRPr lang="pt-BR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11484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07504" y="188640"/>
            <a:ext cx="6912768" cy="576064"/>
          </a:xfrm>
        </p:spPr>
        <p:txBody>
          <a:bodyPr/>
          <a:lstStyle/>
          <a:p>
            <a:pPr algn="l"/>
            <a:r>
              <a:rPr lang="pt-BR" sz="240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Exemplo de </a:t>
            </a:r>
            <a:r>
              <a:rPr lang="pt-BR" sz="2400" i="1" dirty="0" err="1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Layering</a:t>
            </a:r>
            <a:endParaRPr lang="pt-BR" sz="2400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2" name="Espaço Reservado para Conteúdo 1"/>
          <p:cNvSpPr txBox="1">
            <a:spLocks/>
          </p:cNvSpPr>
          <p:nvPr/>
        </p:nvSpPr>
        <p:spPr>
          <a:xfrm>
            <a:off x="323528" y="4830332"/>
            <a:ext cx="8712968" cy="576064"/>
          </a:xfrm>
          <a:prstGeom prst="rect">
            <a:avLst/>
          </a:prstGeom>
        </p:spPr>
        <p:txBody>
          <a:bodyPr>
            <a:noAutofit/>
          </a:bodyPr>
          <a:lstStyle>
            <a:lvl1pPr marL="2667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39B44"/>
              </a:buClr>
              <a:buFont typeface="Arial" pitchFamily="34" charset="0"/>
              <a:buChar char="•"/>
              <a:defRPr sz="1900">
                <a:solidFill>
                  <a:srgbClr val="686868"/>
                </a:solidFill>
                <a:latin typeface="+mn-lt"/>
                <a:ea typeface="+mn-ea"/>
                <a:cs typeface="+mn-cs"/>
              </a:defRPr>
            </a:lvl1pPr>
            <a:lvl2pPr marL="622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800">
                <a:solidFill>
                  <a:srgbClr val="686868"/>
                </a:solidFill>
                <a:latin typeface="+mj-lt"/>
              </a:defRPr>
            </a:lvl2pPr>
            <a:lvl3pPr marL="990600" indent="-3683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SzPct val="75000"/>
              <a:buFont typeface="Wingdings" pitchFamily="2" charset="2"/>
              <a:buChar char="ü"/>
              <a:defRPr sz="1700">
                <a:solidFill>
                  <a:srgbClr val="686868"/>
                </a:solidFill>
                <a:latin typeface="+mj-lt"/>
              </a:defRPr>
            </a:lvl3pPr>
            <a:lvl4pPr marL="1257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600">
                <a:solidFill>
                  <a:srgbClr val="686868"/>
                </a:solidFill>
                <a:latin typeface="+mj-lt"/>
              </a:defRPr>
            </a:lvl4pPr>
            <a:lvl5pPr marL="1612900" indent="-3556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»"/>
              <a:defRPr sz="1500">
                <a:solidFill>
                  <a:srgbClr val="686868"/>
                </a:solidFill>
                <a:latin typeface="+mj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9pPr>
          </a:lstStyle>
          <a:p>
            <a:pPr marL="0" indent="0">
              <a:buNone/>
            </a:pPr>
            <a:r>
              <a:rPr lang="pt-BR" kern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O ciclo do </a:t>
            </a:r>
            <a:r>
              <a:rPr lang="pt-BR" i="1" kern="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layering</a:t>
            </a:r>
            <a:r>
              <a:rPr lang="pt-BR" kern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 ocorreu no intervalo de 10:35:12.933 </a:t>
            </a:r>
            <a:r>
              <a:rPr lang="pt-BR" kern="0" dirty="0">
                <a:solidFill>
                  <a:schemeClr val="tx1"/>
                </a:solidFill>
                <a:latin typeface="Calibri" panose="020F0502020204030204" pitchFamily="34" charset="0"/>
              </a:rPr>
              <a:t>até </a:t>
            </a:r>
            <a:r>
              <a:rPr lang="pt-BR" kern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10:35:22.066</a:t>
            </a: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522" y="1916832"/>
            <a:ext cx="7296366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CaixaDeTexto 12"/>
          <p:cNvSpPr txBox="1"/>
          <p:nvPr/>
        </p:nvSpPr>
        <p:spPr>
          <a:xfrm>
            <a:off x="323529" y="1023119"/>
            <a:ext cx="7920880" cy="338554"/>
          </a:xfrm>
          <a:prstGeom prst="rect">
            <a:avLst/>
          </a:prstGeom>
          <a:ln w="25400">
            <a:solidFill>
              <a:srgbClr val="004685"/>
            </a:solidFill>
          </a:ln>
        </p:spPr>
        <p:txBody>
          <a:bodyPr wrap="square" rtlCol="0" anchor="ctr">
            <a:spAutoFit/>
          </a:bodyPr>
          <a:lstStyle>
            <a:defPPr>
              <a:defRPr lang="pt-BR"/>
            </a:defPPr>
            <a:lvl1pPr marR="0" algn="ctr" defTabSz="914400" eaLnBrk="0" latinLnBrk="0" hangingPunct="0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  <a:tabLst/>
              <a:defRPr kumimoji="0" sz="1600" b="1" i="0" u="none" strike="noStrike" kern="0" cap="none" spc="0" normalizeH="0" baseline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cs typeface="+mn-cs"/>
              </a:defRPr>
            </a:lvl1pPr>
          </a:lstStyle>
          <a:p>
            <a:pPr algn="l"/>
            <a:r>
              <a:rPr lang="pt-BR" dirty="0">
                <a:solidFill>
                  <a:srgbClr val="004685"/>
                </a:solidFill>
                <a:latin typeface="Calibri" panose="020F0502020204030204" pitchFamily="34" charset="0"/>
              </a:rPr>
              <a:t>Passo </a:t>
            </a:r>
            <a:r>
              <a:rPr lang="pt-BR" dirty="0" smtClean="0">
                <a:solidFill>
                  <a:srgbClr val="004685"/>
                </a:solidFill>
                <a:latin typeface="Calibri" panose="020F0502020204030204" pitchFamily="34" charset="0"/>
              </a:rPr>
              <a:t>4: Cancelamento </a:t>
            </a:r>
            <a:r>
              <a:rPr lang="pt-BR" dirty="0">
                <a:solidFill>
                  <a:srgbClr val="004685"/>
                </a:solidFill>
                <a:latin typeface="Calibri" panose="020F0502020204030204" pitchFamily="34" charset="0"/>
              </a:rPr>
              <a:t>da falsa liquidez (camadas de oferta em níveis sucessivos de preços</a:t>
            </a:r>
            <a:r>
              <a:rPr lang="pt-BR" dirty="0" smtClean="0">
                <a:solidFill>
                  <a:srgbClr val="004685"/>
                </a:solidFill>
                <a:latin typeface="Calibri" panose="020F0502020204030204" pitchFamily="34" charset="0"/>
              </a:rPr>
              <a:t>)</a:t>
            </a:r>
            <a:endParaRPr lang="pt-BR" dirty="0">
              <a:solidFill>
                <a:srgbClr val="004685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Espaço Reservado para Conteúdo 1"/>
          <p:cNvSpPr>
            <a:spLocks noGrp="1"/>
          </p:cNvSpPr>
          <p:nvPr>
            <p:ph sz="quarter" idx="14"/>
          </p:nvPr>
        </p:nvSpPr>
        <p:spPr>
          <a:xfrm>
            <a:off x="307933" y="1484784"/>
            <a:ext cx="8712968" cy="648072"/>
          </a:xfrm>
        </p:spPr>
        <p:txBody>
          <a:bodyPr/>
          <a:lstStyle/>
          <a:p>
            <a:pPr marL="0" indent="0">
              <a:buNone/>
            </a:pPr>
            <a:r>
              <a:rPr lang="pt-BR" dirty="0" smtClean="0">
                <a:solidFill>
                  <a:schemeClr val="tx1"/>
                </a:solidFill>
                <a:latin typeface="Calibri" panose="020F0502020204030204" pitchFamily="34" charset="0"/>
              </a:rPr>
              <a:t>Após conseguir seu objetivo, o manipulador cancela as camadas de </a:t>
            </a:r>
            <a:r>
              <a:rPr lang="pt-BR" b="1" dirty="0" smtClean="0">
                <a:solidFill>
                  <a:srgbClr val="004685"/>
                </a:solidFill>
                <a:latin typeface="Calibri" panose="020F0502020204030204" pitchFamily="34" charset="0"/>
              </a:rPr>
              <a:t>ofertas artificiais</a:t>
            </a:r>
            <a:endParaRPr lang="pt-BR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Espaço Reservado para Conteúdo 1"/>
          <p:cNvSpPr txBox="1">
            <a:spLocks/>
          </p:cNvSpPr>
          <p:nvPr/>
        </p:nvSpPr>
        <p:spPr>
          <a:xfrm>
            <a:off x="323528" y="5445224"/>
            <a:ext cx="4392488" cy="792088"/>
          </a:xfrm>
          <a:prstGeom prst="rect">
            <a:avLst/>
          </a:prstGeom>
          <a:solidFill>
            <a:srgbClr val="004685"/>
          </a:solidFill>
          <a:ln>
            <a:solidFill>
              <a:srgbClr val="0033CC"/>
            </a:solidFill>
          </a:ln>
        </p:spPr>
        <p:txBody>
          <a:bodyPr>
            <a:noAutofit/>
          </a:bodyPr>
          <a:lstStyle>
            <a:defPPr>
              <a:defRPr lang="pt-BR"/>
            </a:defPPr>
            <a:lvl1pPr marL="0" indent="0" algn="ctr" eaLnBrk="0" hangingPunct="0">
              <a:spcBef>
                <a:spcPts val="1200"/>
              </a:spcBef>
              <a:buClr>
                <a:srgbClr val="039B44"/>
              </a:buClr>
              <a:buFont typeface="Arial" pitchFamily="34" charset="0"/>
              <a:buNone/>
              <a:defRPr sz="2400" b="1" kern="0">
                <a:solidFill>
                  <a:schemeClr val="bg1"/>
                </a:solidFill>
                <a:latin typeface="+mn-lt"/>
                <a:cs typeface="+mn-cs"/>
              </a:defRPr>
            </a:lvl1pPr>
            <a:lvl2pPr marL="622300" indent="-266700" eaLnBrk="0" hangingPunct="0">
              <a:spcBef>
                <a:spcPts val="1200"/>
              </a:spcBef>
              <a:buClr>
                <a:srgbClr val="00B050"/>
              </a:buClr>
              <a:buChar char="–"/>
              <a:defRPr sz="1800">
                <a:solidFill>
                  <a:srgbClr val="686868"/>
                </a:solidFill>
                <a:latin typeface="+mj-lt"/>
              </a:defRPr>
            </a:lvl2pPr>
            <a:lvl3pPr marL="990600" indent="-368300" eaLnBrk="0" hangingPunct="0">
              <a:spcBef>
                <a:spcPts val="1200"/>
              </a:spcBef>
              <a:buClr>
                <a:srgbClr val="00B050"/>
              </a:buClr>
              <a:buSzPct val="75000"/>
              <a:buFont typeface="Wingdings" pitchFamily="2" charset="2"/>
              <a:buChar char="ü"/>
              <a:defRPr sz="1700">
                <a:solidFill>
                  <a:srgbClr val="686868"/>
                </a:solidFill>
                <a:latin typeface="+mj-lt"/>
              </a:defRPr>
            </a:lvl3pPr>
            <a:lvl4pPr marL="1257300" indent="-266700" eaLnBrk="0" hangingPunct="0">
              <a:spcBef>
                <a:spcPts val="1200"/>
              </a:spcBef>
              <a:buClr>
                <a:srgbClr val="00B050"/>
              </a:buClr>
              <a:buChar char="–"/>
              <a:defRPr sz="1600">
                <a:solidFill>
                  <a:srgbClr val="686868"/>
                </a:solidFill>
                <a:latin typeface="+mj-lt"/>
              </a:defRPr>
            </a:lvl4pPr>
            <a:lvl5pPr marL="1612900" indent="-355600" eaLnBrk="0" hangingPunct="0">
              <a:spcBef>
                <a:spcPts val="1200"/>
              </a:spcBef>
              <a:buClr>
                <a:srgbClr val="00B050"/>
              </a:buClr>
              <a:buChar char="»"/>
              <a:defRPr sz="1500">
                <a:solidFill>
                  <a:srgbClr val="686868"/>
                </a:solidFill>
                <a:latin typeface="+mj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j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j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j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j-lt"/>
              </a:defRPr>
            </a:lvl9pPr>
          </a:lstStyle>
          <a:p>
            <a:pPr algn="l"/>
            <a:r>
              <a:rPr lang="pt-BR" sz="1800" dirty="0">
                <a:latin typeface="Calibri" panose="020F0502020204030204" pitchFamily="34" charset="0"/>
              </a:rPr>
              <a:t>10:35:08.129  - Vendeu 300 ações R$21,08</a:t>
            </a:r>
          </a:p>
          <a:p>
            <a:pPr algn="l"/>
            <a:r>
              <a:rPr lang="pt-BR" sz="1800" dirty="0">
                <a:latin typeface="Calibri" panose="020F0502020204030204" pitchFamily="34" charset="0"/>
              </a:rPr>
              <a:t>10:35:16.553 - Comprou 300 ações R$21,01</a:t>
            </a:r>
          </a:p>
        </p:txBody>
      </p:sp>
      <p:sp>
        <p:nvSpPr>
          <p:cNvPr id="8" name="Espaço Reservado para Conteúdo 1"/>
          <p:cNvSpPr txBox="1">
            <a:spLocks/>
          </p:cNvSpPr>
          <p:nvPr/>
        </p:nvSpPr>
        <p:spPr>
          <a:xfrm>
            <a:off x="5292080" y="5661248"/>
            <a:ext cx="3672408" cy="396044"/>
          </a:xfrm>
          <a:prstGeom prst="rect">
            <a:avLst/>
          </a:prstGeom>
          <a:solidFill>
            <a:srgbClr val="004685"/>
          </a:solidFill>
          <a:ln>
            <a:solidFill>
              <a:srgbClr val="0033CC"/>
            </a:solidFill>
          </a:ln>
        </p:spPr>
        <p:txBody>
          <a:bodyPr>
            <a:noAutofit/>
          </a:bodyPr>
          <a:lstStyle>
            <a:defPPr>
              <a:defRPr lang="pt-BR"/>
            </a:defPPr>
            <a:lvl1pPr marL="0" indent="0" algn="ctr" eaLnBrk="0" hangingPunct="0">
              <a:spcBef>
                <a:spcPts val="1200"/>
              </a:spcBef>
              <a:buClr>
                <a:srgbClr val="039B44"/>
              </a:buClr>
              <a:buFont typeface="Arial" pitchFamily="34" charset="0"/>
              <a:buNone/>
              <a:defRPr sz="2400" b="1" kern="0">
                <a:solidFill>
                  <a:schemeClr val="bg1"/>
                </a:solidFill>
                <a:latin typeface="+mn-lt"/>
                <a:cs typeface="+mn-cs"/>
              </a:defRPr>
            </a:lvl1pPr>
            <a:lvl2pPr marL="622300" indent="-266700" eaLnBrk="0" hangingPunct="0">
              <a:spcBef>
                <a:spcPts val="1200"/>
              </a:spcBef>
              <a:buClr>
                <a:srgbClr val="00B050"/>
              </a:buClr>
              <a:buChar char="–"/>
              <a:defRPr sz="1800">
                <a:solidFill>
                  <a:srgbClr val="686868"/>
                </a:solidFill>
                <a:latin typeface="+mj-lt"/>
              </a:defRPr>
            </a:lvl2pPr>
            <a:lvl3pPr marL="990600" indent="-368300" eaLnBrk="0" hangingPunct="0">
              <a:spcBef>
                <a:spcPts val="1200"/>
              </a:spcBef>
              <a:buClr>
                <a:srgbClr val="00B050"/>
              </a:buClr>
              <a:buSzPct val="75000"/>
              <a:buFont typeface="Wingdings" pitchFamily="2" charset="2"/>
              <a:buChar char="ü"/>
              <a:defRPr sz="1700">
                <a:solidFill>
                  <a:srgbClr val="686868"/>
                </a:solidFill>
                <a:latin typeface="+mj-lt"/>
              </a:defRPr>
            </a:lvl3pPr>
            <a:lvl4pPr marL="1257300" indent="-266700" eaLnBrk="0" hangingPunct="0">
              <a:spcBef>
                <a:spcPts val="1200"/>
              </a:spcBef>
              <a:buClr>
                <a:srgbClr val="00B050"/>
              </a:buClr>
              <a:buChar char="–"/>
              <a:defRPr sz="1600">
                <a:solidFill>
                  <a:srgbClr val="686868"/>
                </a:solidFill>
                <a:latin typeface="+mj-lt"/>
              </a:defRPr>
            </a:lvl4pPr>
            <a:lvl5pPr marL="1612900" indent="-355600" eaLnBrk="0" hangingPunct="0">
              <a:spcBef>
                <a:spcPts val="1200"/>
              </a:spcBef>
              <a:buClr>
                <a:srgbClr val="00B050"/>
              </a:buClr>
              <a:buChar char="»"/>
              <a:defRPr sz="1500">
                <a:solidFill>
                  <a:srgbClr val="686868"/>
                </a:solidFill>
                <a:latin typeface="+mj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j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j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j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j-lt"/>
              </a:defRPr>
            </a:lvl9pPr>
          </a:lstStyle>
          <a:p>
            <a:pPr algn="l"/>
            <a:r>
              <a:rPr lang="pt-BR" sz="1800" dirty="0">
                <a:latin typeface="Calibri" panose="020F0502020204030204" pitchFamily="34" charset="0"/>
              </a:rPr>
              <a:t>Resultado em 8 segundos  / R$21,00</a:t>
            </a:r>
          </a:p>
        </p:txBody>
      </p:sp>
      <p:sp>
        <p:nvSpPr>
          <p:cNvPr id="10" name="Igual 9"/>
          <p:cNvSpPr/>
          <p:nvPr/>
        </p:nvSpPr>
        <p:spPr>
          <a:xfrm>
            <a:off x="4788024" y="5593553"/>
            <a:ext cx="457200" cy="518356"/>
          </a:xfrm>
          <a:prstGeom prst="mathEqual">
            <a:avLst/>
          </a:prstGeom>
          <a:solidFill>
            <a:srgbClr val="00468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7313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de cantos arredondados 13"/>
          <p:cNvSpPr/>
          <p:nvPr/>
        </p:nvSpPr>
        <p:spPr>
          <a:xfrm>
            <a:off x="223239" y="2708920"/>
            <a:ext cx="8712968" cy="1224136"/>
          </a:xfrm>
          <a:prstGeom prst="roundRect">
            <a:avLst/>
          </a:prstGeom>
          <a:gradFill flip="none" rotWithShape="1">
            <a:gsLst>
              <a:gs pos="0">
                <a:srgbClr val="004685">
                  <a:shade val="30000"/>
                  <a:satMod val="115000"/>
                </a:srgbClr>
              </a:gs>
              <a:gs pos="50000">
                <a:srgbClr val="004685">
                  <a:shade val="67500"/>
                  <a:satMod val="115000"/>
                </a:srgbClr>
              </a:gs>
              <a:gs pos="100000">
                <a:srgbClr val="004685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3200" b="1" kern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Definição de </a:t>
            </a:r>
            <a:r>
              <a:rPr lang="pt-BR" sz="3200" b="1" i="1" kern="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Layering</a:t>
            </a:r>
            <a:r>
              <a:rPr lang="pt-BR" sz="3200" b="1" kern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 e </a:t>
            </a:r>
            <a:r>
              <a:rPr lang="pt-BR" sz="3200" b="1" i="1" kern="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Spoofing</a:t>
            </a:r>
            <a:endParaRPr lang="pt-BR" sz="3200" b="1" i="1" kern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5750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07504" y="188640"/>
            <a:ext cx="6912768" cy="576064"/>
          </a:xfrm>
        </p:spPr>
        <p:txBody>
          <a:bodyPr/>
          <a:lstStyle/>
          <a:p>
            <a:pPr algn="l"/>
            <a:r>
              <a:rPr lang="pt-BR" sz="2400" dirty="0" smtClean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Visão do livro sem </a:t>
            </a:r>
            <a:r>
              <a:rPr lang="pt-BR" sz="2400" i="1" dirty="0" err="1" smtClean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Layering</a:t>
            </a:r>
            <a:endParaRPr lang="pt-BR" sz="2400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2"/>
          <a:srcRect l="73" t="20298" r="26564" b="8456"/>
          <a:stretch/>
        </p:blipFill>
        <p:spPr>
          <a:xfrm>
            <a:off x="395536" y="1052736"/>
            <a:ext cx="8352929" cy="4418216"/>
          </a:xfrm>
          <a:prstGeom prst="rect">
            <a:avLst/>
          </a:prstGeom>
        </p:spPr>
      </p:pic>
      <p:sp>
        <p:nvSpPr>
          <p:cNvPr id="4" name="Espaço Reservado para Conteúdo 1"/>
          <p:cNvSpPr>
            <a:spLocks noGrp="1"/>
          </p:cNvSpPr>
          <p:nvPr>
            <p:ph sz="quarter" idx="14"/>
          </p:nvPr>
        </p:nvSpPr>
        <p:spPr>
          <a:xfrm>
            <a:off x="251520" y="5733256"/>
            <a:ext cx="8712968" cy="648072"/>
          </a:xfrm>
        </p:spPr>
        <p:txBody>
          <a:bodyPr/>
          <a:lstStyle/>
          <a:p>
            <a:pPr marL="0" indent="0">
              <a:buNone/>
            </a:pPr>
            <a:r>
              <a:rPr lang="pt-BR" dirty="0" smtClean="0">
                <a:solidFill>
                  <a:schemeClr val="tx1"/>
                </a:solidFill>
                <a:latin typeface="Calibri" panose="020F0502020204030204" pitchFamily="34" charset="0"/>
              </a:rPr>
              <a:t>Visão do livro sem </a:t>
            </a:r>
            <a:r>
              <a:rPr lang="pt-BR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layering</a:t>
            </a:r>
            <a:r>
              <a:rPr lang="pt-BR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t-BR" b="1" dirty="0" smtClean="0">
                <a:solidFill>
                  <a:srgbClr val="0033CC"/>
                </a:solidFill>
                <a:latin typeface="Calibri" panose="020F0502020204030204" pitchFamily="34" charset="0"/>
              </a:rPr>
              <a:t>o ativo </a:t>
            </a:r>
            <a:r>
              <a:rPr lang="pt-BR" dirty="0" smtClean="0">
                <a:solidFill>
                  <a:schemeClr val="tx1"/>
                </a:solidFill>
                <a:latin typeface="Calibri" panose="020F0502020204030204" pitchFamily="34" charset="0"/>
              </a:rPr>
              <a:t>ao alterar com mais frequência o tamanho do </a:t>
            </a:r>
            <a:r>
              <a:rPr lang="pt-BR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spread</a:t>
            </a:r>
            <a:endParaRPr lang="pt-BR" i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23887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07504" y="188640"/>
            <a:ext cx="6912768" cy="576064"/>
          </a:xfrm>
        </p:spPr>
        <p:txBody>
          <a:bodyPr/>
          <a:lstStyle/>
          <a:p>
            <a:pPr algn="l"/>
            <a:r>
              <a:rPr lang="pt-BR" sz="2400" dirty="0" smtClean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Visão livro com sucessão de </a:t>
            </a:r>
            <a:r>
              <a:rPr lang="pt-BR" sz="2400" i="1" dirty="0" err="1" smtClean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Layering</a:t>
            </a:r>
            <a:endParaRPr lang="pt-BR" sz="2400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366" t="20029" r="25027" b="7919"/>
          <a:stretch/>
        </p:blipFill>
        <p:spPr>
          <a:xfrm>
            <a:off x="251520" y="1164332"/>
            <a:ext cx="8549175" cy="4496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9344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07504" y="188640"/>
            <a:ext cx="6912768" cy="576064"/>
          </a:xfrm>
        </p:spPr>
        <p:txBody>
          <a:bodyPr/>
          <a:lstStyle/>
          <a:p>
            <a:pPr algn="l"/>
            <a:r>
              <a:rPr lang="pt-BR" sz="240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Variações da estratégia de </a:t>
            </a:r>
            <a:r>
              <a:rPr lang="pt-BR" sz="2400" i="1" dirty="0" err="1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Layering</a:t>
            </a:r>
            <a:endParaRPr lang="pt-BR" sz="2400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Espaço Reservado para Conteúdo 1"/>
          <p:cNvSpPr>
            <a:spLocks noGrp="1"/>
          </p:cNvSpPr>
          <p:nvPr>
            <p:ph sz="quarter" idx="14"/>
          </p:nvPr>
        </p:nvSpPr>
        <p:spPr>
          <a:xfrm>
            <a:off x="179512" y="1052736"/>
            <a:ext cx="8841389" cy="5328592"/>
          </a:xfrm>
        </p:spPr>
        <p:txBody>
          <a:bodyPr/>
          <a:lstStyle/>
          <a:p>
            <a:pPr marL="358775" indent="-358775">
              <a:spcBef>
                <a:spcPts val="0"/>
              </a:spcBef>
              <a:buFont typeface="+mj-lt"/>
              <a:buAutoNum type="arabicPeriod"/>
            </a:pPr>
            <a:r>
              <a:rPr lang="pt-BR" sz="2400" dirty="0">
                <a:solidFill>
                  <a:schemeClr val="tx1"/>
                </a:solidFill>
                <a:latin typeface="Calibri" panose="020F0502020204030204" pitchFamily="34" charset="0"/>
              </a:rPr>
              <a:t>As camadas </a:t>
            </a:r>
            <a:r>
              <a:rPr lang="pt-BR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podem variar:</a:t>
            </a:r>
          </a:p>
          <a:p>
            <a:pPr marL="714375" lvl="1" indent="-358775">
              <a:spcBef>
                <a:spcPts val="0"/>
              </a:spcBef>
              <a:buFont typeface="+mj-lt"/>
              <a:buAutoNum type="alphaLcPeriod"/>
            </a:pPr>
            <a:r>
              <a:rPr lang="pt-BR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Quantidade </a:t>
            </a:r>
            <a:r>
              <a:rPr lang="pt-BR" sz="2000" dirty="0">
                <a:solidFill>
                  <a:schemeClr val="tx1"/>
                </a:solidFill>
                <a:latin typeface="Calibri" panose="020F0502020204030204" pitchFamily="34" charset="0"/>
              </a:rPr>
              <a:t>de </a:t>
            </a:r>
            <a:r>
              <a:rPr lang="pt-BR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ofertas (temos casos até com 1 oferta) </a:t>
            </a:r>
          </a:p>
          <a:p>
            <a:pPr marL="714375" lvl="1" indent="-358775">
              <a:spcBef>
                <a:spcPts val="0"/>
              </a:spcBef>
              <a:buFont typeface="+mj-lt"/>
              <a:buAutoNum type="alphaLcPeriod"/>
            </a:pPr>
            <a:r>
              <a:rPr lang="pt-BR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Quantidade de ativos das ofertas </a:t>
            </a:r>
          </a:p>
          <a:p>
            <a:pPr marL="358775" indent="-358775">
              <a:spcBef>
                <a:spcPts val="0"/>
              </a:spcBef>
              <a:buFont typeface="+mj-lt"/>
              <a:buAutoNum type="arabicPeriod"/>
            </a:pPr>
            <a:endParaRPr lang="pt-BR" sz="24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58775" indent="-358775">
              <a:spcBef>
                <a:spcPts val="0"/>
              </a:spcBef>
              <a:buFont typeface="+mj-lt"/>
              <a:buAutoNum type="arabicPeriod"/>
            </a:pPr>
            <a:r>
              <a:rPr lang="pt-BR" sz="2400" dirty="0">
                <a:solidFill>
                  <a:schemeClr val="tx1"/>
                </a:solidFill>
                <a:latin typeface="Calibri" panose="020F0502020204030204" pitchFamily="34" charset="0"/>
              </a:rPr>
              <a:t>É possível substituir o cancelamento por alteração das ofertas artificiais</a:t>
            </a:r>
          </a:p>
          <a:p>
            <a:pPr marL="358775" indent="-358775">
              <a:spcBef>
                <a:spcPts val="0"/>
              </a:spcBef>
              <a:buFont typeface="+mj-lt"/>
              <a:buAutoNum type="arabicPeriod"/>
            </a:pPr>
            <a:endParaRPr lang="pt-BR" sz="24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58775" indent="-358775">
              <a:spcBef>
                <a:spcPts val="0"/>
              </a:spcBef>
              <a:buFont typeface="+mj-lt"/>
              <a:buAutoNum type="arabicPeriod"/>
            </a:pPr>
            <a:r>
              <a:rPr lang="pt-BR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O </a:t>
            </a:r>
            <a:r>
              <a:rPr lang="pt-BR" sz="2400" dirty="0">
                <a:solidFill>
                  <a:schemeClr val="tx1"/>
                </a:solidFill>
                <a:latin typeface="Calibri" panose="020F0502020204030204" pitchFamily="34" charset="0"/>
              </a:rPr>
              <a:t>cancelamento das camadas pode ser feito com operação de mesmo comitente (total ou parcial</a:t>
            </a:r>
            <a:r>
              <a:rPr lang="pt-BR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)</a:t>
            </a:r>
            <a:endParaRPr lang="pt-BR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58775" indent="-358775">
              <a:spcBef>
                <a:spcPts val="0"/>
              </a:spcBef>
              <a:buFont typeface="+mj-lt"/>
              <a:buAutoNum type="arabicPeriod"/>
            </a:pPr>
            <a:endParaRPr lang="pt-BR" sz="24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58775" indent="-358775">
              <a:spcBef>
                <a:spcPts val="0"/>
              </a:spcBef>
              <a:buFont typeface="+mj-lt"/>
              <a:buAutoNum type="arabicPeriod"/>
            </a:pPr>
            <a:r>
              <a:rPr lang="pt-BR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A </a:t>
            </a:r>
            <a:r>
              <a:rPr lang="pt-BR" sz="2400" dirty="0">
                <a:solidFill>
                  <a:schemeClr val="tx1"/>
                </a:solidFill>
                <a:latin typeface="Calibri" panose="020F0502020204030204" pitchFamily="34" charset="0"/>
              </a:rPr>
              <a:t>formação das camadas considera os níveis de preços já preenchidos com ofertas de outros. Nesse caso, as camadas não seriam </a:t>
            </a:r>
            <a:r>
              <a:rPr lang="pt-BR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contínuas</a:t>
            </a:r>
            <a:endParaRPr lang="pt-BR" sz="24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35405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07504" y="188640"/>
            <a:ext cx="6912768" cy="576064"/>
          </a:xfrm>
        </p:spPr>
        <p:txBody>
          <a:bodyPr/>
          <a:lstStyle/>
          <a:p>
            <a:pPr algn="l"/>
            <a:r>
              <a:rPr lang="pt-BR" sz="240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Variações da estratégia de </a:t>
            </a:r>
            <a:r>
              <a:rPr lang="pt-BR" sz="2400" i="1" dirty="0" err="1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Layering</a:t>
            </a:r>
            <a:endParaRPr lang="pt-BR" sz="2400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4713143"/>
              </p:ext>
            </p:extLst>
          </p:nvPr>
        </p:nvGraphicFramePr>
        <p:xfrm>
          <a:off x="971600" y="2348880"/>
          <a:ext cx="6984776" cy="33104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7" name="Worksheet" r:id="rId4" imgW="5667409" imgH="2686109" progId="Excel.Sheet.12">
                  <p:embed/>
                </p:oleObj>
              </mc:Choice>
              <mc:Fallback>
                <p:oleObj name="Worksheet" r:id="rId4" imgW="5667409" imgH="268610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71600" y="2348880"/>
                        <a:ext cx="6984776" cy="33104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8028384" y="2780927"/>
            <a:ext cx="6046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OMC</a:t>
            </a:r>
            <a:endParaRPr lang="pt-BR" sz="16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51520" y="2780927"/>
            <a:ext cx="6046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OMC</a:t>
            </a:r>
            <a:endParaRPr lang="pt-BR" sz="16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Retângulo de cantos arredondados 4"/>
          <p:cNvSpPr/>
          <p:nvPr/>
        </p:nvSpPr>
        <p:spPr>
          <a:xfrm>
            <a:off x="0" y="2873764"/>
            <a:ext cx="8892480" cy="169277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de cantos arredondados 9"/>
          <p:cNvSpPr/>
          <p:nvPr/>
        </p:nvSpPr>
        <p:spPr>
          <a:xfrm>
            <a:off x="0" y="3115706"/>
            <a:ext cx="4446240" cy="169277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251520" y="2780927"/>
            <a:ext cx="6046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OMC</a:t>
            </a:r>
            <a:endParaRPr lang="pt-BR" sz="16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105465" y="3026114"/>
            <a:ext cx="8661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>
                <a:solidFill>
                  <a:srgbClr val="FFC000"/>
                </a:solidFill>
                <a:latin typeface="Calibri" panose="020F0502020204030204" pitchFamily="34" charset="0"/>
              </a:rPr>
              <a:t>Negócio</a:t>
            </a:r>
            <a:endParaRPr lang="pt-BR" sz="1600" dirty="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Retângulo de cantos arredondados 12"/>
          <p:cNvSpPr/>
          <p:nvPr/>
        </p:nvSpPr>
        <p:spPr>
          <a:xfrm>
            <a:off x="2987824" y="2873764"/>
            <a:ext cx="576064" cy="49364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de cantos arredondados 13"/>
          <p:cNvSpPr/>
          <p:nvPr/>
        </p:nvSpPr>
        <p:spPr>
          <a:xfrm>
            <a:off x="5364088" y="2852936"/>
            <a:ext cx="576064" cy="24682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spaço Reservado para Conteúdo 1"/>
          <p:cNvSpPr>
            <a:spLocks noGrp="1"/>
          </p:cNvSpPr>
          <p:nvPr>
            <p:ph sz="quarter" idx="14"/>
          </p:nvPr>
        </p:nvSpPr>
        <p:spPr>
          <a:xfrm>
            <a:off x="179512" y="1052736"/>
            <a:ext cx="8841389" cy="1008112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pt-BR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Exemplo com cancelamento da primeira oferta com OMC e as camadas com outras ofertas no meio</a:t>
            </a:r>
            <a:endParaRPr lang="pt-BR" sz="24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5943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07504" y="188640"/>
            <a:ext cx="6912768" cy="576064"/>
          </a:xfrm>
        </p:spPr>
        <p:txBody>
          <a:bodyPr/>
          <a:lstStyle/>
          <a:p>
            <a:pPr algn="l"/>
            <a:r>
              <a:rPr lang="pt-BR" sz="240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O que é e o que não é </a:t>
            </a:r>
            <a:r>
              <a:rPr lang="pt-BR" sz="2400" i="1" dirty="0" err="1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Layering</a:t>
            </a:r>
            <a:endParaRPr lang="pt-BR" sz="2400" i="1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Espaço Reservado para Conteúdo 1"/>
          <p:cNvSpPr>
            <a:spLocks noGrp="1"/>
          </p:cNvSpPr>
          <p:nvPr>
            <p:ph sz="quarter" idx="14"/>
          </p:nvPr>
        </p:nvSpPr>
        <p:spPr>
          <a:xfrm>
            <a:off x="323528" y="3933056"/>
            <a:ext cx="8712968" cy="1944215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pt-BR" sz="2000" dirty="0">
                <a:solidFill>
                  <a:schemeClr val="tx1"/>
                </a:solidFill>
                <a:latin typeface="Calibri" panose="020F0502020204030204" pitchFamily="34" charset="0"/>
              </a:rPr>
              <a:t>Cancelar ofertas somente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000" dirty="0">
                <a:solidFill>
                  <a:schemeClr val="tx1"/>
                </a:solidFill>
                <a:latin typeface="Calibri" panose="020F0502020204030204" pitchFamily="34" charset="0"/>
              </a:rPr>
              <a:t>Inserir oferta em diferentes níveis de preços 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000" dirty="0">
                <a:solidFill>
                  <a:schemeClr val="tx1"/>
                </a:solidFill>
                <a:latin typeface="Calibri" panose="020F0502020204030204" pitchFamily="34" charset="0"/>
              </a:rPr>
              <a:t>Ter ofertas dos dois lados do livro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323528" y="3380182"/>
            <a:ext cx="6264696" cy="461665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L="342900" marR="0" indent="-34290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400" b="1" i="0" u="none" strike="noStrike" kern="0" cap="none" spc="0" normalizeH="0" baseline="0" noProof="0" dirty="0">
                <a:ln>
                  <a:noFill/>
                </a:ln>
                <a:solidFill>
                  <a:srgbClr val="004685"/>
                </a:solidFill>
                <a:effectLst/>
                <a:uLnTx/>
                <a:uFillTx/>
                <a:latin typeface="Calibri" panose="020F0502020204030204" pitchFamily="34" charset="0"/>
              </a:rPr>
              <a:t>O que não é </a:t>
            </a:r>
            <a:r>
              <a:rPr kumimoji="0" lang="pt-BR" sz="2400" b="1" i="1" u="none" strike="noStrike" kern="0" cap="none" spc="0" normalizeH="0" baseline="0" noProof="0" dirty="0" err="1">
                <a:ln>
                  <a:noFill/>
                </a:ln>
                <a:solidFill>
                  <a:srgbClr val="004685"/>
                </a:solidFill>
                <a:effectLst/>
                <a:uLnTx/>
                <a:uFillTx/>
                <a:latin typeface="Calibri" panose="020F0502020204030204" pitchFamily="34" charset="0"/>
              </a:rPr>
              <a:t>Layering</a:t>
            </a:r>
            <a:endParaRPr kumimoji="0" lang="pt-BR" sz="2400" b="1" i="1" u="none" strike="noStrike" kern="0" cap="none" spc="0" normalizeH="0" baseline="0" noProof="0" dirty="0">
              <a:ln>
                <a:noFill/>
              </a:ln>
              <a:solidFill>
                <a:srgbClr val="004685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sp>
        <p:nvSpPr>
          <p:cNvPr id="10" name="Espaço Reservado para Conteúdo 17"/>
          <p:cNvSpPr txBox="1">
            <a:spLocks/>
          </p:cNvSpPr>
          <p:nvPr/>
        </p:nvSpPr>
        <p:spPr>
          <a:xfrm>
            <a:off x="323528" y="1028327"/>
            <a:ext cx="8496944" cy="2088232"/>
          </a:xfrm>
          <a:prstGeom prst="rect">
            <a:avLst/>
          </a:prstGeom>
          <a:ln>
            <a:solidFill>
              <a:srgbClr val="004685"/>
            </a:solidFill>
          </a:ln>
        </p:spPr>
        <p:txBody>
          <a:bodyPr>
            <a:noAutofit/>
          </a:bodyPr>
          <a:lstStyle>
            <a:lvl1pPr marL="2667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39B44"/>
              </a:buClr>
              <a:buFont typeface="Arial" pitchFamily="34" charset="0"/>
              <a:buChar char="•"/>
              <a:defRPr sz="1900">
                <a:solidFill>
                  <a:srgbClr val="686868"/>
                </a:solidFill>
                <a:latin typeface="+mn-lt"/>
                <a:ea typeface="+mn-ea"/>
                <a:cs typeface="+mn-cs"/>
              </a:defRPr>
            </a:lvl1pPr>
            <a:lvl2pPr marL="622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800">
                <a:solidFill>
                  <a:srgbClr val="686868"/>
                </a:solidFill>
                <a:latin typeface="+mj-lt"/>
              </a:defRPr>
            </a:lvl2pPr>
            <a:lvl3pPr marL="990600" indent="-3683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SzPct val="75000"/>
              <a:buFont typeface="Wingdings" pitchFamily="2" charset="2"/>
              <a:buChar char="ü"/>
              <a:defRPr sz="1700">
                <a:solidFill>
                  <a:srgbClr val="686868"/>
                </a:solidFill>
                <a:latin typeface="+mj-lt"/>
              </a:defRPr>
            </a:lvl3pPr>
            <a:lvl4pPr marL="1257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600">
                <a:solidFill>
                  <a:srgbClr val="686868"/>
                </a:solidFill>
                <a:latin typeface="+mj-lt"/>
              </a:defRPr>
            </a:lvl4pPr>
            <a:lvl5pPr marL="1612900" indent="-3556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»"/>
              <a:defRPr sz="1500">
                <a:solidFill>
                  <a:srgbClr val="686868"/>
                </a:solidFill>
                <a:latin typeface="+mj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pt-BR" sz="2400" b="1" u="sng" kern="0" dirty="0">
                <a:solidFill>
                  <a:srgbClr val="004685"/>
                </a:solidFill>
                <a:latin typeface="Calibri" panose="020F0502020204030204" pitchFamily="34" charset="0"/>
              </a:rPr>
              <a:t>Definição de </a:t>
            </a:r>
            <a:r>
              <a:rPr lang="pt-BR" sz="2400" b="1" i="1" u="sng" kern="0" dirty="0" err="1">
                <a:solidFill>
                  <a:srgbClr val="004685"/>
                </a:solidFill>
                <a:latin typeface="Calibri" panose="020F0502020204030204" pitchFamily="34" charset="0"/>
              </a:rPr>
              <a:t>Layering</a:t>
            </a:r>
            <a:endParaRPr lang="pt-BR" sz="2400" kern="0" dirty="0">
              <a:solidFill>
                <a:srgbClr val="004685"/>
              </a:solidFill>
              <a:latin typeface="Calibri" panose="020F0502020204030204" pitchFamily="34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pt-BR" sz="2000" kern="0" dirty="0">
                <a:solidFill>
                  <a:schemeClr val="tx1"/>
                </a:solidFill>
                <a:latin typeface="Calibri" panose="020F0502020204030204" pitchFamily="34" charset="0"/>
              </a:rPr>
              <a:t>Prática abusiva que cria liquidez artificial no livro do ativo via camadas de ofertas em níveis sucessivos de preços com o objetivo de influenciar investidores a superar a barreira criada pela camada e gerar negócios do lado oposto do livro. Após negócio, a liquidez artificial na forma de camadas é cancelada</a:t>
            </a:r>
          </a:p>
        </p:txBody>
      </p:sp>
    </p:spTree>
    <p:extLst>
      <p:ext uri="{BB962C8B-B14F-4D97-AF65-F5344CB8AC3E}">
        <p14:creationId xmlns:p14="http://schemas.microsoft.com/office/powerpoint/2010/main" val="1501689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de cantos arredondados 13"/>
          <p:cNvSpPr/>
          <p:nvPr/>
        </p:nvSpPr>
        <p:spPr>
          <a:xfrm>
            <a:off x="223239" y="2708920"/>
            <a:ext cx="8712968" cy="1224136"/>
          </a:xfrm>
          <a:prstGeom prst="roundRect">
            <a:avLst/>
          </a:prstGeom>
          <a:gradFill flip="none" rotWithShape="1">
            <a:gsLst>
              <a:gs pos="0">
                <a:srgbClr val="004685">
                  <a:shade val="30000"/>
                  <a:satMod val="115000"/>
                </a:srgbClr>
              </a:gs>
              <a:gs pos="50000">
                <a:srgbClr val="004685">
                  <a:shade val="67500"/>
                  <a:satMod val="115000"/>
                </a:srgbClr>
              </a:gs>
              <a:gs pos="100000">
                <a:srgbClr val="004685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3200" b="1" kern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Nova Rotina</a:t>
            </a:r>
            <a:endParaRPr lang="pt-BR" sz="3200" b="1" i="1" kern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8989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07504" y="188640"/>
            <a:ext cx="6912768" cy="576064"/>
          </a:xfrm>
        </p:spPr>
        <p:txBody>
          <a:bodyPr/>
          <a:lstStyle/>
          <a:p>
            <a:pPr algn="l"/>
            <a:r>
              <a:rPr lang="pt-BR" sz="2400" dirty="0" smtClean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Obrigação de Supervisionar</a:t>
            </a:r>
            <a:endParaRPr lang="pt-BR" sz="2400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4" name="Espaço Reservado para Conteúdo 17"/>
          <p:cNvSpPr txBox="1">
            <a:spLocks/>
          </p:cNvSpPr>
          <p:nvPr/>
        </p:nvSpPr>
        <p:spPr>
          <a:xfrm>
            <a:off x="179512" y="906454"/>
            <a:ext cx="8496944" cy="2234514"/>
          </a:xfrm>
          <a:prstGeom prst="rect">
            <a:avLst/>
          </a:prstGeom>
          <a:ln>
            <a:solidFill>
              <a:srgbClr val="004685"/>
            </a:solidFill>
          </a:ln>
        </p:spPr>
        <p:txBody>
          <a:bodyPr>
            <a:noAutofit/>
          </a:bodyPr>
          <a:lstStyle>
            <a:lvl1pPr marL="2667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39B44"/>
              </a:buClr>
              <a:buFont typeface="Arial" pitchFamily="34" charset="0"/>
              <a:buChar char="•"/>
              <a:defRPr sz="1900">
                <a:solidFill>
                  <a:srgbClr val="686868"/>
                </a:solidFill>
                <a:latin typeface="+mn-lt"/>
                <a:ea typeface="+mn-ea"/>
                <a:cs typeface="+mn-cs"/>
              </a:defRPr>
            </a:lvl1pPr>
            <a:lvl2pPr marL="622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800">
                <a:solidFill>
                  <a:srgbClr val="686868"/>
                </a:solidFill>
                <a:latin typeface="+mj-lt"/>
              </a:defRPr>
            </a:lvl2pPr>
            <a:lvl3pPr marL="990600" indent="-3683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SzPct val="75000"/>
              <a:buFont typeface="Wingdings" pitchFamily="2" charset="2"/>
              <a:buChar char="ü"/>
              <a:defRPr sz="1700">
                <a:solidFill>
                  <a:srgbClr val="686868"/>
                </a:solidFill>
                <a:latin typeface="+mj-lt"/>
              </a:defRPr>
            </a:lvl3pPr>
            <a:lvl4pPr marL="1257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600">
                <a:solidFill>
                  <a:srgbClr val="686868"/>
                </a:solidFill>
                <a:latin typeface="+mj-lt"/>
              </a:defRPr>
            </a:lvl4pPr>
            <a:lvl5pPr marL="1612900" indent="-3556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»"/>
              <a:defRPr sz="1500">
                <a:solidFill>
                  <a:srgbClr val="686868"/>
                </a:solidFill>
                <a:latin typeface="+mj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pt-BR" sz="2400" b="1" kern="0" dirty="0" smtClean="0">
                <a:solidFill>
                  <a:srgbClr val="004685"/>
                </a:solidFill>
                <a:latin typeface="Calibri" panose="020F0502020204030204" pitchFamily="34" charset="0"/>
              </a:rPr>
              <a:t>ICVM</a:t>
            </a:r>
            <a:r>
              <a:rPr lang="pt-BR" sz="2400" b="1" i="1" kern="0" dirty="0" smtClean="0">
                <a:solidFill>
                  <a:srgbClr val="004685"/>
                </a:solidFill>
                <a:latin typeface="Calibri" panose="020F0502020204030204" pitchFamily="34" charset="0"/>
              </a:rPr>
              <a:t> </a:t>
            </a:r>
            <a:r>
              <a:rPr lang="pt-BR" sz="2400" b="1" kern="0" dirty="0" smtClean="0">
                <a:solidFill>
                  <a:srgbClr val="004685"/>
                </a:solidFill>
                <a:latin typeface="Calibri" panose="020F0502020204030204" pitchFamily="34" charset="0"/>
              </a:rPr>
              <a:t>8/1979</a:t>
            </a:r>
            <a:endParaRPr lang="pt-BR" sz="2400" kern="0" dirty="0">
              <a:solidFill>
                <a:srgbClr val="004685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pt-BR" sz="2000" b="1" dirty="0" smtClean="0">
                <a:solidFill>
                  <a:srgbClr val="004685"/>
                </a:solidFill>
                <a:latin typeface="Calibri" panose="020F0502020204030204" pitchFamily="34" charset="0"/>
              </a:rPr>
              <a:t>É </a:t>
            </a:r>
            <a:r>
              <a:rPr lang="pt-BR" sz="2000" b="1" dirty="0">
                <a:solidFill>
                  <a:srgbClr val="004685"/>
                </a:solidFill>
                <a:latin typeface="Calibri" panose="020F0502020204030204" pitchFamily="34" charset="0"/>
              </a:rPr>
              <a:t>vedada </a:t>
            </a:r>
            <a:r>
              <a:rPr lang="pt-BR" sz="2000" dirty="0">
                <a:latin typeface="Calibri" panose="020F0502020204030204" pitchFamily="34" charset="0"/>
              </a:rPr>
              <a:t>aos administradores e acionistas de companhias abertas, aos intermediários e aos demais participantes do mercado de valores mobiliários, a criação de condições artificiais de demanda, oferta ou preço de valores mobiliários, a manipulação de preço, a realização de operações fraudulentas e o uso de práticas não </a:t>
            </a:r>
            <a:r>
              <a:rPr lang="pt-BR" sz="2000" dirty="0" err="1" smtClean="0">
                <a:latin typeface="Calibri" panose="020F0502020204030204" pitchFamily="34" charset="0"/>
              </a:rPr>
              <a:t>eqüitativas</a:t>
            </a:r>
            <a:endParaRPr lang="pt-BR" sz="2000" kern="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Espaço Reservado para Conteúdo 17"/>
          <p:cNvSpPr txBox="1">
            <a:spLocks/>
          </p:cNvSpPr>
          <p:nvPr/>
        </p:nvSpPr>
        <p:spPr>
          <a:xfrm>
            <a:off x="179512" y="3426734"/>
            <a:ext cx="8496944" cy="2234514"/>
          </a:xfrm>
          <a:prstGeom prst="rect">
            <a:avLst/>
          </a:prstGeom>
          <a:ln>
            <a:solidFill>
              <a:srgbClr val="004685"/>
            </a:solidFill>
          </a:ln>
        </p:spPr>
        <p:txBody>
          <a:bodyPr>
            <a:noAutofit/>
          </a:bodyPr>
          <a:lstStyle>
            <a:lvl1pPr marL="2667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39B44"/>
              </a:buClr>
              <a:buFont typeface="Arial" pitchFamily="34" charset="0"/>
              <a:buChar char="•"/>
              <a:defRPr sz="1900">
                <a:solidFill>
                  <a:srgbClr val="686868"/>
                </a:solidFill>
                <a:latin typeface="+mn-lt"/>
                <a:ea typeface="+mn-ea"/>
                <a:cs typeface="+mn-cs"/>
              </a:defRPr>
            </a:lvl1pPr>
            <a:lvl2pPr marL="622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800">
                <a:solidFill>
                  <a:srgbClr val="686868"/>
                </a:solidFill>
                <a:latin typeface="+mj-lt"/>
              </a:defRPr>
            </a:lvl2pPr>
            <a:lvl3pPr marL="990600" indent="-3683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SzPct val="75000"/>
              <a:buFont typeface="Wingdings" pitchFamily="2" charset="2"/>
              <a:buChar char="ü"/>
              <a:defRPr sz="1700">
                <a:solidFill>
                  <a:srgbClr val="686868"/>
                </a:solidFill>
                <a:latin typeface="+mj-lt"/>
              </a:defRPr>
            </a:lvl3pPr>
            <a:lvl4pPr marL="1257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600">
                <a:solidFill>
                  <a:srgbClr val="686868"/>
                </a:solidFill>
                <a:latin typeface="+mj-lt"/>
              </a:defRPr>
            </a:lvl4pPr>
            <a:lvl5pPr marL="1612900" indent="-3556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»"/>
              <a:defRPr sz="1500">
                <a:solidFill>
                  <a:srgbClr val="686868"/>
                </a:solidFill>
                <a:latin typeface="+mj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pt-BR" sz="2400" b="1" kern="0" dirty="0" smtClean="0">
                <a:solidFill>
                  <a:srgbClr val="004685"/>
                </a:solidFill>
                <a:latin typeface="Calibri" panose="020F0502020204030204" pitchFamily="34" charset="0"/>
              </a:rPr>
              <a:t>ICVM</a:t>
            </a:r>
            <a:r>
              <a:rPr lang="pt-BR" sz="2400" b="1" i="1" kern="0" dirty="0" smtClean="0">
                <a:solidFill>
                  <a:srgbClr val="004685"/>
                </a:solidFill>
                <a:latin typeface="Calibri" panose="020F0502020204030204" pitchFamily="34" charset="0"/>
              </a:rPr>
              <a:t> </a:t>
            </a:r>
            <a:r>
              <a:rPr lang="pt-BR" sz="2400" b="1" kern="0" dirty="0" smtClean="0">
                <a:solidFill>
                  <a:srgbClr val="004685"/>
                </a:solidFill>
                <a:latin typeface="Calibri" panose="020F0502020204030204" pitchFamily="34" charset="0"/>
              </a:rPr>
              <a:t>505/2011</a:t>
            </a:r>
            <a:endParaRPr lang="pt-BR" sz="2400" kern="0" dirty="0">
              <a:solidFill>
                <a:srgbClr val="004685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pt-BR" sz="2000" dirty="0" smtClean="0">
                <a:latin typeface="Calibri" panose="020F0502020204030204" pitchFamily="34" charset="0"/>
              </a:rPr>
              <a:t>O </a:t>
            </a:r>
            <a:r>
              <a:rPr lang="pt-BR" sz="2000" dirty="0">
                <a:latin typeface="Calibri" panose="020F0502020204030204" pitchFamily="34" charset="0"/>
              </a:rPr>
              <a:t>intermediário </a:t>
            </a:r>
            <a:r>
              <a:rPr lang="pt-BR" sz="2000" b="1" dirty="0">
                <a:solidFill>
                  <a:srgbClr val="004685"/>
                </a:solidFill>
                <a:latin typeface="Calibri" panose="020F0502020204030204" pitchFamily="34" charset="0"/>
              </a:rPr>
              <a:t>deve</a:t>
            </a:r>
            <a:r>
              <a:rPr lang="pt-BR" sz="2000" dirty="0" smtClean="0">
                <a:latin typeface="Calibri" panose="020F0502020204030204" pitchFamily="34" charset="0"/>
              </a:rPr>
              <a:t>:</a:t>
            </a:r>
            <a:r>
              <a:rPr lang="pt-BR" sz="2000" dirty="0">
                <a:latin typeface="Calibri" panose="020F0502020204030204" pitchFamily="34" charset="0"/>
              </a:rPr>
              <a:t> </a:t>
            </a:r>
          </a:p>
          <a:p>
            <a:r>
              <a:rPr lang="pt-BR" sz="2000" dirty="0" smtClean="0">
                <a:latin typeface="Calibri" panose="020F0502020204030204" pitchFamily="34" charset="0"/>
              </a:rPr>
              <a:t>Zelar </a:t>
            </a:r>
            <a:r>
              <a:rPr lang="pt-BR" sz="2000" dirty="0">
                <a:latin typeface="Calibri" panose="020F0502020204030204" pitchFamily="34" charset="0"/>
              </a:rPr>
              <a:t>pela integridade e </a:t>
            </a:r>
            <a:r>
              <a:rPr lang="pt-BR" sz="2000" b="1" dirty="0">
                <a:solidFill>
                  <a:srgbClr val="004685"/>
                </a:solidFill>
                <a:latin typeface="Calibri" panose="020F0502020204030204" pitchFamily="34" charset="0"/>
              </a:rPr>
              <a:t>regular funcionamento do mercado</a:t>
            </a:r>
            <a:r>
              <a:rPr lang="pt-BR" sz="2000" dirty="0">
                <a:latin typeface="Calibri" panose="020F0502020204030204" pitchFamily="34" charset="0"/>
              </a:rPr>
              <a:t>, inclusive quanto à seleção de clientes e à exigência </a:t>
            </a:r>
            <a:r>
              <a:rPr lang="pt-BR" sz="2000" dirty="0" smtClean="0">
                <a:latin typeface="Calibri" panose="020F0502020204030204" pitchFamily="34" charset="0"/>
              </a:rPr>
              <a:t>de garantias</a:t>
            </a:r>
            <a:endParaRPr lang="pt-BR" sz="2000" kern="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1022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07504" y="188640"/>
            <a:ext cx="6912768" cy="576064"/>
          </a:xfrm>
        </p:spPr>
        <p:txBody>
          <a:bodyPr/>
          <a:lstStyle/>
          <a:p>
            <a:pPr algn="l"/>
            <a:r>
              <a:rPr lang="pt-BR" sz="2400" dirty="0" smtClean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Obrigação de Supervisionar</a:t>
            </a:r>
            <a:endParaRPr lang="pt-BR" sz="2400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4" name="Espaço Reservado para Conteúdo 17"/>
          <p:cNvSpPr txBox="1">
            <a:spLocks/>
          </p:cNvSpPr>
          <p:nvPr/>
        </p:nvSpPr>
        <p:spPr>
          <a:xfrm>
            <a:off x="179512" y="906454"/>
            <a:ext cx="8496944" cy="2738570"/>
          </a:xfrm>
          <a:prstGeom prst="rect">
            <a:avLst/>
          </a:prstGeom>
          <a:ln>
            <a:solidFill>
              <a:srgbClr val="004685"/>
            </a:solidFill>
          </a:ln>
        </p:spPr>
        <p:txBody>
          <a:bodyPr>
            <a:noAutofit/>
          </a:bodyPr>
          <a:lstStyle>
            <a:lvl1pPr marL="2667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39B44"/>
              </a:buClr>
              <a:buFont typeface="Arial" pitchFamily="34" charset="0"/>
              <a:buChar char="•"/>
              <a:defRPr sz="1900">
                <a:solidFill>
                  <a:srgbClr val="686868"/>
                </a:solidFill>
                <a:latin typeface="+mn-lt"/>
                <a:ea typeface="+mn-ea"/>
                <a:cs typeface="+mn-cs"/>
              </a:defRPr>
            </a:lvl1pPr>
            <a:lvl2pPr marL="622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800">
                <a:solidFill>
                  <a:srgbClr val="686868"/>
                </a:solidFill>
                <a:latin typeface="+mj-lt"/>
              </a:defRPr>
            </a:lvl2pPr>
            <a:lvl3pPr marL="990600" indent="-3683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SzPct val="75000"/>
              <a:buFont typeface="Wingdings" pitchFamily="2" charset="2"/>
              <a:buChar char="ü"/>
              <a:defRPr sz="1700">
                <a:solidFill>
                  <a:srgbClr val="686868"/>
                </a:solidFill>
                <a:latin typeface="+mj-lt"/>
              </a:defRPr>
            </a:lvl3pPr>
            <a:lvl4pPr marL="1257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600">
                <a:solidFill>
                  <a:srgbClr val="686868"/>
                </a:solidFill>
                <a:latin typeface="+mj-lt"/>
              </a:defRPr>
            </a:lvl4pPr>
            <a:lvl5pPr marL="1612900" indent="-3556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»"/>
              <a:defRPr sz="1500">
                <a:solidFill>
                  <a:srgbClr val="686868"/>
                </a:solidFill>
                <a:latin typeface="+mj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pt-BR" sz="2400" b="1" kern="0" dirty="0" smtClean="0">
                <a:solidFill>
                  <a:srgbClr val="004685"/>
                </a:solidFill>
                <a:latin typeface="Calibri" panose="020F0502020204030204" pitchFamily="34" charset="0"/>
              </a:rPr>
              <a:t>R.B. </a:t>
            </a:r>
            <a:r>
              <a:rPr lang="pt-BR" sz="2400" b="1" kern="0" dirty="0" smtClean="0">
                <a:solidFill>
                  <a:srgbClr val="004685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 126</a:t>
            </a:r>
            <a:r>
              <a:rPr lang="pt-BR" sz="2400" b="1" kern="0" dirty="0" smtClean="0">
                <a:solidFill>
                  <a:srgbClr val="004685"/>
                </a:solidFill>
                <a:latin typeface="Calibri" panose="020F0502020204030204" pitchFamily="34" charset="0"/>
              </a:rPr>
              <a:t>/2015</a:t>
            </a:r>
            <a:endParaRPr lang="pt-BR" sz="2400" kern="0" dirty="0">
              <a:solidFill>
                <a:srgbClr val="004685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pt-BR" sz="2000" dirty="0">
                <a:latin typeface="Calibri" panose="020F0502020204030204" pitchFamily="34" charset="0"/>
              </a:rPr>
              <a:t>O Participante deve monitorar todas as operações e ofertas por ele intermediadas, com o propósito de identificar, avaliar, registrar, coibir e comunicar, pelo menos ao diretor responsável, as situações definidas na regulamentação vigente como Práticas Abusivas, de que são exemplos: criação de condições artificiais de demanda, oferta ou preço; manipulação de preços; operações fraudulentas; práticas não equitativas; </a:t>
            </a:r>
            <a:r>
              <a:rPr lang="pt-BR" sz="2000" dirty="0" err="1">
                <a:latin typeface="Calibri" panose="020F0502020204030204" pitchFamily="34" charset="0"/>
              </a:rPr>
              <a:t>Layering</a:t>
            </a:r>
            <a:r>
              <a:rPr lang="pt-BR" sz="2000" dirty="0">
                <a:latin typeface="Calibri" panose="020F0502020204030204" pitchFamily="34" charset="0"/>
              </a:rPr>
              <a:t>; </a:t>
            </a:r>
            <a:r>
              <a:rPr lang="pt-BR" sz="2000" dirty="0" err="1">
                <a:latin typeface="Calibri" panose="020F0502020204030204" pitchFamily="34" charset="0"/>
              </a:rPr>
              <a:t>Squeezing</a:t>
            </a:r>
            <a:r>
              <a:rPr lang="pt-BR" sz="2000" dirty="0">
                <a:latin typeface="Calibri" panose="020F0502020204030204" pitchFamily="34" charset="0"/>
              </a:rPr>
              <a:t>; </a:t>
            </a:r>
            <a:r>
              <a:rPr lang="pt-BR" sz="2000" dirty="0" err="1">
                <a:latin typeface="Calibri" panose="020F0502020204030204" pitchFamily="34" charset="0"/>
              </a:rPr>
              <a:t>Quote</a:t>
            </a:r>
            <a:r>
              <a:rPr lang="pt-BR" sz="2000" dirty="0">
                <a:latin typeface="Calibri" panose="020F0502020204030204" pitchFamily="34" charset="0"/>
              </a:rPr>
              <a:t> </a:t>
            </a:r>
            <a:r>
              <a:rPr lang="pt-BR" sz="2000" dirty="0" err="1">
                <a:latin typeface="Calibri" panose="020F0502020204030204" pitchFamily="34" charset="0"/>
              </a:rPr>
              <a:t>Stuffing</a:t>
            </a:r>
            <a:r>
              <a:rPr lang="pt-BR" sz="2000" dirty="0">
                <a:latin typeface="Calibri" panose="020F0502020204030204" pitchFamily="34" charset="0"/>
              </a:rPr>
              <a:t>; </a:t>
            </a:r>
            <a:r>
              <a:rPr lang="pt-BR" sz="2000" dirty="0" err="1">
                <a:latin typeface="Calibri" panose="020F0502020204030204" pitchFamily="34" charset="0"/>
              </a:rPr>
              <a:t>Spoofing</a:t>
            </a:r>
            <a:endParaRPr lang="pt-BR" sz="2000" kern="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Espaço Reservado para Conteúdo 17"/>
          <p:cNvSpPr txBox="1">
            <a:spLocks/>
          </p:cNvSpPr>
          <p:nvPr/>
        </p:nvSpPr>
        <p:spPr>
          <a:xfrm>
            <a:off x="179512" y="3786774"/>
            <a:ext cx="8496944" cy="2090498"/>
          </a:xfrm>
          <a:prstGeom prst="rect">
            <a:avLst/>
          </a:prstGeom>
          <a:ln>
            <a:solidFill>
              <a:srgbClr val="004685"/>
            </a:solidFill>
          </a:ln>
        </p:spPr>
        <p:txBody>
          <a:bodyPr>
            <a:noAutofit/>
          </a:bodyPr>
          <a:lstStyle>
            <a:lvl1pPr marL="2667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39B44"/>
              </a:buClr>
              <a:buFont typeface="Arial" pitchFamily="34" charset="0"/>
              <a:buChar char="•"/>
              <a:defRPr sz="1900">
                <a:solidFill>
                  <a:srgbClr val="686868"/>
                </a:solidFill>
                <a:latin typeface="+mn-lt"/>
                <a:ea typeface="+mn-ea"/>
                <a:cs typeface="+mn-cs"/>
              </a:defRPr>
            </a:lvl1pPr>
            <a:lvl2pPr marL="622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800">
                <a:solidFill>
                  <a:srgbClr val="686868"/>
                </a:solidFill>
                <a:latin typeface="+mj-lt"/>
              </a:defRPr>
            </a:lvl2pPr>
            <a:lvl3pPr marL="990600" indent="-3683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SzPct val="75000"/>
              <a:buFont typeface="Wingdings" pitchFamily="2" charset="2"/>
              <a:buChar char="ü"/>
              <a:defRPr sz="1700">
                <a:solidFill>
                  <a:srgbClr val="686868"/>
                </a:solidFill>
                <a:latin typeface="+mj-lt"/>
              </a:defRPr>
            </a:lvl3pPr>
            <a:lvl4pPr marL="1257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600">
                <a:solidFill>
                  <a:srgbClr val="686868"/>
                </a:solidFill>
                <a:latin typeface="+mj-lt"/>
              </a:defRPr>
            </a:lvl4pPr>
            <a:lvl5pPr marL="1612900" indent="-3556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»"/>
              <a:defRPr sz="1500">
                <a:solidFill>
                  <a:srgbClr val="686868"/>
                </a:solidFill>
                <a:latin typeface="+mj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9pPr>
          </a:lstStyle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pt-BR" sz="2400" b="1" kern="0" dirty="0" smtClean="0">
                <a:solidFill>
                  <a:srgbClr val="004685"/>
                </a:solidFill>
                <a:latin typeface="Calibri" panose="020F0502020204030204" pitchFamily="34" charset="0"/>
              </a:rPr>
              <a:t>R.B. </a:t>
            </a:r>
            <a:r>
              <a:rPr lang="pt-BR" sz="2400" b="1" kern="0" dirty="0" smtClean="0">
                <a:solidFill>
                  <a:srgbClr val="004685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 126</a:t>
            </a:r>
            <a:r>
              <a:rPr lang="pt-BR" sz="2400" b="1" kern="0" dirty="0" smtClean="0">
                <a:solidFill>
                  <a:srgbClr val="004685"/>
                </a:solidFill>
                <a:latin typeface="Calibri" panose="020F0502020204030204" pitchFamily="34" charset="0"/>
              </a:rPr>
              <a:t>/2015 está explicito </a:t>
            </a:r>
            <a:endParaRPr lang="pt-BR" sz="2400" kern="0" dirty="0">
              <a:solidFill>
                <a:srgbClr val="004685"/>
              </a:solidFill>
              <a:latin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r>
              <a:rPr lang="pt-BR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Identificar</a:t>
            </a:r>
          </a:p>
          <a:p>
            <a:pPr>
              <a:spcBef>
                <a:spcPts val="0"/>
              </a:spcBef>
            </a:pPr>
            <a:r>
              <a:rPr lang="pt-BR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Avaliar</a:t>
            </a:r>
          </a:p>
          <a:p>
            <a:pPr>
              <a:spcBef>
                <a:spcPts val="0"/>
              </a:spcBef>
            </a:pPr>
            <a:r>
              <a:rPr lang="pt-BR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Registrar</a:t>
            </a:r>
          </a:p>
          <a:p>
            <a:pPr>
              <a:spcBef>
                <a:spcPts val="0"/>
              </a:spcBef>
            </a:pPr>
            <a:r>
              <a:rPr lang="pt-BR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Coibir</a:t>
            </a:r>
          </a:p>
          <a:p>
            <a:pPr>
              <a:spcBef>
                <a:spcPts val="0"/>
              </a:spcBef>
            </a:pPr>
            <a:r>
              <a:rPr lang="pt-BR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Comunicar</a:t>
            </a:r>
            <a:endParaRPr lang="pt-BR" sz="2000" kern="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4661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07504" y="188640"/>
            <a:ext cx="7488832" cy="576064"/>
          </a:xfrm>
        </p:spPr>
        <p:txBody>
          <a:bodyPr/>
          <a:lstStyle/>
          <a:p>
            <a:pPr algn="l"/>
            <a:r>
              <a:rPr lang="pt-BR" sz="240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Por que </a:t>
            </a:r>
            <a:r>
              <a:rPr lang="pt-BR" sz="2400" i="1" dirty="0" err="1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spoofing</a:t>
            </a:r>
            <a:r>
              <a:rPr lang="pt-BR" sz="240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 e </a:t>
            </a:r>
            <a:r>
              <a:rPr lang="pt-BR" sz="2400" i="1" dirty="0" err="1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layering</a:t>
            </a:r>
            <a:r>
              <a:rPr lang="pt-BR" sz="240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 não podem acontecer?</a:t>
            </a:r>
            <a:endParaRPr lang="pt-BR" sz="2400" i="1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8" name="Espaço Reservado para Conteúdo 17"/>
          <p:cNvSpPr>
            <a:spLocks noGrp="1"/>
          </p:cNvSpPr>
          <p:nvPr>
            <p:ph sz="quarter" idx="14"/>
          </p:nvPr>
        </p:nvSpPr>
        <p:spPr>
          <a:xfrm>
            <a:off x="251520" y="980728"/>
            <a:ext cx="8784976" cy="5616624"/>
          </a:xfrm>
        </p:spPr>
        <p:txBody>
          <a:bodyPr/>
          <a:lstStyle/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pt-BR" sz="2400" dirty="0">
                <a:solidFill>
                  <a:schemeClr val="tx1"/>
                </a:solidFill>
                <a:latin typeface="Calibri" panose="020F0502020204030204" pitchFamily="34" charset="0"/>
              </a:rPr>
              <a:t>O livro de ofertas é f</a:t>
            </a:r>
            <a:r>
              <a:rPr lang="pt-BR" sz="2400" dirty="0">
                <a:solidFill>
                  <a:schemeClr val="tx1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onte importante de informação para investidores t</a:t>
            </a:r>
            <a:r>
              <a:rPr lang="pt-BR" sz="2400" dirty="0">
                <a:solidFill>
                  <a:schemeClr val="tx1"/>
                </a:solidFill>
                <a:latin typeface="Calibri" panose="020F0502020204030204" pitchFamily="34" charset="0"/>
              </a:rPr>
              <a:t>omarem suas decisões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endParaRPr lang="pt-BR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pt-BR" sz="2400" dirty="0">
                <a:solidFill>
                  <a:schemeClr val="tx1"/>
                </a:solidFill>
                <a:latin typeface="Calibri" panose="020F0502020204030204" pitchFamily="34" charset="0"/>
              </a:rPr>
              <a:t>O livro de ofertas deve ser íntegro (não conter práticas abusivas)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endParaRPr lang="pt-BR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pt-BR" sz="2400" dirty="0">
                <a:solidFill>
                  <a:schemeClr val="tx1"/>
                </a:solidFill>
                <a:latin typeface="Calibri" panose="020F0502020204030204" pitchFamily="34" charset="0"/>
              </a:rPr>
              <a:t>Estratégias de </a:t>
            </a:r>
            <a:r>
              <a:rPr lang="pt-BR" sz="24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layering</a:t>
            </a:r>
            <a:r>
              <a:rPr lang="pt-BR" sz="2400" dirty="0">
                <a:solidFill>
                  <a:schemeClr val="tx1"/>
                </a:solidFill>
                <a:latin typeface="Calibri" panose="020F0502020204030204" pitchFamily="34" charset="0"/>
              </a:rPr>
              <a:t> e </a:t>
            </a:r>
            <a:r>
              <a:rPr lang="pt-BR" sz="24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spoofing</a:t>
            </a:r>
            <a:r>
              <a:rPr lang="pt-BR" sz="2400" dirty="0">
                <a:solidFill>
                  <a:schemeClr val="tx1"/>
                </a:solidFill>
                <a:latin typeface="Calibri" panose="020F0502020204030204" pitchFamily="34" charset="0"/>
              </a:rPr>
              <a:t> criam sinais artificiais de ofertas ao mercado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endParaRPr lang="pt-BR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pt-BR" sz="2400" dirty="0">
                <a:solidFill>
                  <a:schemeClr val="tx1"/>
                </a:solidFill>
                <a:latin typeface="Calibri" panose="020F0502020204030204" pitchFamily="34" charset="0"/>
              </a:rPr>
              <a:t>Clientes institucionais monitoram o mercado e questionam a Bolsa sobre existência de práticas abusivas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endParaRPr lang="pt-BR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pt-BR" sz="2400" dirty="0">
                <a:solidFill>
                  <a:schemeClr val="tx1"/>
                </a:solidFill>
                <a:latin typeface="Calibri" panose="020F0502020204030204" pitchFamily="34" charset="0"/>
              </a:rPr>
              <a:t>Artificialidade é prática abusiva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endParaRPr lang="pt-BR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endParaRPr lang="pt-BR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pt-BR" sz="24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4714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07504" y="188640"/>
            <a:ext cx="6912768" cy="576064"/>
          </a:xfrm>
        </p:spPr>
        <p:txBody>
          <a:bodyPr/>
          <a:lstStyle/>
          <a:p>
            <a:pPr algn="l"/>
            <a:r>
              <a:rPr lang="pt-BR" sz="2400" dirty="0" smtClean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Histórico da abordagem da BSM</a:t>
            </a:r>
            <a:endParaRPr lang="pt-BR" sz="2000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grpSp>
        <p:nvGrpSpPr>
          <p:cNvPr id="17" name="Grupo 16"/>
          <p:cNvGrpSpPr/>
          <p:nvPr/>
        </p:nvGrpSpPr>
        <p:grpSpPr>
          <a:xfrm>
            <a:off x="467544" y="1007507"/>
            <a:ext cx="8151962" cy="538858"/>
            <a:chOff x="1055000" y="5198729"/>
            <a:chExt cx="27904912" cy="606535"/>
          </a:xfrm>
        </p:grpSpPr>
        <p:sp>
          <p:nvSpPr>
            <p:cNvPr id="18" name="Retângulo de cantos arredondados 17"/>
            <p:cNvSpPr/>
            <p:nvPr/>
          </p:nvSpPr>
          <p:spPr>
            <a:xfrm>
              <a:off x="1055000" y="5198729"/>
              <a:ext cx="27904912" cy="606535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CaixaDeTexto 18"/>
            <p:cNvSpPr txBox="1"/>
            <p:nvPr/>
          </p:nvSpPr>
          <p:spPr>
            <a:xfrm>
              <a:off x="1262046" y="5318953"/>
              <a:ext cx="26446456" cy="4157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 smtClean="0">
                  <a:solidFill>
                    <a:srgbClr val="00478D"/>
                  </a:solidFill>
                  <a:latin typeface="Calibri" panose="020F0502020204030204" pitchFamily="34" charset="0"/>
                </a:rPr>
                <a:t>2011</a:t>
              </a:r>
              <a:r>
                <a:rPr lang="pt-BR" dirty="0" smtClean="0">
                  <a:solidFill>
                    <a:srgbClr val="00478D"/>
                  </a:solidFill>
                  <a:latin typeface="Calibri" panose="020F0502020204030204" pitchFamily="34" charset="0"/>
                </a:rPr>
                <a:t>: Bolsa e BSM adquirem sistema para monitor práticas abusivas com ofertas</a:t>
              </a:r>
              <a:endParaRPr lang="pt-BR" dirty="0">
                <a:solidFill>
                  <a:srgbClr val="00478D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20" name="Grupo 19"/>
          <p:cNvGrpSpPr/>
          <p:nvPr/>
        </p:nvGrpSpPr>
        <p:grpSpPr>
          <a:xfrm>
            <a:off x="482602" y="1700808"/>
            <a:ext cx="8151962" cy="518652"/>
            <a:chOff x="1055000" y="5198729"/>
            <a:chExt cx="27904912" cy="606535"/>
          </a:xfrm>
        </p:grpSpPr>
        <p:sp>
          <p:nvSpPr>
            <p:cNvPr id="21" name="Retângulo de cantos arredondados 20"/>
            <p:cNvSpPr/>
            <p:nvPr/>
          </p:nvSpPr>
          <p:spPr>
            <a:xfrm>
              <a:off x="1055000" y="5198729"/>
              <a:ext cx="27904912" cy="606535"/>
            </a:xfrm>
            <a:prstGeom prst="roundRect">
              <a:avLst/>
            </a:prstGeom>
            <a:noFill/>
            <a:ln w="254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CaixaDeTexto 21"/>
            <p:cNvSpPr txBox="1"/>
            <p:nvPr/>
          </p:nvSpPr>
          <p:spPr>
            <a:xfrm>
              <a:off x="1262046" y="5300008"/>
              <a:ext cx="25582985" cy="431913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pt-BR" b="1" dirty="0" smtClean="0">
                  <a:solidFill>
                    <a:srgbClr val="00B050"/>
                  </a:solidFill>
                  <a:latin typeface="Calibri" panose="020F0502020204030204" pitchFamily="34" charset="0"/>
                </a:rPr>
                <a:t>2012</a:t>
              </a:r>
              <a:r>
                <a:rPr lang="pt-BR" dirty="0" smtClean="0">
                  <a:solidFill>
                    <a:srgbClr val="00B050"/>
                  </a:solidFill>
                  <a:latin typeface="Calibri" panose="020F0502020204030204" pitchFamily="34" charset="0"/>
                </a:rPr>
                <a:t>: BSM desenvolve alertas e define foco na atuação de </a:t>
              </a:r>
              <a:r>
                <a:rPr lang="pt-BR" i="1" dirty="0" err="1" smtClean="0">
                  <a:solidFill>
                    <a:srgbClr val="00B050"/>
                  </a:solidFill>
                  <a:latin typeface="Calibri" panose="020F0502020204030204" pitchFamily="34" charset="0"/>
                </a:rPr>
                <a:t>layering</a:t>
              </a:r>
              <a:r>
                <a:rPr lang="pt-BR" dirty="0" smtClean="0">
                  <a:solidFill>
                    <a:srgbClr val="00B050"/>
                  </a:solidFill>
                  <a:latin typeface="Calibri" panose="020F0502020204030204" pitchFamily="34" charset="0"/>
                </a:rPr>
                <a:t> e </a:t>
              </a:r>
              <a:r>
                <a:rPr lang="pt-BR" i="1" dirty="0" err="1" smtClean="0">
                  <a:solidFill>
                    <a:srgbClr val="00B050"/>
                  </a:solidFill>
                  <a:latin typeface="Calibri" panose="020F0502020204030204" pitchFamily="34" charset="0"/>
                </a:rPr>
                <a:t>spoofing</a:t>
              </a:r>
              <a:endParaRPr lang="pt-BR" i="1" dirty="0">
                <a:solidFill>
                  <a:srgbClr val="00B050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23" name="Grupo 22"/>
          <p:cNvGrpSpPr/>
          <p:nvPr/>
        </p:nvGrpSpPr>
        <p:grpSpPr>
          <a:xfrm>
            <a:off x="482602" y="2348880"/>
            <a:ext cx="8151962" cy="499278"/>
            <a:chOff x="1055000" y="5198729"/>
            <a:chExt cx="27904912" cy="606535"/>
          </a:xfrm>
        </p:grpSpPr>
        <p:sp>
          <p:nvSpPr>
            <p:cNvPr id="25" name="Retângulo de cantos arredondados 24"/>
            <p:cNvSpPr/>
            <p:nvPr/>
          </p:nvSpPr>
          <p:spPr>
            <a:xfrm>
              <a:off x="1055000" y="5198729"/>
              <a:ext cx="27904912" cy="606535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CaixaDeTexto 25"/>
            <p:cNvSpPr txBox="1"/>
            <p:nvPr/>
          </p:nvSpPr>
          <p:spPr>
            <a:xfrm>
              <a:off x="1262046" y="5280402"/>
              <a:ext cx="25125129" cy="4486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 smtClean="0">
                  <a:solidFill>
                    <a:srgbClr val="00478D"/>
                  </a:solidFill>
                  <a:latin typeface="Calibri" panose="020F0502020204030204" pitchFamily="34" charset="0"/>
                </a:rPr>
                <a:t>2013</a:t>
              </a:r>
              <a:r>
                <a:rPr lang="pt-BR" dirty="0" smtClean="0">
                  <a:solidFill>
                    <a:srgbClr val="00478D"/>
                  </a:solidFill>
                  <a:latin typeface="Calibri" panose="020F0502020204030204" pitchFamily="34" charset="0"/>
                </a:rPr>
                <a:t>: BSM começa a notificar participantes sobre uso de </a:t>
              </a:r>
              <a:r>
                <a:rPr lang="pt-BR" i="1" dirty="0" err="1" smtClean="0">
                  <a:solidFill>
                    <a:srgbClr val="00478D"/>
                  </a:solidFill>
                  <a:latin typeface="Calibri" panose="020F0502020204030204" pitchFamily="34" charset="0"/>
                </a:rPr>
                <a:t>layering</a:t>
              </a:r>
              <a:r>
                <a:rPr lang="pt-BR" dirty="0" smtClean="0">
                  <a:solidFill>
                    <a:srgbClr val="00478D"/>
                  </a:solidFill>
                  <a:latin typeface="Calibri" panose="020F0502020204030204" pitchFamily="34" charset="0"/>
                </a:rPr>
                <a:t> e </a:t>
              </a:r>
              <a:r>
                <a:rPr lang="pt-BR" i="1" dirty="0" err="1" smtClean="0">
                  <a:solidFill>
                    <a:srgbClr val="00478D"/>
                  </a:solidFill>
                  <a:latin typeface="Calibri" panose="020F0502020204030204" pitchFamily="34" charset="0"/>
                </a:rPr>
                <a:t>spoofing</a:t>
              </a:r>
              <a:endParaRPr lang="pt-BR" i="1" dirty="0">
                <a:solidFill>
                  <a:srgbClr val="00478D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27" name="Grupo 26"/>
          <p:cNvGrpSpPr/>
          <p:nvPr/>
        </p:nvGrpSpPr>
        <p:grpSpPr>
          <a:xfrm>
            <a:off x="482602" y="2996952"/>
            <a:ext cx="8151960" cy="769263"/>
            <a:chOff x="1055000" y="5198729"/>
            <a:chExt cx="28009637" cy="606535"/>
          </a:xfrm>
        </p:grpSpPr>
        <p:sp>
          <p:nvSpPr>
            <p:cNvPr id="28" name="Retângulo de cantos arredondados 27"/>
            <p:cNvSpPr/>
            <p:nvPr/>
          </p:nvSpPr>
          <p:spPr>
            <a:xfrm>
              <a:off x="1055000" y="5198729"/>
              <a:ext cx="27904912" cy="606535"/>
            </a:xfrm>
            <a:prstGeom prst="roundRect">
              <a:avLst/>
            </a:prstGeom>
            <a:noFill/>
            <a:ln w="254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CaixaDeTexto 28"/>
            <p:cNvSpPr txBox="1"/>
            <p:nvPr/>
          </p:nvSpPr>
          <p:spPr>
            <a:xfrm>
              <a:off x="1262043" y="5270984"/>
              <a:ext cx="27802594" cy="4610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 smtClean="0">
                  <a:solidFill>
                    <a:srgbClr val="00B050"/>
                  </a:solidFill>
                  <a:latin typeface="Calibri" panose="020F0502020204030204" pitchFamily="34" charset="0"/>
                </a:rPr>
                <a:t>2014</a:t>
              </a:r>
              <a:r>
                <a:rPr lang="pt-BR" dirty="0" smtClean="0">
                  <a:solidFill>
                    <a:srgbClr val="00B050"/>
                  </a:solidFill>
                  <a:latin typeface="Calibri" panose="020F0502020204030204" pitchFamily="34" charset="0"/>
                </a:rPr>
                <a:t>: BSM começa a medidas de persuasão e treinamento sobre </a:t>
              </a:r>
              <a:r>
                <a:rPr lang="pt-BR" i="1" dirty="0" err="1" smtClean="0">
                  <a:solidFill>
                    <a:srgbClr val="00B050"/>
                  </a:solidFill>
                  <a:latin typeface="Calibri" panose="020F0502020204030204" pitchFamily="34" charset="0"/>
                </a:rPr>
                <a:t>layering</a:t>
              </a:r>
              <a:r>
                <a:rPr lang="pt-BR" dirty="0" smtClean="0">
                  <a:solidFill>
                    <a:srgbClr val="00B050"/>
                  </a:solidFill>
                  <a:latin typeface="Calibri" panose="020F0502020204030204" pitchFamily="34" charset="0"/>
                </a:rPr>
                <a:t> e </a:t>
              </a:r>
              <a:r>
                <a:rPr lang="pt-BR" i="1" dirty="0" err="1" smtClean="0">
                  <a:solidFill>
                    <a:srgbClr val="00B050"/>
                  </a:solidFill>
                  <a:latin typeface="Calibri" panose="020F0502020204030204" pitchFamily="34" charset="0"/>
                </a:rPr>
                <a:t>spoofing</a:t>
              </a:r>
              <a:endParaRPr lang="pt-BR" i="1" dirty="0" smtClean="0">
                <a:solidFill>
                  <a:srgbClr val="00B050"/>
                </a:solidFill>
                <a:latin typeface="Calibri" panose="020F0502020204030204" pitchFamily="34" charset="0"/>
              </a:endParaRPr>
            </a:p>
            <a:p>
              <a:r>
                <a:rPr lang="pt-BR" sz="1400" i="1" dirty="0">
                  <a:solidFill>
                    <a:srgbClr val="00B050"/>
                  </a:solidFill>
                  <a:latin typeface="Calibri" panose="020F0502020204030204" pitchFamily="34" charset="0"/>
                </a:rPr>
                <a:t>http://www.bsm-autorregulacao.com.br/assets/file/noticias/Workshop-Monitoracao-BSM.pdf</a:t>
              </a:r>
            </a:p>
          </p:txBody>
        </p:sp>
      </p:grpSp>
      <p:grpSp>
        <p:nvGrpSpPr>
          <p:cNvPr id="33" name="Grupo 32"/>
          <p:cNvGrpSpPr/>
          <p:nvPr/>
        </p:nvGrpSpPr>
        <p:grpSpPr>
          <a:xfrm>
            <a:off x="482602" y="3933056"/>
            <a:ext cx="8151961" cy="1029058"/>
            <a:chOff x="1055000" y="5198729"/>
            <a:chExt cx="27904912" cy="606535"/>
          </a:xfrm>
        </p:grpSpPr>
        <p:sp>
          <p:nvSpPr>
            <p:cNvPr id="34" name="Retângulo de cantos arredondados 33"/>
            <p:cNvSpPr/>
            <p:nvPr/>
          </p:nvSpPr>
          <p:spPr>
            <a:xfrm>
              <a:off x="1055000" y="5198729"/>
              <a:ext cx="27904912" cy="606535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" name="CaixaDeTexto 34"/>
            <p:cNvSpPr txBox="1"/>
            <p:nvPr/>
          </p:nvSpPr>
          <p:spPr>
            <a:xfrm>
              <a:off x="1262042" y="5270984"/>
              <a:ext cx="26987934" cy="4897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 smtClean="0">
                  <a:solidFill>
                    <a:srgbClr val="00478D"/>
                  </a:solidFill>
                  <a:latin typeface="Calibri" panose="020F0502020204030204" pitchFamily="34" charset="0"/>
                </a:rPr>
                <a:t>2015</a:t>
              </a:r>
              <a:r>
                <a:rPr lang="pt-BR" dirty="0" smtClean="0">
                  <a:solidFill>
                    <a:srgbClr val="00478D"/>
                  </a:solidFill>
                  <a:latin typeface="Calibri" panose="020F0502020204030204" pitchFamily="34" charset="0"/>
                </a:rPr>
                <a:t>: Mudança na regra de acesso do mercado pela bolsa, BSM continua medidas</a:t>
              </a:r>
            </a:p>
            <a:p>
              <a:r>
                <a:rPr lang="pt-BR" dirty="0" smtClean="0">
                  <a:solidFill>
                    <a:srgbClr val="00478D"/>
                  </a:solidFill>
                  <a:latin typeface="Calibri" panose="020F0502020204030204" pitchFamily="34" charset="0"/>
                </a:rPr>
                <a:t>de persuasão e treinamento sobre </a:t>
              </a:r>
              <a:r>
                <a:rPr lang="pt-BR" i="1" dirty="0" err="1" smtClean="0">
                  <a:solidFill>
                    <a:srgbClr val="00478D"/>
                  </a:solidFill>
                  <a:latin typeface="Calibri" panose="020F0502020204030204" pitchFamily="34" charset="0"/>
                </a:rPr>
                <a:t>layering</a:t>
              </a:r>
              <a:r>
                <a:rPr lang="pt-BR" dirty="0" smtClean="0">
                  <a:solidFill>
                    <a:srgbClr val="00478D"/>
                  </a:solidFill>
                  <a:latin typeface="Calibri" panose="020F0502020204030204" pitchFamily="34" charset="0"/>
                </a:rPr>
                <a:t> e </a:t>
              </a:r>
              <a:r>
                <a:rPr lang="pt-BR" i="1" dirty="0" err="1" smtClean="0">
                  <a:solidFill>
                    <a:srgbClr val="00478D"/>
                  </a:solidFill>
                  <a:latin typeface="Calibri" panose="020F0502020204030204" pitchFamily="34" charset="0"/>
                </a:rPr>
                <a:t>spoofing</a:t>
              </a:r>
              <a:endParaRPr lang="pt-BR" i="1" dirty="0" smtClean="0">
                <a:solidFill>
                  <a:srgbClr val="00478D"/>
                </a:solidFill>
                <a:latin typeface="Calibri" panose="020F0502020204030204" pitchFamily="34" charset="0"/>
              </a:endParaRPr>
            </a:p>
            <a:p>
              <a:r>
                <a:rPr lang="pt-BR" sz="1200" i="1" dirty="0">
                  <a:solidFill>
                    <a:srgbClr val="00478D"/>
                  </a:solidFill>
                  <a:latin typeface="Calibri" panose="020F0502020204030204" pitchFamily="34" charset="0"/>
                </a:rPr>
                <a:t>http://www.bsm-autorregulacao.com.br/assets/file/noticias/Casos-de-praticas-abusivas-no-mercado-de-capitais.pdf</a:t>
              </a:r>
            </a:p>
          </p:txBody>
        </p:sp>
      </p:grpSp>
      <p:grpSp>
        <p:nvGrpSpPr>
          <p:cNvPr id="36" name="Grupo 35"/>
          <p:cNvGrpSpPr/>
          <p:nvPr/>
        </p:nvGrpSpPr>
        <p:grpSpPr>
          <a:xfrm>
            <a:off x="482602" y="5085184"/>
            <a:ext cx="8151962" cy="1029056"/>
            <a:chOff x="1055000" y="5198729"/>
            <a:chExt cx="27904912" cy="606535"/>
          </a:xfrm>
        </p:grpSpPr>
        <p:sp>
          <p:nvSpPr>
            <p:cNvPr id="37" name="Retângulo de cantos arredondados 36"/>
            <p:cNvSpPr/>
            <p:nvPr/>
          </p:nvSpPr>
          <p:spPr>
            <a:xfrm>
              <a:off x="1055000" y="5198729"/>
              <a:ext cx="27904912" cy="606535"/>
            </a:xfrm>
            <a:prstGeom prst="roundRect">
              <a:avLst/>
            </a:prstGeom>
            <a:noFill/>
            <a:ln w="254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8" name="CaixaDeTexto 37"/>
            <p:cNvSpPr txBox="1"/>
            <p:nvPr/>
          </p:nvSpPr>
          <p:spPr>
            <a:xfrm>
              <a:off x="1262042" y="5270986"/>
              <a:ext cx="27635645" cy="4897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 smtClean="0">
                  <a:solidFill>
                    <a:srgbClr val="00B050"/>
                  </a:solidFill>
                  <a:latin typeface="Calibri" panose="020F0502020204030204" pitchFamily="34" charset="0"/>
                </a:rPr>
                <a:t>2016</a:t>
              </a:r>
              <a:r>
                <a:rPr lang="pt-BR" dirty="0" smtClean="0">
                  <a:solidFill>
                    <a:srgbClr val="00B050"/>
                  </a:solidFill>
                  <a:latin typeface="Calibri" panose="020F0502020204030204" pitchFamily="34" charset="0"/>
                </a:rPr>
                <a:t>: BSM instaura primeiros PADS e continua medidas de persuasão e treinamento</a:t>
              </a:r>
            </a:p>
            <a:p>
              <a:r>
                <a:rPr lang="pt-BR" dirty="0" smtClean="0">
                  <a:solidFill>
                    <a:srgbClr val="00B050"/>
                  </a:solidFill>
                  <a:latin typeface="Calibri" panose="020F0502020204030204" pitchFamily="34" charset="0"/>
                </a:rPr>
                <a:t> sobre </a:t>
              </a:r>
              <a:r>
                <a:rPr lang="pt-BR" i="1" dirty="0" err="1" smtClean="0">
                  <a:solidFill>
                    <a:srgbClr val="00B050"/>
                  </a:solidFill>
                  <a:latin typeface="Calibri" panose="020F0502020204030204" pitchFamily="34" charset="0"/>
                </a:rPr>
                <a:t>layering</a:t>
              </a:r>
              <a:r>
                <a:rPr lang="pt-BR" dirty="0" smtClean="0">
                  <a:solidFill>
                    <a:srgbClr val="00B050"/>
                  </a:solidFill>
                  <a:latin typeface="Calibri" panose="020F0502020204030204" pitchFamily="34" charset="0"/>
                </a:rPr>
                <a:t> e </a:t>
              </a:r>
              <a:r>
                <a:rPr lang="pt-BR" i="1" dirty="0" err="1" smtClean="0">
                  <a:solidFill>
                    <a:srgbClr val="00B050"/>
                  </a:solidFill>
                  <a:latin typeface="Calibri" panose="020F0502020204030204" pitchFamily="34" charset="0"/>
                </a:rPr>
                <a:t>spoofing</a:t>
              </a:r>
              <a:endParaRPr lang="pt-BR" i="1" dirty="0" smtClean="0">
                <a:solidFill>
                  <a:srgbClr val="00B050"/>
                </a:solidFill>
                <a:latin typeface="Calibri" panose="020F0502020204030204" pitchFamily="34" charset="0"/>
              </a:endParaRPr>
            </a:p>
            <a:p>
              <a:r>
                <a:rPr lang="pt-BR" sz="1200" i="1" dirty="0">
                  <a:solidFill>
                    <a:srgbClr val="00B050"/>
                  </a:solidFill>
                  <a:latin typeface="Calibri" panose="020F0502020204030204" pitchFamily="34" charset="0"/>
                </a:rPr>
                <a:t>http://www.bsm-autorregulacao.com.br/assets/file/noticias/Monitoraca_Ofertas.pdf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531803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07504" y="188640"/>
            <a:ext cx="6912768" cy="576064"/>
          </a:xfrm>
        </p:spPr>
        <p:txBody>
          <a:bodyPr/>
          <a:lstStyle/>
          <a:p>
            <a:pPr algn="l"/>
            <a:r>
              <a:rPr lang="pt-BR" sz="240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Definição de </a:t>
            </a:r>
            <a:r>
              <a:rPr lang="pt-BR" sz="2400" i="1" dirty="0" err="1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Spoofing</a:t>
            </a:r>
            <a:endParaRPr lang="pt-BR" sz="2400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133535" y="2808612"/>
            <a:ext cx="4081332" cy="400110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L="342900" marR="0" indent="-34290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1" i="0" u="none" strike="noStrike" kern="0" cap="none" spc="0" normalizeH="0" baseline="0" noProof="0" dirty="0">
                <a:ln>
                  <a:noFill/>
                </a:ln>
                <a:solidFill>
                  <a:srgbClr val="004685"/>
                </a:solidFill>
                <a:effectLst/>
                <a:uLnTx/>
                <a:uFillTx/>
                <a:latin typeface="Calibri" panose="020F0502020204030204" pitchFamily="34" charset="0"/>
              </a:rPr>
              <a:t>Exemplos de ciclos de </a:t>
            </a:r>
            <a:r>
              <a:rPr kumimoji="0" lang="pt-BR" sz="2000" b="1" i="1" u="none" strike="noStrike" kern="0" cap="none" spc="0" normalizeH="0" baseline="0" noProof="0" dirty="0" err="1">
                <a:ln>
                  <a:noFill/>
                </a:ln>
                <a:solidFill>
                  <a:srgbClr val="004685"/>
                </a:solidFill>
                <a:effectLst/>
                <a:uLnTx/>
                <a:uFillTx/>
                <a:latin typeface="Calibri" panose="020F0502020204030204" pitchFamily="34" charset="0"/>
              </a:rPr>
              <a:t>spoofing</a:t>
            </a:r>
            <a:r>
              <a:rPr kumimoji="0" lang="pt-BR" sz="2000" b="1" i="0" u="none" strike="noStrike" kern="0" cap="none" spc="0" normalizeH="0" baseline="0" noProof="0" dirty="0">
                <a:ln>
                  <a:noFill/>
                </a:ln>
                <a:solidFill>
                  <a:srgbClr val="004685"/>
                </a:solidFill>
                <a:effectLst/>
                <a:uLnTx/>
                <a:uFillTx/>
                <a:latin typeface="Calibri" panose="020F0502020204030204" pitchFamily="34" charset="0"/>
              </a:rPr>
              <a:t>:</a:t>
            </a:r>
          </a:p>
        </p:txBody>
      </p:sp>
      <p:sp>
        <p:nvSpPr>
          <p:cNvPr id="24" name="Espaço Reservado para Conteúdo 17"/>
          <p:cNvSpPr txBox="1">
            <a:spLocks/>
          </p:cNvSpPr>
          <p:nvPr/>
        </p:nvSpPr>
        <p:spPr>
          <a:xfrm>
            <a:off x="193596" y="906454"/>
            <a:ext cx="8698884" cy="1847993"/>
          </a:xfrm>
          <a:prstGeom prst="rect">
            <a:avLst/>
          </a:prstGeom>
          <a:ln>
            <a:solidFill>
              <a:srgbClr val="004685"/>
            </a:solidFill>
          </a:ln>
        </p:spPr>
        <p:txBody>
          <a:bodyPr>
            <a:noAutofit/>
          </a:bodyPr>
          <a:lstStyle>
            <a:lvl1pPr marL="2667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39B44"/>
              </a:buClr>
              <a:buFont typeface="Arial" pitchFamily="34" charset="0"/>
              <a:buChar char="•"/>
              <a:defRPr sz="1900">
                <a:solidFill>
                  <a:srgbClr val="686868"/>
                </a:solidFill>
                <a:latin typeface="+mn-lt"/>
                <a:ea typeface="+mn-ea"/>
                <a:cs typeface="+mn-cs"/>
              </a:defRPr>
            </a:lvl1pPr>
            <a:lvl2pPr marL="622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800">
                <a:solidFill>
                  <a:srgbClr val="686868"/>
                </a:solidFill>
                <a:latin typeface="+mj-lt"/>
              </a:defRPr>
            </a:lvl2pPr>
            <a:lvl3pPr marL="990600" indent="-3683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SzPct val="75000"/>
              <a:buFont typeface="Wingdings" pitchFamily="2" charset="2"/>
              <a:buChar char="ü"/>
              <a:defRPr sz="1700">
                <a:solidFill>
                  <a:srgbClr val="686868"/>
                </a:solidFill>
                <a:latin typeface="+mj-lt"/>
              </a:defRPr>
            </a:lvl3pPr>
            <a:lvl4pPr marL="1257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600">
                <a:solidFill>
                  <a:srgbClr val="686868"/>
                </a:solidFill>
                <a:latin typeface="+mj-lt"/>
              </a:defRPr>
            </a:lvl4pPr>
            <a:lvl5pPr marL="1612900" indent="-3556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»"/>
              <a:defRPr sz="1500">
                <a:solidFill>
                  <a:srgbClr val="686868"/>
                </a:solidFill>
                <a:latin typeface="+mj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pt-BR" sz="2400" b="1" i="1" kern="0" dirty="0" err="1">
                <a:solidFill>
                  <a:srgbClr val="004685"/>
                </a:solidFill>
                <a:latin typeface="Calibri" panose="020F0502020204030204" pitchFamily="34" charset="0"/>
              </a:rPr>
              <a:t>Spoofing</a:t>
            </a:r>
            <a:endParaRPr lang="pt-BR" sz="2400" kern="0" dirty="0">
              <a:solidFill>
                <a:srgbClr val="004685"/>
              </a:solidFill>
              <a:latin typeface="Calibri" panose="020F0502020204030204" pitchFamily="34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pt-BR" sz="2000" kern="0" dirty="0">
                <a:solidFill>
                  <a:schemeClr val="tx1"/>
                </a:solidFill>
                <a:latin typeface="Calibri" panose="020F0502020204030204" pitchFamily="34" charset="0"/>
              </a:rPr>
              <a:t>Prática abusiva que cria liquidez artificial com ofertas de tamanho fora do padrão do livro de ofertas com o objetivo de influenciar investidores a superar a oferta artificial e gerar negócios do lado oposto do livro. Após negócio, a liquidez artificial na forma de oferta fora do padrão é cancelada.</a:t>
            </a:r>
          </a:p>
        </p:txBody>
      </p:sp>
      <p:grpSp>
        <p:nvGrpSpPr>
          <p:cNvPr id="6" name="Grupo 5"/>
          <p:cNvGrpSpPr/>
          <p:nvPr/>
        </p:nvGrpSpPr>
        <p:grpSpPr>
          <a:xfrm>
            <a:off x="35496" y="3429000"/>
            <a:ext cx="1656184" cy="1221234"/>
            <a:chOff x="611560" y="5013176"/>
            <a:chExt cx="2808312" cy="1368152"/>
          </a:xfrm>
        </p:grpSpPr>
        <p:sp>
          <p:nvSpPr>
            <p:cNvPr id="3" name="Retângulo de cantos arredondados 2"/>
            <p:cNvSpPr/>
            <p:nvPr/>
          </p:nvSpPr>
          <p:spPr>
            <a:xfrm>
              <a:off x="611560" y="5013176"/>
              <a:ext cx="2808312" cy="1368152"/>
            </a:xfrm>
            <a:prstGeom prst="roundRect">
              <a:avLst/>
            </a:prstGeom>
            <a:noFill/>
            <a:ln>
              <a:solidFill>
                <a:srgbClr val="00478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" name="CaixaDeTexto 4"/>
            <p:cNvSpPr txBox="1"/>
            <p:nvPr/>
          </p:nvSpPr>
          <p:spPr>
            <a:xfrm>
              <a:off x="611560" y="5157192"/>
              <a:ext cx="2808312" cy="9309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rgbClr val="00478D"/>
                  </a:solidFill>
                  <a:latin typeface="Calibri" panose="020F0502020204030204" pitchFamily="34" charset="0"/>
                </a:rPr>
                <a:t>Passo1: </a:t>
              </a:r>
            </a:p>
            <a:p>
              <a:pPr algn="ctr"/>
              <a:r>
                <a:rPr lang="pt-BR" sz="1600" dirty="0">
                  <a:solidFill>
                    <a:srgbClr val="00478D"/>
                  </a:solidFill>
                  <a:latin typeface="Calibri" panose="020F0502020204030204" pitchFamily="34" charset="0"/>
                </a:rPr>
                <a:t>Inserção oferta desejada</a:t>
              </a:r>
            </a:p>
          </p:txBody>
        </p:sp>
      </p:grpSp>
      <p:grpSp>
        <p:nvGrpSpPr>
          <p:cNvPr id="22" name="Grupo 21"/>
          <p:cNvGrpSpPr/>
          <p:nvPr/>
        </p:nvGrpSpPr>
        <p:grpSpPr>
          <a:xfrm>
            <a:off x="1907704" y="3429000"/>
            <a:ext cx="1656184" cy="1221234"/>
            <a:chOff x="611560" y="5013176"/>
            <a:chExt cx="2808312" cy="1368152"/>
          </a:xfrm>
        </p:grpSpPr>
        <p:sp>
          <p:nvSpPr>
            <p:cNvPr id="25" name="Retângulo de cantos arredondados 24"/>
            <p:cNvSpPr/>
            <p:nvPr/>
          </p:nvSpPr>
          <p:spPr>
            <a:xfrm>
              <a:off x="611560" y="5013176"/>
              <a:ext cx="2808312" cy="1368152"/>
            </a:xfrm>
            <a:prstGeom prst="roundRect">
              <a:avLst/>
            </a:prstGeom>
            <a:noFill/>
            <a:ln>
              <a:solidFill>
                <a:srgbClr val="00478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CaixaDeTexto 25"/>
            <p:cNvSpPr txBox="1"/>
            <p:nvPr/>
          </p:nvSpPr>
          <p:spPr>
            <a:xfrm>
              <a:off x="611560" y="5157192"/>
              <a:ext cx="2808312" cy="12068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rgbClr val="00478D"/>
                  </a:solidFill>
                  <a:latin typeface="Calibri" panose="020F0502020204030204" pitchFamily="34" charset="0"/>
                </a:rPr>
                <a:t>Passo 2: </a:t>
              </a:r>
            </a:p>
            <a:p>
              <a:pPr algn="ctr"/>
              <a:r>
                <a:rPr lang="pt-BR" sz="1600" dirty="0">
                  <a:solidFill>
                    <a:srgbClr val="00478D"/>
                  </a:solidFill>
                  <a:latin typeface="Calibri" panose="020F0502020204030204" pitchFamily="34" charset="0"/>
                </a:rPr>
                <a:t>Criação de falsa </a:t>
              </a:r>
              <a:r>
                <a:rPr lang="pt-BR" sz="1600" dirty="0" smtClean="0">
                  <a:solidFill>
                    <a:srgbClr val="00478D"/>
                  </a:solidFill>
                  <a:latin typeface="Calibri" panose="020F0502020204030204" pitchFamily="34" charset="0"/>
                </a:rPr>
                <a:t>liquidez* </a:t>
              </a:r>
              <a:r>
                <a:rPr lang="pt-BR" sz="1600" dirty="0">
                  <a:solidFill>
                    <a:srgbClr val="00478D"/>
                  </a:solidFill>
                  <a:latin typeface="Calibri" panose="020F0502020204030204" pitchFamily="34" charset="0"/>
                </a:rPr>
                <a:t>no lado oposto</a:t>
              </a:r>
            </a:p>
          </p:txBody>
        </p:sp>
      </p:grpSp>
      <p:grpSp>
        <p:nvGrpSpPr>
          <p:cNvPr id="27" name="Grupo 26"/>
          <p:cNvGrpSpPr/>
          <p:nvPr/>
        </p:nvGrpSpPr>
        <p:grpSpPr>
          <a:xfrm>
            <a:off x="3707904" y="3429000"/>
            <a:ext cx="1656184" cy="1221234"/>
            <a:chOff x="611560" y="5013176"/>
            <a:chExt cx="2808312" cy="1368152"/>
          </a:xfrm>
        </p:grpSpPr>
        <p:sp>
          <p:nvSpPr>
            <p:cNvPr id="28" name="Retângulo de cantos arredondados 27"/>
            <p:cNvSpPr/>
            <p:nvPr/>
          </p:nvSpPr>
          <p:spPr>
            <a:xfrm>
              <a:off x="611560" y="5013176"/>
              <a:ext cx="2808312" cy="1368152"/>
            </a:xfrm>
            <a:prstGeom prst="roundRect">
              <a:avLst/>
            </a:prstGeom>
            <a:noFill/>
            <a:ln>
              <a:solidFill>
                <a:srgbClr val="00478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CaixaDeTexto 28"/>
            <p:cNvSpPr txBox="1"/>
            <p:nvPr/>
          </p:nvSpPr>
          <p:spPr>
            <a:xfrm>
              <a:off x="611560" y="5157192"/>
              <a:ext cx="2808312" cy="12068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rgbClr val="00478D"/>
                  </a:solidFill>
                  <a:latin typeface="Calibri" panose="020F0502020204030204" pitchFamily="34" charset="0"/>
                </a:rPr>
                <a:t>Passo 3: </a:t>
              </a:r>
            </a:p>
            <a:p>
              <a:pPr algn="ctr"/>
              <a:r>
                <a:rPr lang="pt-BR" sz="1600" dirty="0">
                  <a:solidFill>
                    <a:srgbClr val="00478D"/>
                  </a:solidFill>
                  <a:latin typeface="Calibri" panose="020F0502020204030204" pitchFamily="34" charset="0"/>
                </a:rPr>
                <a:t>Reação dos investidores à falsa liquidez</a:t>
              </a:r>
            </a:p>
          </p:txBody>
        </p:sp>
      </p:grpSp>
      <p:grpSp>
        <p:nvGrpSpPr>
          <p:cNvPr id="30" name="Grupo 29"/>
          <p:cNvGrpSpPr/>
          <p:nvPr/>
        </p:nvGrpSpPr>
        <p:grpSpPr>
          <a:xfrm>
            <a:off x="5508104" y="3429000"/>
            <a:ext cx="1656184" cy="1221234"/>
            <a:chOff x="611560" y="5013176"/>
            <a:chExt cx="2808312" cy="1368152"/>
          </a:xfrm>
        </p:grpSpPr>
        <p:sp>
          <p:nvSpPr>
            <p:cNvPr id="31" name="Retângulo de cantos arredondados 30"/>
            <p:cNvSpPr/>
            <p:nvPr/>
          </p:nvSpPr>
          <p:spPr>
            <a:xfrm>
              <a:off x="611560" y="5013176"/>
              <a:ext cx="2808312" cy="1368152"/>
            </a:xfrm>
            <a:prstGeom prst="roundRect">
              <a:avLst/>
            </a:prstGeom>
            <a:noFill/>
            <a:ln>
              <a:solidFill>
                <a:srgbClr val="00478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2" name="CaixaDeTexto 31"/>
            <p:cNvSpPr txBox="1"/>
            <p:nvPr/>
          </p:nvSpPr>
          <p:spPr>
            <a:xfrm>
              <a:off x="611560" y="5157192"/>
              <a:ext cx="2808312" cy="9309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rgbClr val="00478D"/>
                  </a:solidFill>
                  <a:latin typeface="Calibri" panose="020F0502020204030204" pitchFamily="34" charset="0"/>
                </a:rPr>
                <a:t>Passo 4: </a:t>
              </a:r>
            </a:p>
            <a:p>
              <a:pPr algn="ctr"/>
              <a:r>
                <a:rPr lang="pt-BR" sz="1600" dirty="0">
                  <a:solidFill>
                    <a:srgbClr val="00478D"/>
                  </a:solidFill>
                  <a:latin typeface="Calibri" panose="020F0502020204030204" pitchFamily="34" charset="0"/>
                </a:rPr>
                <a:t>Agressão da oferta desejada</a:t>
              </a:r>
            </a:p>
          </p:txBody>
        </p:sp>
      </p:grpSp>
      <p:grpSp>
        <p:nvGrpSpPr>
          <p:cNvPr id="33" name="Grupo 32"/>
          <p:cNvGrpSpPr/>
          <p:nvPr/>
        </p:nvGrpSpPr>
        <p:grpSpPr>
          <a:xfrm>
            <a:off x="7308304" y="3429000"/>
            <a:ext cx="1656184" cy="1221234"/>
            <a:chOff x="611560" y="5013176"/>
            <a:chExt cx="2808312" cy="1368152"/>
          </a:xfrm>
        </p:grpSpPr>
        <p:sp>
          <p:nvSpPr>
            <p:cNvPr id="34" name="Retângulo de cantos arredondados 33"/>
            <p:cNvSpPr/>
            <p:nvPr/>
          </p:nvSpPr>
          <p:spPr>
            <a:xfrm>
              <a:off x="611560" y="5013176"/>
              <a:ext cx="2808312" cy="1368152"/>
            </a:xfrm>
            <a:prstGeom prst="roundRect">
              <a:avLst/>
            </a:prstGeom>
            <a:noFill/>
            <a:ln>
              <a:solidFill>
                <a:srgbClr val="00478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" name="CaixaDeTexto 34"/>
            <p:cNvSpPr txBox="1"/>
            <p:nvPr/>
          </p:nvSpPr>
          <p:spPr>
            <a:xfrm>
              <a:off x="611560" y="5157192"/>
              <a:ext cx="2808312" cy="9309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rgbClr val="00478D"/>
                  </a:solidFill>
                  <a:latin typeface="Calibri" panose="020F0502020204030204" pitchFamily="34" charset="0"/>
                </a:rPr>
                <a:t>Passo 5: </a:t>
              </a:r>
            </a:p>
            <a:p>
              <a:pPr algn="ctr"/>
              <a:r>
                <a:rPr lang="pt-BR" sz="1600" dirty="0">
                  <a:solidFill>
                    <a:srgbClr val="00478D"/>
                  </a:solidFill>
                  <a:latin typeface="Calibri" panose="020F0502020204030204" pitchFamily="34" charset="0"/>
                </a:rPr>
                <a:t>Cancelamento da falsa liquidez</a:t>
              </a:r>
            </a:p>
          </p:txBody>
        </p:sp>
      </p:grpSp>
      <p:grpSp>
        <p:nvGrpSpPr>
          <p:cNvPr id="36" name="Grupo 35"/>
          <p:cNvGrpSpPr/>
          <p:nvPr/>
        </p:nvGrpSpPr>
        <p:grpSpPr>
          <a:xfrm>
            <a:off x="683568" y="4857331"/>
            <a:ext cx="1656184" cy="1221234"/>
            <a:chOff x="611560" y="5013176"/>
            <a:chExt cx="2808312" cy="1368152"/>
          </a:xfrm>
        </p:grpSpPr>
        <p:sp>
          <p:nvSpPr>
            <p:cNvPr id="37" name="Retângulo de cantos arredondados 36"/>
            <p:cNvSpPr/>
            <p:nvPr/>
          </p:nvSpPr>
          <p:spPr>
            <a:xfrm>
              <a:off x="611560" y="5013176"/>
              <a:ext cx="2808312" cy="1368152"/>
            </a:xfrm>
            <a:prstGeom prst="roundRect">
              <a:avLst/>
            </a:prstGeom>
            <a:noFill/>
            <a:ln>
              <a:solidFill>
                <a:srgbClr val="00478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8" name="CaixaDeTexto 37"/>
            <p:cNvSpPr txBox="1"/>
            <p:nvPr/>
          </p:nvSpPr>
          <p:spPr>
            <a:xfrm>
              <a:off x="611560" y="5157192"/>
              <a:ext cx="2808312" cy="12068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rgbClr val="00478D"/>
                  </a:solidFill>
                  <a:latin typeface="Calibri" panose="020F0502020204030204" pitchFamily="34" charset="0"/>
                </a:rPr>
                <a:t>Passo 1: </a:t>
              </a:r>
            </a:p>
            <a:p>
              <a:pPr algn="ctr"/>
              <a:r>
                <a:rPr lang="pt-BR" sz="1600" dirty="0">
                  <a:solidFill>
                    <a:srgbClr val="00478D"/>
                  </a:solidFill>
                  <a:latin typeface="Calibri" panose="020F0502020204030204" pitchFamily="34" charset="0"/>
                </a:rPr>
                <a:t>Criação de falsa </a:t>
              </a:r>
              <a:r>
                <a:rPr lang="pt-BR" sz="1600" dirty="0" smtClean="0">
                  <a:solidFill>
                    <a:srgbClr val="00478D"/>
                  </a:solidFill>
                  <a:latin typeface="Calibri" panose="020F0502020204030204" pitchFamily="34" charset="0"/>
                </a:rPr>
                <a:t>liquidez* </a:t>
              </a:r>
              <a:r>
                <a:rPr lang="pt-BR" sz="1600" dirty="0">
                  <a:solidFill>
                    <a:srgbClr val="00478D"/>
                  </a:solidFill>
                  <a:latin typeface="Calibri" panose="020F0502020204030204" pitchFamily="34" charset="0"/>
                </a:rPr>
                <a:t>no lado oposto</a:t>
              </a:r>
            </a:p>
          </p:txBody>
        </p:sp>
      </p:grpSp>
      <p:grpSp>
        <p:nvGrpSpPr>
          <p:cNvPr id="39" name="Grupo 38"/>
          <p:cNvGrpSpPr/>
          <p:nvPr/>
        </p:nvGrpSpPr>
        <p:grpSpPr>
          <a:xfrm>
            <a:off x="2483768" y="4857331"/>
            <a:ext cx="1656184" cy="1221234"/>
            <a:chOff x="611560" y="5013176"/>
            <a:chExt cx="2808312" cy="1368152"/>
          </a:xfrm>
        </p:grpSpPr>
        <p:sp>
          <p:nvSpPr>
            <p:cNvPr id="40" name="Retângulo de cantos arredondados 39"/>
            <p:cNvSpPr/>
            <p:nvPr/>
          </p:nvSpPr>
          <p:spPr>
            <a:xfrm>
              <a:off x="611560" y="5013176"/>
              <a:ext cx="2808312" cy="1368152"/>
            </a:xfrm>
            <a:prstGeom prst="roundRect">
              <a:avLst/>
            </a:prstGeom>
            <a:noFill/>
            <a:ln>
              <a:solidFill>
                <a:srgbClr val="00478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1" name="CaixaDeTexto 40"/>
            <p:cNvSpPr txBox="1"/>
            <p:nvPr/>
          </p:nvSpPr>
          <p:spPr>
            <a:xfrm>
              <a:off x="611560" y="5157192"/>
              <a:ext cx="2808312" cy="12068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rgbClr val="00478D"/>
                  </a:solidFill>
                  <a:latin typeface="Calibri" panose="020F0502020204030204" pitchFamily="34" charset="0"/>
                </a:rPr>
                <a:t>Passo 2: </a:t>
              </a:r>
            </a:p>
            <a:p>
              <a:pPr algn="ctr"/>
              <a:r>
                <a:rPr lang="pt-BR" sz="1600" dirty="0">
                  <a:solidFill>
                    <a:srgbClr val="00478D"/>
                  </a:solidFill>
                  <a:latin typeface="Calibri" panose="020F0502020204030204" pitchFamily="34" charset="0"/>
                </a:rPr>
                <a:t>Reação dos investidores à falsa liquidez</a:t>
              </a:r>
            </a:p>
          </p:txBody>
        </p:sp>
      </p:grpSp>
      <p:grpSp>
        <p:nvGrpSpPr>
          <p:cNvPr id="42" name="Grupo 41"/>
          <p:cNvGrpSpPr/>
          <p:nvPr/>
        </p:nvGrpSpPr>
        <p:grpSpPr>
          <a:xfrm>
            <a:off x="4283968" y="4857330"/>
            <a:ext cx="2376264" cy="1451990"/>
            <a:chOff x="611560" y="5013176"/>
            <a:chExt cx="2808312" cy="1626669"/>
          </a:xfrm>
        </p:grpSpPr>
        <p:sp>
          <p:nvSpPr>
            <p:cNvPr id="43" name="Retângulo de cantos arredondados 42"/>
            <p:cNvSpPr/>
            <p:nvPr/>
          </p:nvSpPr>
          <p:spPr>
            <a:xfrm>
              <a:off x="611560" y="5013176"/>
              <a:ext cx="2808312" cy="1368152"/>
            </a:xfrm>
            <a:prstGeom prst="roundRect">
              <a:avLst/>
            </a:prstGeom>
            <a:noFill/>
            <a:ln>
              <a:solidFill>
                <a:srgbClr val="00478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4" name="CaixaDeTexto 43"/>
            <p:cNvSpPr txBox="1"/>
            <p:nvPr/>
          </p:nvSpPr>
          <p:spPr>
            <a:xfrm>
              <a:off x="611560" y="5157192"/>
              <a:ext cx="2808312" cy="14826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rgbClr val="00478D"/>
                  </a:solidFill>
                  <a:latin typeface="Calibri" panose="020F0502020204030204" pitchFamily="34" charset="0"/>
                </a:rPr>
                <a:t>Passo 3: </a:t>
              </a:r>
            </a:p>
            <a:p>
              <a:pPr algn="ctr"/>
              <a:r>
                <a:rPr lang="pt-BR" sz="1600" dirty="0">
                  <a:solidFill>
                    <a:srgbClr val="00478D"/>
                  </a:solidFill>
                  <a:latin typeface="Calibri" panose="020F0502020204030204" pitchFamily="34" charset="0"/>
                </a:rPr>
                <a:t>Agressão das ofertas dos investidores que reagiram</a:t>
              </a:r>
            </a:p>
          </p:txBody>
        </p:sp>
      </p:grpSp>
      <p:grpSp>
        <p:nvGrpSpPr>
          <p:cNvPr id="45" name="Grupo 44"/>
          <p:cNvGrpSpPr/>
          <p:nvPr/>
        </p:nvGrpSpPr>
        <p:grpSpPr>
          <a:xfrm>
            <a:off x="6804248" y="4857331"/>
            <a:ext cx="1656184" cy="1221234"/>
            <a:chOff x="611560" y="5013176"/>
            <a:chExt cx="2808312" cy="1368152"/>
          </a:xfrm>
        </p:grpSpPr>
        <p:sp>
          <p:nvSpPr>
            <p:cNvPr id="46" name="Retângulo de cantos arredondados 45"/>
            <p:cNvSpPr/>
            <p:nvPr/>
          </p:nvSpPr>
          <p:spPr>
            <a:xfrm>
              <a:off x="611560" y="5013176"/>
              <a:ext cx="2808312" cy="1368152"/>
            </a:xfrm>
            <a:prstGeom prst="roundRect">
              <a:avLst/>
            </a:prstGeom>
            <a:noFill/>
            <a:ln>
              <a:solidFill>
                <a:srgbClr val="00478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7" name="CaixaDeTexto 46"/>
            <p:cNvSpPr txBox="1"/>
            <p:nvPr/>
          </p:nvSpPr>
          <p:spPr>
            <a:xfrm>
              <a:off x="611560" y="5157192"/>
              <a:ext cx="2808312" cy="9309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rgbClr val="00478D"/>
                  </a:solidFill>
                  <a:latin typeface="Calibri" panose="020F0502020204030204" pitchFamily="34" charset="0"/>
                </a:rPr>
                <a:t>Passo 4: </a:t>
              </a:r>
            </a:p>
            <a:p>
              <a:pPr algn="ctr"/>
              <a:r>
                <a:rPr lang="pt-BR" sz="1600" dirty="0">
                  <a:solidFill>
                    <a:srgbClr val="00478D"/>
                  </a:solidFill>
                  <a:latin typeface="Calibri" panose="020F0502020204030204" pitchFamily="34" charset="0"/>
                </a:rPr>
                <a:t>Cancelamento da falsa liquidez</a:t>
              </a:r>
            </a:p>
          </p:txBody>
        </p:sp>
      </p:grpSp>
      <p:grpSp>
        <p:nvGrpSpPr>
          <p:cNvPr id="48" name="Grupo 47"/>
          <p:cNvGrpSpPr/>
          <p:nvPr/>
        </p:nvGrpSpPr>
        <p:grpSpPr>
          <a:xfrm>
            <a:off x="99120" y="6442633"/>
            <a:ext cx="6849144" cy="358095"/>
            <a:chOff x="611560" y="5013176"/>
            <a:chExt cx="2808312" cy="1368152"/>
          </a:xfrm>
        </p:grpSpPr>
        <p:sp>
          <p:nvSpPr>
            <p:cNvPr id="49" name="Retângulo de cantos arredondados 48"/>
            <p:cNvSpPr/>
            <p:nvPr/>
          </p:nvSpPr>
          <p:spPr>
            <a:xfrm>
              <a:off x="611560" y="5013176"/>
              <a:ext cx="2808312" cy="1368152"/>
            </a:xfrm>
            <a:prstGeom prst="roundRect">
              <a:avLst/>
            </a:prstGeom>
            <a:noFill/>
            <a:ln>
              <a:solidFill>
                <a:srgbClr val="00478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0" name="CaixaDeTexto 49"/>
            <p:cNvSpPr txBox="1"/>
            <p:nvPr/>
          </p:nvSpPr>
          <p:spPr>
            <a:xfrm>
              <a:off x="611560" y="5157191"/>
              <a:ext cx="2808312" cy="1175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 smtClean="0">
                  <a:solidFill>
                    <a:srgbClr val="00478D"/>
                  </a:solidFill>
                  <a:latin typeface="Calibri" panose="020F0502020204030204" pitchFamily="34" charset="0"/>
                </a:rPr>
                <a:t>* Oferta (ou conjunto de ofertas) fora do tamanho normalmente negociado no ativo</a:t>
              </a:r>
              <a:endParaRPr lang="pt-BR" sz="1400" dirty="0">
                <a:solidFill>
                  <a:srgbClr val="00478D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43065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07504" y="188640"/>
            <a:ext cx="6912768" cy="576064"/>
          </a:xfrm>
        </p:spPr>
        <p:txBody>
          <a:bodyPr/>
          <a:lstStyle/>
          <a:p>
            <a:pPr algn="l"/>
            <a:r>
              <a:rPr lang="pt-BR" sz="240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Requisitos mínimos para atendimento 126/2015</a:t>
            </a:r>
            <a:endParaRPr lang="pt-BR" sz="2000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4" name="Espaço Reservado para Conteúdo 17"/>
          <p:cNvSpPr txBox="1">
            <a:spLocks/>
          </p:cNvSpPr>
          <p:nvPr/>
        </p:nvSpPr>
        <p:spPr>
          <a:xfrm>
            <a:off x="179512" y="906454"/>
            <a:ext cx="8784976" cy="938369"/>
          </a:xfrm>
          <a:prstGeom prst="rect">
            <a:avLst/>
          </a:prstGeom>
          <a:ln>
            <a:solidFill>
              <a:srgbClr val="004685"/>
            </a:solidFill>
          </a:ln>
        </p:spPr>
        <p:txBody>
          <a:bodyPr>
            <a:noAutofit/>
          </a:bodyPr>
          <a:lstStyle>
            <a:lvl1pPr marL="2667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39B44"/>
              </a:buClr>
              <a:buFont typeface="Arial" pitchFamily="34" charset="0"/>
              <a:buChar char="•"/>
              <a:defRPr sz="1900">
                <a:solidFill>
                  <a:srgbClr val="686868"/>
                </a:solidFill>
                <a:latin typeface="+mn-lt"/>
                <a:ea typeface="+mn-ea"/>
                <a:cs typeface="+mn-cs"/>
              </a:defRPr>
            </a:lvl1pPr>
            <a:lvl2pPr marL="622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800">
                <a:solidFill>
                  <a:srgbClr val="686868"/>
                </a:solidFill>
                <a:latin typeface="+mj-lt"/>
              </a:defRPr>
            </a:lvl2pPr>
            <a:lvl3pPr marL="990600" indent="-3683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SzPct val="75000"/>
              <a:buFont typeface="Wingdings" pitchFamily="2" charset="2"/>
              <a:buChar char="ü"/>
              <a:defRPr sz="1700">
                <a:solidFill>
                  <a:srgbClr val="686868"/>
                </a:solidFill>
                <a:latin typeface="+mj-lt"/>
              </a:defRPr>
            </a:lvl3pPr>
            <a:lvl4pPr marL="1257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600">
                <a:solidFill>
                  <a:srgbClr val="686868"/>
                </a:solidFill>
                <a:latin typeface="+mj-lt"/>
              </a:defRPr>
            </a:lvl4pPr>
            <a:lvl5pPr marL="1612900" indent="-3556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»"/>
              <a:defRPr sz="1500">
                <a:solidFill>
                  <a:srgbClr val="686868"/>
                </a:solidFill>
                <a:latin typeface="+mj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pt-BR" sz="2400" b="1" kern="0" dirty="0" smtClean="0">
                <a:solidFill>
                  <a:srgbClr val="004685"/>
                </a:solidFill>
                <a:latin typeface="Calibri" panose="020F0502020204030204" pitchFamily="34" charset="0"/>
              </a:rPr>
              <a:t>75% do Mercado não monitorava ofertas em 2016, segundo as </a:t>
            </a:r>
            <a:r>
              <a:rPr lang="pt-BR" sz="2400" b="1" kern="0" dirty="0">
                <a:solidFill>
                  <a:srgbClr val="004685"/>
                </a:solidFill>
                <a:latin typeface="Calibri" panose="020F0502020204030204" pitchFamily="34" charset="0"/>
              </a:rPr>
              <a:t>Auditorias Operacionais de  2016</a:t>
            </a:r>
            <a:endParaRPr lang="pt-BR" sz="2400" kern="0" dirty="0">
              <a:solidFill>
                <a:srgbClr val="004685"/>
              </a:solidFill>
              <a:latin typeface="Calibri" panose="020F0502020204030204" pitchFamily="34" charset="0"/>
            </a:endParaRPr>
          </a:p>
        </p:txBody>
      </p:sp>
      <p:sp>
        <p:nvSpPr>
          <p:cNvPr id="7" name="CaixaDeTexto 1"/>
          <p:cNvSpPr txBox="1"/>
          <p:nvPr/>
        </p:nvSpPr>
        <p:spPr>
          <a:xfrm>
            <a:off x="6948264" y="1844824"/>
            <a:ext cx="1152128" cy="648072"/>
          </a:xfrm>
          <a:prstGeom prst="rect">
            <a:avLst/>
          </a:prstGeom>
        </p:spPr>
        <p:txBody>
          <a:bodyPr wrap="non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342900" marR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</a:rPr>
              <a:t>63%</a:t>
            </a:r>
          </a:p>
        </p:txBody>
      </p:sp>
      <p:sp>
        <p:nvSpPr>
          <p:cNvPr id="8" name="CaixaDeTexto 1"/>
          <p:cNvSpPr txBox="1"/>
          <p:nvPr/>
        </p:nvSpPr>
        <p:spPr>
          <a:xfrm>
            <a:off x="1534285" y="2924944"/>
            <a:ext cx="1152128" cy="914400"/>
          </a:xfrm>
          <a:prstGeom prst="rect">
            <a:avLst/>
          </a:prstGeom>
        </p:spPr>
        <p:txBody>
          <a:bodyPr wrap="non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342900" marR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</a:rPr>
              <a:t>25%</a:t>
            </a:r>
          </a:p>
        </p:txBody>
      </p:sp>
      <p:sp>
        <p:nvSpPr>
          <p:cNvPr id="10" name="CaixaDeTexto 1"/>
          <p:cNvSpPr txBox="1"/>
          <p:nvPr/>
        </p:nvSpPr>
        <p:spPr>
          <a:xfrm>
            <a:off x="4211960" y="4030216"/>
            <a:ext cx="1152128" cy="457200"/>
          </a:xfrm>
          <a:prstGeom prst="rect">
            <a:avLst/>
          </a:prstGeom>
        </p:spPr>
        <p:txBody>
          <a:bodyPr wrap="non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342900" marR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</a:rPr>
              <a:t>12%</a:t>
            </a: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8573736"/>
              </p:ext>
            </p:extLst>
          </p:nvPr>
        </p:nvGraphicFramePr>
        <p:xfrm>
          <a:off x="179512" y="1844824"/>
          <a:ext cx="8784976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603850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07504" y="188640"/>
            <a:ext cx="6912768" cy="576064"/>
          </a:xfrm>
        </p:spPr>
        <p:txBody>
          <a:bodyPr/>
          <a:lstStyle/>
          <a:p>
            <a:pPr algn="l"/>
            <a:r>
              <a:rPr lang="pt-BR" sz="240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Proposta</a:t>
            </a:r>
            <a:r>
              <a:rPr lang="pt-BR" sz="200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 da BSM</a:t>
            </a:r>
          </a:p>
        </p:txBody>
      </p:sp>
      <p:sp>
        <p:nvSpPr>
          <p:cNvPr id="24" name="Espaço Reservado para Conteúdo 17"/>
          <p:cNvSpPr txBox="1">
            <a:spLocks/>
          </p:cNvSpPr>
          <p:nvPr/>
        </p:nvSpPr>
        <p:spPr>
          <a:xfrm>
            <a:off x="179512" y="906454"/>
            <a:ext cx="8784976" cy="2738570"/>
          </a:xfrm>
          <a:prstGeom prst="rect">
            <a:avLst/>
          </a:prstGeom>
          <a:ln>
            <a:solidFill>
              <a:srgbClr val="004685"/>
            </a:solidFill>
          </a:ln>
        </p:spPr>
        <p:txBody>
          <a:bodyPr>
            <a:noAutofit/>
          </a:bodyPr>
          <a:lstStyle>
            <a:lvl1pPr marL="2667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39B44"/>
              </a:buClr>
              <a:buFont typeface="Arial" pitchFamily="34" charset="0"/>
              <a:buChar char="•"/>
              <a:defRPr sz="1900">
                <a:solidFill>
                  <a:srgbClr val="686868"/>
                </a:solidFill>
                <a:latin typeface="+mn-lt"/>
                <a:ea typeface="+mn-ea"/>
                <a:cs typeface="+mn-cs"/>
              </a:defRPr>
            </a:lvl1pPr>
            <a:lvl2pPr marL="622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800">
                <a:solidFill>
                  <a:srgbClr val="686868"/>
                </a:solidFill>
                <a:latin typeface="+mj-lt"/>
              </a:defRPr>
            </a:lvl2pPr>
            <a:lvl3pPr marL="990600" indent="-3683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SzPct val="75000"/>
              <a:buFont typeface="Wingdings" pitchFamily="2" charset="2"/>
              <a:buChar char="ü"/>
              <a:defRPr sz="1700">
                <a:solidFill>
                  <a:srgbClr val="686868"/>
                </a:solidFill>
                <a:latin typeface="+mj-lt"/>
              </a:defRPr>
            </a:lvl3pPr>
            <a:lvl4pPr marL="1257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600">
                <a:solidFill>
                  <a:srgbClr val="686868"/>
                </a:solidFill>
                <a:latin typeface="+mj-lt"/>
              </a:defRPr>
            </a:lvl4pPr>
            <a:lvl5pPr marL="1612900" indent="-3556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»"/>
              <a:defRPr sz="1500">
                <a:solidFill>
                  <a:srgbClr val="686868"/>
                </a:solidFill>
                <a:latin typeface="+mj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pt-BR" sz="2400" b="1" kern="0" dirty="0">
                <a:solidFill>
                  <a:srgbClr val="004685"/>
                </a:solidFill>
                <a:latin typeface="Calibri" panose="020F0502020204030204" pitchFamily="34" charset="0"/>
              </a:rPr>
              <a:t>Regras de Acesso (</a:t>
            </a:r>
            <a:r>
              <a:rPr lang="pt-BR" sz="2400" b="1" kern="0" dirty="0">
                <a:solidFill>
                  <a:srgbClr val="004685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126</a:t>
            </a:r>
            <a:r>
              <a:rPr lang="pt-BR" sz="2400" b="1" kern="0" dirty="0">
                <a:solidFill>
                  <a:srgbClr val="004685"/>
                </a:solidFill>
                <a:latin typeface="Calibri" panose="020F0502020204030204" pitchFamily="34" charset="0"/>
              </a:rPr>
              <a:t>/2015)</a:t>
            </a:r>
            <a:endParaRPr lang="pt-BR" sz="2400" kern="0" dirty="0">
              <a:solidFill>
                <a:srgbClr val="004685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pt-BR" sz="2000" dirty="0">
                <a:latin typeface="Calibri" panose="020F0502020204030204" pitchFamily="34" charset="0"/>
              </a:rPr>
              <a:t>O Participante deve monitorar todas as operações e ofertas por ele intermediadas, com o propósito de identificar, avaliar, registrar, coibir e comunicar, pelo menos ao diretor responsável, as situações definidas na regulamentação vigente como Práticas Abusivas, de que são exemplos: criação de condições artificiais de demanda, oferta ou preço; manipulação de preços; operações fraudulentas; práticas não equitativas; </a:t>
            </a:r>
            <a:r>
              <a:rPr lang="pt-BR" sz="2000" i="1" dirty="0" err="1">
                <a:latin typeface="Calibri" panose="020F0502020204030204" pitchFamily="34" charset="0"/>
              </a:rPr>
              <a:t>Layering</a:t>
            </a:r>
            <a:r>
              <a:rPr lang="pt-BR" sz="2000" i="1" dirty="0">
                <a:latin typeface="Calibri" panose="020F0502020204030204" pitchFamily="34" charset="0"/>
              </a:rPr>
              <a:t>; </a:t>
            </a:r>
            <a:r>
              <a:rPr lang="pt-BR" sz="2000" i="1" dirty="0" err="1">
                <a:latin typeface="Calibri" panose="020F0502020204030204" pitchFamily="34" charset="0"/>
              </a:rPr>
              <a:t>Squeezing</a:t>
            </a:r>
            <a:r>
              <a:rPr lang="pt-BR" sz="2000" i="1" dirty="0">
                <a:latin typeface="Calibri" panose="020F0502020204030204" pitchFamily="34" charset="0"/>
              </a:rPr>
              <a:t>; </a:t>
            </a:r>
            <a:r>
              <a:rPr lang="pt-BR" sz="2000" i="1" dirty="0" err="1">
                <a:latin typeface="Calibri" panose="020F0502020204030204" pitchFamily="34" charset="0"/>
              </a:rPr>
              <a:t>Quote</a:t>
            </a:r>
            <a:r>
              <a:rPr lang="pt-BR" sz="2000" i="1" dirty="0">
                <a:latin typeface="Calibri" panose="020F0502020204030204" pitchFamily="34" charset="0"/>
              </a:rPr>
              <a:t> </a:t>
            </a:r>
            <a:r>
              <a:rPr lang="pt-BR" sz="2000" i="1" dirty="0" err="1">
                <a:latin typeface="Calibri" panose="020F0502020204030204" pitchFamily="34" charset="0"/>
              </a:rPr>
              <a:t>Stuffing</a:t>
            </a:r>
            <a:r>
              <a:rPr lang="pt-BR" sz="2000" i="1" dirty="0">
                <a:latin typeface="Calibri" panose="020F0502020204030204" pitchFamily="34" charset="0"/>
              </a:rPr>
              <a:t>; </a:t>
            </a:r>
            <a:r>
              <a:rPr lang="pt-BR" sz="2000" i="1" dirty="0" err="1">
                <a:latin typeface="Calibri" panose="020F0502020204030204" pitchFamily="34" charset="0"/>
              </a:rPr>
              <a:t>Spoofing</a:t>
            </a:r>
            <a:endParaRPr lang="pt-BR" sz="2000" i="1" kern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79512" y="4029916"/>
            <a:ext cx="1440160" cy="1077218"/>
          </a:xfrm>
          <a:prstGeom prst="rect">
            <a:avLst/>
          </a:prstGeom>
          <a:solidFill>
            <a:srgbClr val="00396C"/>
          </a:solidFill>
          <a:ln w="25400">
            <a:solidFill>
              <a:srgbClr val="004685"/>
            </a:solidFill>
          </a:ln>
        </p:spPr>
        <p:txBody>
          <a:bodyPr wrap="square" rtlCol="0" anchor="ctr">
            <a:spAutoFit/>
          </a:bodyPr>
          <a:lstStyle/>
          <a:p>
            <a:pPr marR="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1" i="0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</a:rPr>
              <a:t>Passo 1</a:t>
            </a: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</a:rPr>
              <a:t>:</a:t>
            </a:r>
          </a:p>
          <a:p>
            <a:pPr marR="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</a:rPr>
              <a:t>Identificar</a:t>
            </a:r>
          </a:p>
          <a:p>
            <a:pPr marR="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1" i="0" u="none" strike="noStrike" kern="0" cap="none" spc="0" normalizeH="0" baseline="0" noProof="0" dirty="0">
              <a:ln>
                <a:noFill/>
              </a:ln>
              <a:solidFill>
                <a:srgbClr val="004685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979872" y="4023663"/>
            <a:ext cx="1440000" cy="1077218"/>
          </a:xfrm>
          <a:prstGeom prst="rect">
            <a:avLst/>
          </a:prstGeom>
          <a:ln w="25400">
            <a:solidFill>
              <a:srgbClr val="004685"/>
            </a:solidFill>
          </a:ln>
        </p:spPr>
        <p:txBody>
          <a:bodyPr wrap="square" rtlCol="0" anchor="ctr">
            <a:spAutoFit/>
          </a:bodyPr>
          <a:lstStyle>
            <a:defPPr>
              <a:defRPr lang="pt-BR"/>
            </a:defPPr>
            <a:lvl1pPr marR="0" defTabSz="914400" eaLnBrk="0" latinLnBrk="0" hangingPunct="0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  <a:tabLst/>
              <a:defRPr kumimoji="0" sz="1600" b="1" i="0" u="sng" strike="noStrike" kern="0" cap="none" spc="0" normalizeH="0" baseline="0">
                <a:ln>
                  <a:noFill/>
                </a:ln>
                <a:solidFill>
                  <a:srgbClr val="004685"/>
                </a:solidFill>
                <a:effectLst/>
                <a:uLnTx/>
                <a:uFillTx/>
                <a:latin typeface="+mn-lt"/>
                <a:cs typeface="+mn-cs"/>
              </a:defRPr>
            </a:lvl1pPr>
          </a:lstStyle>
          <a:p>
            <a:r>
              <a:rPr lang="pt-BR" dirty="0">
                <a:latin typeface="Calibri" panose="020F0502020204030204" pitchFamily="34" charset="0"/>
              </a:rPr>
              <a:t>Passo 2:</a:t>
            </a:r>
          </a:p>
          <a:p>
            <a:r>
              <a:rPr lang="pt-BR" u="none" dirty="0">
                <a:latin typeface="Calibri" panose="020F0502020204030204" pitchFamily="34" charset="0"/>
              </a:rPr>
              <a:t>Avaliar</a:t>
            </a:r>
          </a:p>
          <a:p>
            <a:endParaRPr lang="pt-BR" sz="2400" dirty="0">
              <a:latin typeface="Calibri" panose="020F050202020403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3708064" y="4006736"/>
            <a:ext cx="1440000" cy="1111073"/>
          </a:xfrm>
          <a:prstGeom prst="rect">
            <a:avLst/>
          </a:prstGeom>
          <a:ln w="25400">
            <a:solidFill>
              <a:srgbClr val="004685"/>
            </a:solidFill>
          </a:ln>
        </p:spPr>
        <p:txBody>
          <a:bodyPr wrap="square" rtlCol="0" anchor="ctr">
            <a:spAutoFit/>
          </a:bodyPr>
          <a:lstStyle>
            <a:defPPr>
              <a:defRPr lang="pt-BR"/>
            </a:defPPr>
            <a:lvl1pPr marR="0" algn="ctr" defTabSz="914400" eaLnBrk="0" latinLnBrk="0" hangingPunct="0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  <a:tabLst/>
              <a:defRPr kumimoji="0" sz="1600" b="1" i="0" u="none" strike="noStrike" kern="0" cap="none" spc="0" normalizeH="0" baseline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cs typeface="+mn-cs"/>
              </a:defRPr>
            </a:lvl1pPr>
          </a:lstStyle>
          <a:p>
            <a:pPr algn="l"/>
            <a:r>
              <a:rPr lang="pt-BR" u="sng" dirty="0">
                <a:solidFill>
                  <a:srgbClr val="004685"/>
                </a:solidFill>
                <a:latin typeface="Calibri" panose="020F0502020204030204" pitchFamily="34" charset="0"/>
              </a:rPr>
              <a:t>Passo 3</a:t>
            </a:r>
            <a:r>
              <a:rPr lang="pt-BR" dirty="0">
                <a:solidFill>
                  <a:srgbClr val="004685"/>
                </a:solidFill>
                <a:latin typeface="Calibri" panose="020F0502020204030204" pitchFamily="34" charset="0"/>
              </a:rPr>
              <a:t>:</a:t>
            </a:r>
          </a:p>
          <a:p>
            <a:pPr algn="l"/>
            <a:r>
              <a:rPr lang="pt-BR" dirty="0">
                <a:solidFill>
                  <a:srgbClr val="004685"/>
                </a:solidFill>
                <a:latin typeface="Calibri" panose="020F0502020204030204" pitchFamily="34" charset="0"/>
              </a:rPr>
              <a:t>Registrar as análises</a:t>
            </a:r>
          </a:p>
          <a:p>
            <a:pPr algn="l"/>
            <a:endParaRPr lang="pt-BR" sz="1250" dirty="0">
              <a:solidFill>
                <a:srgbClr val="004685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7524488" y="4112638"/>
            <a:ext cx="1440000" cy="864852"/>
          </a:xfrm>
          <a:prstGeom prst="rect">
            <a:avLst/>
          </a:prstGeom>
          <a:ln w="25400">
            <a:solidFill>
              <a:srgbClr val="004685"/>
            </a:solidFill>
          </a:ln>
        </p:spPr>
        <p:txBody>
          <a:bodyPr wrap="square" rtlCol="0" anchor="ctr">
            <a:spAutoFit/>
          </a:bodyPr>
          <a:lstStyle>
            <a:defPPr>
              <a:defRPr lang="pt-BR"/>
            </a:defPPr>
            <a:lvl1pPr marR="0" algn="ctr" defTabSz="914400" eaLnBrk="0" latinLnBrk="0" hangingPunct="0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  <a:tabLst/>
              <a:defRPr kumimoji="0" sz="1600" b="1" i="0" u="none" strike="noStrike" kern="0" cap="none" spc="0" normalizeH="0" baseline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cs typeface="+mn-cs"/>
              </a:defRPr>
            </a:lvl1pPr>
          </a:lstStyle>
          <a:p>
            <a:pPr algn="l"/>
            <a:r>
              <a:rPr lang="pt-BR" u="sng" dirty="0">
                <a:solidFill>
                  <a:srgbClr val="004685"/>
                </a:solidFill>
                <a:latin typeface="Calibri" panose="020F0502020204030204" pitchFamily="34" charset="0"/>
              </a:rPr>
              <a:t>Passo 5</a:t>
            </a:r>
            <a:r>
              <a:rPr lang="pt-BR" dirty="0">
                <a:solidFill>
                  <a:srgbClr val="004685"/>
                </a:solidFill>
                <a:latin typeface="Calibri" panose="020F0502020204030204" pitchFamily="34" charset="0"/>
              </a:rPr>
              <a:t>:</a:t>
            </a:r>
          </a:p>
          <a:p>
            <a:pPr algn="l"/>
            <a:r>
              <a:rPr lang="pt-BR" dirty="0">
                <a:solidFill>
                  <a:srgbClr val="004685"/>
                </a:solidFill>
                <a:latin typeface="Calibri" panose="020F0502020204030204" pitchFamily="34" charset="0"/>
              </a:rPr>
              <a:t>Comunicar</a:t>
            </a:r>
            <a:endParaRPr lang="pt-BR" sz="1250" dirty="0">
              <a:solidFill>
                <a:srgbClr val="004685"/>
              </a:solidFill>
              <a:latin typeface="Calibri" panose="020F0502020204030204" pitchFamily="34" charset="0"/>
            </a:endParaRPr>
          </a:p>
          <a:p>
            <a:pPr algn="l"/>
            <a:endParaRPr lang="pt-BR" sz="1250" dirty="0">
              <a:solidFill>
                <a:srgbClr val="004685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5580272" y="4028524"/>
            <a:ext cx="1440000" cy="1111073"/>
          </a:xfrm>
          <a:prstGeom prst="rect">
            <a:avLst/>
          </a:prstGeom>
          <a:ln w="25400">
            <a:solidFill>
              <a:srgbClr val="004685"/>
            </a:solidFill>
          </a:ln>
        </p:spPr>
        <p:txBody>
          <a:bodyPr wrap="square" rtlCol="0" anchor="t">
            <a:spAutoFit/>
          </a:bodyPr>
          <a:lstStyle>
            <a:defPPr>
              <a:defRPr lang="pt-BR"/>
            </a:defPPr>
            <a:lvl1pPr marR="0" algn="ctr" defTabSz="914400" eaLnBrk="0" latinLnBrk="0" hangingPunct="0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  <a:tabLst/>
              <a:defRPr kumimoji="0" sz="1600" b="1" i="0" u="none" strike="noStrike" kern="0" cap="none" spc="0" normalizeH="0" baseline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cs typeface="+mn-cs"/>
              </a:defRPr>
            </a:lvl1pPr>
          </a:lstStyle>
          <a:p>
            <a:pPr algn="l"/>
            <a:r>
              <a:rPr lang="pt-BR" u="sng" dirty="0">
                <a:solidFill>
                  <a:srgbClr val="004685"/>
                </a:solidFill>
                <a:latin typeface="Calibri" panose="020F0502020204030204" pitchFamily="34" charset="0"/>
              </a:rPr>
              <a:t>Passo 4</a:t>
            </a:r>
            <a:r>
              <a:rPr lang="pt-BR" dirty="0">
                <a:solidFill>
                  <a:srgbClr val="004685"/>
                </a:solidFill>
                <a:latin typeface="Calibri" panose="020F0502020204030204" pitchFamily="34" charset="0"/>
              </a:rPr>
              <a:t>:</a:t>
            </a:r>
          </a:p>
          <a:p>
            <a:pPr algn="l"/>
            <a:r>
              <a:rPr lang="pt-BR" dirty="0">
                <a:solidFill>
                  <a:srgbClr val="004685"/>
                </a:solidFill>
                <a:latin typeface="Calibri" panose="020F0502020204030204" pitchFamily="34" charset="0"/>
              </a:rPr>
              <a:t>Coibir práticas abusivas</a:t>
            </a:r>
            <a:endParaRPr lang="pt-BR" sz="1250" dirty="0">
              <a:solidFill>
                <a:srgbClr val="004685"/>
              </a:solidFill>
              <a:latin typeface="Calibri" panose="020F0502020204030204" pitchFamily="34" charset="0"/>
            </a:endParaRPr>
          </a:p>
          <a:p>
            <a:pPr algn="l"/>
            <a:endParaRPr lang="pt-BR" sz="1250" dirty="0">
              <a:solidFill>
                <a:srgbClr val="004685"/>
              </a:solidFill>
              <a:latin typeface="Calibri" panose="020F0502020204030204" pitchFamily="34" charset="0"/>
            </a:endParaRPr>
          </a:p>
        </p:txBody>
      </p:sp>
      <p:sp>
        <p:nvSpPr>
          <p:cNvPr id="2" name="Chave direita 1"/>
          <p:cNvSpPr/>
          <p:nvPr/>
        </p:nvSpPr>
        <p:spPr>
          <a:xfrm rot="5400000">
            <a:off x="5004048" y="1628800"/>
            <a:ext cx="864096" cy="7200800"/>
          </a:xfrm>
          <a:prstGeom prst="rightBrace">
            <a:avLst/>
          </a:prstGeom>
          <a:ln>
            <a:solidFill>
              <a:srgbClr val="0039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>
              <a:latin typeface="Calibri" panose="020F0502020204030204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2627784" y="5769706"/>
            <a:ext cx="5646459" cy="338554"/>
          </a:xfrm>
          <a:prstGeom prst="rect">
            <a:avLst/>
          </a:prstGeom>
          <a:ln w="25400">
            <a:solidFill>
              <a:srgbClr val="004685"/>
            </a:solidFill>
          </a:ln>
        </p:spPr>
        <p:txBody>
          <a:bodyPr wrap="square" rtlCol="0" anchor="ctr">
            <a:spAutoFit/>
          </a:bodyPr>
          <a:lstStyle>
            <a:defPPr>
              <a:defRPr lang="pt-BR"/>
            </a:defPPr>
            <a:lvl1pPr marR="0" algn="ctr" defTabSz="914400" eaLnBrk="0" latinLnBrk="0" hangingPunct="0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  <a:tabLst/>
              <a:defRPr kumimoji="0" sz="1600" b="1" i="0" u="none" strike="noStrike" kern="0" cap="none" spc="0" normalizeH="0" baseline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cs typeface="+mn-cs"/>
              </a:defRPr>
            </a:lvl1pPr>
          </a:lstStyle>
          <a:p>
            <a:r>
              <a:rPr lang="pt-BR" b="0" dirty="0">
                <a:solidFill>
                  <a:srgbClr val="004685"/>
                </a:solidFill>
                <a:latin typeface="Calibri" panose="020F0502020204030204" pitchFamily="34" charset="0"/>
              </a:rPr>
              <a:t>Executado pelos participantes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179672" y="5646595"/>
            <a:ext cx="1440000" cy="584775"/>
          </a:xfrm>
          <a:prstGeom prst="rect">
            <a:avLst/>
          </a:prstGeom>
          <a:solidFill>
            <a:srgbClr val="00396C"/>
          </a:solidFill>
          <a:ln w="25400">
            <a:solidFill>
              <a:srgbClr val="004685"/>
            </a:solidFill>
          </a:ln>
        </p:spPr>
        <p:txBody>
          <a:bodyPr wrap="square" rtlCol="0" anchor="ctr">
            <a:spAutoFit/>
          </a:bodyPr>
          <a:lstStyle/>
          <a:p>
            <a:pPr marR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1" i="0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</a:rPr>
              <a:t>Executado  pela BSM</a:t>
            </a:r>
            <a:endParaRPr kumimoji="0" lang="pt-BR" sz="1300" b="1" i="0" strike="noStrike" kern="0" cap="none" spc="0" normalizeH="0" baseline="0" noProof="0" dirty="0">
              <a:ln>
                <a:noFill/>
              </a:ln>
              <a:solidFill>
                <a:srgbClr val="004685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cxnSp>
        <p:nvCxnSpPr>
          <p:cNvPr id="4" name="Conector de seta reta 3"/>
          <p:cNvCxnSpPr>
            <a:stCxn id="6" idx="2"/>
            <a:endCxn id="13" idx="0"/>
          </p:cNvCxnSpPr>
          <p:nvPr/>
        </p:nvCxnSpPr>
        <p:spPr>
          <a:xfrm>
            <a:off x="899592" y="5107134"/>
            <a:ext cx="80" cy="539461"/>
          </a:xfrm>
          <a:prstGeom prst="straightConnector1">
            <a:avLst/>
          </a:prstGeom>
          <a:ln w="25400">
            <a:solidFill>
              <a:srgbClr val="00396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43962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de cantos arredondados 13"/>
          <p:cNvSpPr/>
          <p:nvPr/>
        </p:nvSpPr>
        <p:spPr>
          <a:xfrm>
            <a:off x="223239" y="2708920"/>
            <a:ext cx="8712968" cy="1224136"/>
          </a:xfrm>
          <a:prstGeom prst="roundRect">
            <a:avLst/>
          </a:prstGeom>
          <a:gradFill flip="none" rotWithShape="1">
            <a:gsLst>
              <a:gs pos="0">
                <a:srgbClr val="004685">
                  <a:shade val="30000"/>
                  <a:satMod val="115000"/>
                </a:srgbClr>
              </a:gs>
              <a:gs pos="50000">
                <a:srgbClr val="004685">
                  <a:shade val="67500"/>
                  <a:satMod val="115000"/>
                </a:srgbClr>
              </a:gs>
              <a:gs pos="100000">
                <a:srgbClr val="004685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3200" b="1" kern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Alertas</a:t>
            </a:r>
            <a:endParaRPr lang="pt-BR" sz="3200" b="1" i="1" kern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3914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b="1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pt-BR" sz="2400" b="1" dirty="0" smtClean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Pontos identificar </a:t>
            </a:r>
            <a:r>
              <a:rPr lang="pt-BR" sz="2400" b="1" i="1" dirty="0" err="1" smtClean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Spoofing</a:t>
            </a:r>
            <a:endParaRPr lang="pt-BR" sz="2400" b="1" i="1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052736"/>
            <a:ext cx="8263830" cy="5124227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pt-BR" dirty="0" smtClean="0">
                <a:latin typeface="Calibri" panose="020F0502020204030204" pitchFamily="34" charset="0"/>
              </a:rPr>
              <a:t>Tempo (</a:t>
            </a:r>
            <a:r>
              <a:rPr lang="pt-BR" i="1" dirty="0" smtClean="0">
                <a:latin typeface="Calibri" panose="020F0502020204030204" pitchFamily="34" charset="0"/>
              </a:rPr>
              <a:t>benchmark</a:t>
            </a:r>
            <a:r>
              <a:rPr lang="pt-BR" dirty="0" smtClean="0">
                <a:latin typeface="Calibri" panose="020F0502020204030204" pitchFamily="34" charset="0"/>
              </a:rPr>
              <a:t>)</a:t>
            </a:r>
            <a:endParaRPr lang="pt-BR" dirty="0">
              <a:latin typeface="Calibri" panose="020F0502020204030204" pitchFamily="34" charset="0"/>
            </a:endParaRPr>
          </a:p>
          <a:p>
            <a:pPr marL="804863" lvl="1" indent="-354013">
              <a:buFont typeface="+mj-lt"/>
              <a:buAutoNum type="alphaLcPeriod"/>
            </a:pPr>
            <a:r>
              <a:rPr lang="pt-BR" dirty="0">
                <a:latin typeface="Calibri" panose="020F0502020204030204" pitchFamily="34" charset="0"/>
              </a:rPr>
              <a:t>Tempo de reação do mercado após a inclusão da oferta expressiva</a:t>
            </a:r>
          </a:p>
          <a:p>
            <a:pPr marL="804863" lvl="1" indent="-354013">
              <a:buFont typeface="+mj-lt"/>
              <a:buAutoNum type="alphaLcPeriod"/>
            </a:pPr>
            <a:r>
              <a:rPr lang="pt-BR" dirty="0">
                <a:latin typeface="Calibri" panose="020F0502020204030204" pitchFamily="34" charset="0"/>
              </a:rPr>
              <a:t>Tempo de cancelamento após o negócio</a:t>
            </a:r>
          </a:p>
          <a:p>
            <a:pPr marL="457200" indent="-457200">
              <a:buFont typeface="+mj-lt"/>
              <a:buAutoNum type="arabicPeriod"/>
            </a:pPr>
            <a:endParaRPr lang="pt-BR" dirty="0" smtClean="0"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pt-BR" dirty="0" smtClean="0">
                <a:latin typeface="Calibri" panose="020F0502020204030204" pitchFamily="34" charset="0"/>
              </a:rPr>
              <a:t>Tamanho</a:t>
            </a:r>
            <a:r>
              <a:rPr lang="pt-BR" dirty="0">
                <a:latin typeface="Calibri" panose="020F0502020204030204" pitchFamily="34" charset="0"/>
              </a:rPr>
              <a:t> (</a:t>
            </a:r>
            <a:r>
              <a:rPr lang="pt-BR" i="1" dirty="0">
                <a:latin typeface="Calibri" panose="020F0502020204030204" pitchFamily="34" charset="0"/>
              </a:rPr>
              <a:t>benchmark</a:t>
            </a:r>
            <a:r>
              <a:rPr lang="pt-BR" dirty="0">
                <a:latin typeface="Calibri" panose="020F0502020204030204" pitchFamily="34" charset="0"/>
              </a:rPr>
              <a:t>)</a:t>
            </a:r>
          </a:p>
          <a:p>
            <a:pPr marL="804863" lvl="1" indent="-354013">
              <a:buFont typeface="+mj-lt"/>
              <a:buAutoNum type="alphaLcPeriod"/>
            </a:pPr>
            <a:r>
              <a:rPr lang="pt-BR" dirty="0" smtClean="0">
                <a:latin typeface="Calibri" panose="020F0502020204030204" pitchFamily="34" charset="0"/>
              </a:rPr>
              <a:t>Tamanho </a:t>
            </a:r>
            <a:r>
              <a:rPr lang="pt-BR" dirty="0">
                <a:latin typeface="Calibri" panose="020F0502020204030204" pitchFamily="34" charset="0"/>
              </a:rPr>
              <a:t>da oferta expressiva com relação as ofertas do mercado</a:t>
            </a:r>
          </a:p>
          <a:p>
            <a:pPr marL="457200" indent="-457200">
              <a:buFont typeface="+mj-lt"/>
              <a:buAutoNum type="arabicPeriod"/>
            </a:pPr>
            <a:endParaRPr lang="pt-BR" dirty="0" smtClean="0"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pt-BR" dirty="0" smtClean="0">
                <a:latin typeface="Calibri" panose="020F0502020204030204" pitchFamily="34" charset="0"/>
              </a:rPr>
              <a:t>Nível </a:t>
            </a:r>
            <a:r>
              <a:rPr lang="pt-BR" dirty="0">
                <a:latin typeface="Calibri" panose="020F0502020204030204" pitchFamily="34" charset="0"/>
              </a:rPr>
              <a:t>de preço</a:t>
            </a:r>
          </a:p>
          <a:p>
            <a:pPr marL="804863" lvl="1" indent="-354013">
              <a:buFont typeface="+mj-lt"/>
              <a:buAutoNum type="alphaLcPeriod"/>
            </a:pPr>
            <a:r>
              <a:rPr lang="pt-BR" dirty="0">
                <a:latin typeface="Calibri" panose="020F0502020204030204" pitchFamily="34" charset="0"/>
              </a:rPr>
              <a:t>Quanto melhor o nível de preço maior a pressão exercida </a:t>
            </a:r>
          </a:p>
          <a:p>
            <a:pPr marL="804863" lvl="1" indent="-354013">
              <a:buFont typeface="+mj-lt"/>
              <a:buAutoNum type="alphaLcPeriod"/>
            </a:pPr>
            <a:endParaRPr lang="pt-BR" dirty="0">
              <a:latin typeface="Calibri" panose="020F0502020204030204" pitchFamily="34" charset="0"/>
            </a:endParaRPr>
          </a:p>
          <a:p>
            <a:pPr marL="804863" lvl="1" indent="-354013">
              <a:buFont typeface="+mj-lt"/>
              <a:buAutoNum type="alphaLcPeriod"/>
            </a:pPr>
            <a:endParaRPr lang="pt-BR" dirty="0">
              <a:latin typeface="Calibri" panose="020F0502020204030204" pitchFamily="34" charset="0"/>
            </a:endParaRPr>
          </a:p>
          <a:p>
            <a:pPr marL="804863" lvl="1" indent="-354013">
              <a:buFont typeface="+mj-lt"/>
              <a:buAutoNum type="alphaLcPeriod"/>
            </a:pPr>
            <a:endParaRPr lang="pt-BR" dirty="0">
              <a:latin typeface="Calibri" panose="020F0502020204030204" pitchFamily="34" charset="0"/>
            </a:endParaRPr>
          </a:p>
          <a:p>
            <a:pPr marL="804863" lvl="1" indent="-354013">
              <a:buFont typeface="+mj-lt"/>
              <a:buAutoNum type="alphaLcPeriod"/>
            </a:pPr>
            <a:endParaRPr lang="pt-BR" dirty="0"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pt-BR" dirty="0"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pt-BR" dirty="0"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pt-BR" dirty="0"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pt-BR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82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07504" y="188640"/>
            <a:ext cx="6912768" cy="576064"/>
          </a:xfrm>
        </p:spPr>
        <p:txBody>
          <a:bodyPr/>
          <a:lstStyle/>
          <a:p>
            <a:pPr algn="l"/>
            <a:r>
              <a:rPr lang="pt-BR" sz="240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Alerta de </a:t>
            </a:r>
            <a:r>
              <a:rPr lang="pt-BR" sz="2400" i="1" dirty="0" err="1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Spoofing</a:t>
            </a:r>
            <a:endParaRPr lang="pt-BR" sz="2400" i="1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51520" y="1124744"/>
            <a:ext cx="4018641" cy="338554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marR="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</a:rPr>
              <a:t>Passo 1: </a:t>
            </a:r>
            <a:r>
              <a:rPr kumimoji="0" lang="pt-BR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</a:rPr>
              <a:t>Inserção oferta desejada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251520" y="1930894"/>
            <a:ext cx="6394905" cy="338554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>
            <a:defPPr>
              <a:defRPr lang="pt-BR"/>
            </a:defPPr>
            <a:lvl1pPr marR="0" defTabSz="914400" eaLnBrk="0" latinLnBrk="0" hangingPunct="0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  <a:tabLst/>
              <a:defRPr kumimoji="0" sz="1600" b="1" i="0" u="none" strike="noStrike" kern="0" cap="none" spc="0" normalizeH="0" baseline="0">
                <a:ln>
                  <a:noFill/>
                </a:ln>
                <a:effectLst/>
                <a:uLnTx/>
                <a:uFillTx/>
                <a:latin typeface="+mn-lt"/>
                <a:cs typeface="+mn-cs"/>
              </a:defRPr>
            </a:lvl1pPr>
          </a:lstStyle>
          <a:p>
            <a:r>
              <a:rPr lang="pt-BR" dirty="0">
                <a:latin typeface="Calibri" panose="020F0502020204030204" pitchFamily="34" charset="0"/>
              </a:rPr>
              <a:t>Passo 2: </a:t>
            </a:r>
            <a:r>
              <a:rPr lang="pt-BR" b="0" dirty="0">
                <a:latin typeface="Calibri" panose="020F0502020204030204" pitchFamily="34" charset="0"/>
              </a:rPr>
              <a:t>Criação de falsa liquidez (tamanho) no lado oposto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251520" y="2737044"/>
            <a:ext cx="5818841" cy="338554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>
            <a:defPPr>
              <a:defRPr lang="pt-BR"/>
            </a:defPPr>
            <a:lvl1pPr marR="0" defTabSz="914400" eaLnBrk="0" latinLnBrk="0" hangingPunct="0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  <a:tabLst/>
              <a:defRPr kumimoji="0" sz="1600" b="1" i="0" u="none" strike="noStrike" kern="0" cap="none" spc="0" normalizeH="0" baseline="0">
                <a:ln>
                  <a:noFill/>
                </a:ln>
                <a:effectLst/>
                <a:uLnTx/>
                <a:uFillTx/>
                <a:latin typeface="+mn-lt"/>
                <a:cs typeface="+mn-cs"/>
              </a:defRPr>
            </a:lvl1pPr>
          </a:lstStyle>
          <a:p>
            <a:r>
              <a:rPr lang="pt-BR" dirty="0">
                <a:latin typeface="Calibri" panose="020F0502020204030204" pitchFamily="34" charset="0"/>
              </a:rPr>
              <a:t>Passo 3: </a:t>
            </a:r>
            <a:r>
              <a:rPr lang="pt-BR" b="0" dirty="0">
                <a:latin typeface="Calibri" panose="020F0502020204030204" pitchFamily="34" charset="0"/>
              </a:rPr>
              <a:t>Reação dos investidores à falsa liquidez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251520" y="4190634"/>
            <a:ext cx="4306673" cy="338554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>
            <a:defPPr>
              <a:defRPr lang="pt-BR"/>
            </a:defPPr>
            <a:lvl1pPr marR="0" defTabSz="914400" eaLnBrk="0" latinLnBrk="0" hangingPunct="0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  <a:tabLst/>
              <a:defRPr kumimoji="0" sz="1600" b="1" i="0" u="none" strike="noStrike" kern="0" cap="none" spc="0" normalizeH="0" baseline="0">
                <a:ln>
                  <a:noFill/>
                </a:ln>
                <a:effectLst/>
                <a:uLnTx/>
                <a:uFillTx/>
                <a:latin typeface="+mn-lt"/>
                <a:cs typeface="+mn-cs"/>
              </a:defRPr>
            </a:lvl1pPr>
          </a:lstStyle>
          <a:p>
            <a:r>
              <a:rPr lang="pt-BR" dirty="0">
                <a:latin typeface="Calibri" panose="020F0502020204030204" pitchFamily="34" charset="0"/>
              </a:rPr>
              <a:t>Passo 5: </a:t>
            </a:r>
            <a:r>
              <a:rPr lang="pt-BR" b="0" dirty="0">
                <a:latin typeface="Calibri" panose="020F0502020204030204" pitchFamily="34" charset="0"/>
              </a:rPr>
              <a:t>Cancelamento da falsa liquidez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251520" y="3424380"/>
            <a:ext cx="4000073" cy="338554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>
            <a:defPPr>
              <a:defRPr lang="pt-BR"/>
            </a:defPPr>
            <a:lvl1pPr marR="0" defTabSz="914400" eaLnBrk="0" latinLnBrk="0" hangingPunct="0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  <a:tabLst/>
              <a:defRPr kumimoji="0" sz="1600" b="1" i="0" u="none" strike="noStrike" kern="0" cap="none" spc="0" normalizeH="0" baseline="0">
                <a:ln>
                  <a:noFill/>
                </a:ln>
                <a:effectLst/>
                <a:uLnTx/>
                <a:uFillTx/>
                <a:latin typeface="+mn-lt"/>
                <a:cs typeface="+mn-cs"/>
              </a:defRPr>
            </a:lvl1pPr>
          </a:lstStyle>
          <a:p>
            <a:r>
              <a:rPr lang="pt-BR" dirty="0">
                <a:latin typeface="Calibri" panose="020F0502020204030204" pitchFamily="34" charset="0"/>
              </a:rPr>
              <a:t>Passo 4: </a:t>
            </a:r>
            <a:r>
              <a:rPr lang="pt-BR" b="0" dirty="0">
                <a:latin typeface="Calibri" panose="020F0502020204030204" pitchFamily="34" charset="0"/>
              </a:rPr>
              <a:t>Agressão da oferta desejada</a:t>
            </a:r>
          </a:p>
        </p:txBody>
      </p:sp>
      <p:sp>
        <p:nvSpPr>
          <p:cNvPr id="13" name="Espaço Reservado para Conteúdo 17"/>
          <p:cNvSpPr txBox="1">
            <a:spLocks/>
          </p:cNvSpPr>
          <p:nvPr/>
        </p:nvSpPr>
        <p:spPr>
          <a:xfrm>
            <a:off x="107504" y="5085184"/>
            <a:ext cx="8856983" cy="1080120"/>
          </a:xfrm>
          <a:prstGeom prst="rect">
            <a:avLst/>
          </a:prstGeom>
          <a:gradFill flip="none" rotWithShape="1">
            <a:gsLst>
              <a:gs pos="0">
                <a:srgbClr val="004685">
                  <a:shade val="30000"/>
                  <a:satMod val="115000"/>
                </a:srgbClr>
              </a:gs>
              <a:gs pos="50000">
                <a:srgbClr val="004685">
                  <a:shade val="67500"/>
                  <a:satMod val="115000"/>
                </a:srgbClr>
              </a:gs>
              <a:gs pos="100000">
                <a:srgbClr val="004685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180975" algn="ctr" fontAlgn="base">
              <a:spcBef>
                <a:spcPct val="0"/>
              </a:spcBef>
              <a:spcAft>
                <a:spcPct val="0"/>
              </a:spcAft>
              <a:defRPr sz="2400" b="1" kern="0">
                <a:solidFill>
                  <a:schemeClr val="bg1"/>
                </a:solidFill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just"/>
            <a:r>
              <a:rPr lang="pt-BR" u="sng" dirty="0">
                <a:latin typeface="Calibri" panose="020F0502020204030204" pitchFamily="34" charset="0"/>
              </a:rPr>
              <a:t>Alerta</a:t>
            </a:r>
            <a:r>
              <a:rPr lang="pt-BR" dirty="0">
                <a:latin typeface="Calibri" panose="020F0502020204030204" pitchFamily="34" charset="0"/>
              </a:rPr>
              <a:t>: após a identificação de todas as possíveis operações irregulares, aplicamos um critério de recorrência para tratar os investidores que usam a prática de forma recorrente.</a:t>
            </a:r>
          </a:p>
        </p:txBody>
      </p:sp>
      <p:sp>
        <p:nvSpPr>
          <p:cNvPr id="2" name="Chave direita 1"/>
          <p:cNvSpPr/>
          <p:nvPr/>
        </p:nvSpPr>
        <p:spPr>
          <a:xfrm>
            <a:off x="6300193" y="908720"/>
            <a:ext cx="936104" cy="3816424"/>
          </a:xfrm>
          <a:prstGeom prst="rightBrace">
            <a:avLst/>
          </a:prstGeom>
          <a:noFill/>
          <a:ln w="22225" cmpd="sng">
            <a:solidFill>
              <a:srgbClr val="0047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>
              <a:latin typeface="Calibri" panose="020F0502020204030204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7308304" y="2490632"/>
            <a:ext cx="1656183" cy="1372683"/>
          </a:xfrm>
          <a:prstGeom prst="rect">
            <a:avLst/>
          </a:prstGeom>
          <a:ln w="25400">
            <a:solidFill>
              <a:srgbClr val="004685"/>
            </a:solidFill>
          </a:ln>
        </p:spPr>
        <p:txBody>
          <a:bodyPr wrap="square" rtlCol="0" anchor="ctr">
            <a:spAutoFit/>
          </a:bodyPr>
          <a:lstStyle>
            <a:defPPr>
              <a:defRPr lang="pt-BR"/>
            </a:defPPr>
            <a:lvl1pPr marR="0" algn="ctr" defTabSz="914400" eaLnBrk="0" latinLnBrk="0" hangingPunct="0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  <a:tabLst/>
              <a:defRPr kumimoji="0" sz="1600" b="1" i="0" u="none" strike="noStrike" kern="0" cap="none" spc="0" normalizeH="0" baseline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cs typeface="+mn-cs"/>
              </a:defRPr>
            </a:lvl1pPr>
          </a:lstStyle>
          <a:p>
            <a:pPr algn="l"/>
            <a:r>
              <a:rPr lang="pt-BR" dirty="0">
                <a:solidFill>
                  <a:srgbClr val="004685"/>
                </a:solidFill>
                <a:latin typeface="Calibri" panose="020F0502020204030204" pitchFamily="34" charset="0"/>
              </a:rPr>
              <a:t>Identificamos cada operação realizada com indício da prática</a:t>
            </a:r>
          </a:p>
          <a:p>
            <a:pPr algn="l"/>
            <a:r>
              <a:rPr lang="pt-BR" dirty="0">
                <a:solidFill>
                  <a:srgbClr val="004685"/>
                </a:solidFill>
                <a:latin typeface="Calibri" panose="020F0502020204030204" pitchFamily="34" charset="0"/>
              </a:rPr>
              <a:t>de </a:t>
            </a:r>
            <a:r>
              <a:rPr lang="pt-BR" i="1" dirty="0" err="1">
                <a:solidFill>
                  <a:srgbClr val="004685"/>
                </a:solidFill>
                <a:latin typeface="Calibri" panose="020F0502020204030204" pitchFamily="34" charset="0"/>
              </a:rPr>
              <a:t>spoofing</a:t>
            </a:r>
            <a:endParaRPr lang="pt-BR" i="1" dirty="0">
              <a:solidFill>
                <a:srgbClr val="004685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0973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b="1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 Pontos Relevantes </a:t>
            </a:r>
            <a:r>
              <a:rPr lang="pt-BR" sz="2400" b="1" i="1" dirty="0" err="1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Layering</a:t>
            </a:r>
            <a:endParaRPr lang="pt-BR" sz="2400" b="1" i="1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052737"/>
            <a:ext cx="8280920" cy="504056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pt-BR" dirty="0" smtClean="0">
                <a:latin typeface="Calibri" panose="020F0502020204030204" pitchFamily="34" charset="0"/>
              </a:rPr>
              <a:t>Camadas</a:t>
            </a:r>
          </a:p>
          <a:p>
            <a:pPr marL="804863" lvl="1" indent="-354013">
              <a:buFont typeface="+mj-lt"/>
              <a:buAutoNum type="alphaLcPeriod"/>
            </a:pPr>
            <a:r>
              <a:rPr lang="pt-BR" dirty="0" smtClean="0">
                <a:latin typeface="Calibri" panose="020F0502020204030204" pitchFamily="34" charset="0"/>
              </a:rPr>
              <a:t>Ofertas </a:t>
            </a:r>
            <a:r>
              <a:rPr lang="pt-BR" dirty="0">
                <a:latin typeface="Calibri" panose="020F0502020204030204" pitchFamily="34" charset="0"/>
              </a:rPr>
              <a:t>inseridas para reduzir o </a:t>
            </a:r>
            <a:r>
              <a:rPr lang="pt-BR" i="1" dirty="0">
                <a:latin typeface="Calibri" panose="020F0502020204030204" pitchFamily="34" charset="0"/>
              </a:rPr>
              <a:t>spread</a:t>
            </a:r>
            <a:r>
              <a:rPr lang="pt-BR" dirty="0">
                <a:latin typeface="Calibri" panose="020F0502020204030204" pitchFamily="34" charset="0"/>
              </a:rPr>
              <a:t> do </a:t>
            </a:r>
            <a:r>
              <a:rPr lang="pt-BR" dirty="0" smtClean="0">
                <a:latin typeface="Calibri" panose="020F0502020204030204" pitchFamily="34" charset="0"/>
              </a:rPr>
              <a:t>ativo</a:t>
            </a:r>
          </a:p>
          <a:p>
            <a:pPr marL="404813" indent="-354013">
              <a:buFont typeface="+mj-lt"/>
              <a:buAutoNum type="arabicPeriod"/>
            </a:pPr>
            <a:endParaRPr lang="pt-BR" dirty="0">
              <a:latin typeface="Calibri" panose="020F0502020204030204" pitchFamily="34" charset="0"/>
            </a:endParaRPr>
          </a:p>
          <a:p>
            <a:pPr marL="404813" indent="-354013">
              <a:buFont typeface="+mj-lt"/>
              <a:buAutoNum type="arabicPeriod"/>
            </a:pPr>
            <a:r>
              <a:rPr lang="pt-BR" dirty="0" smtClean="0">
                <a:latin typeface="Calibri" panose="020F0502020204030204" pitchFamily="34" charset="0"/>
              </a:rPr>
              <a:t>Nível </a:t>
            </a:r>
            <a:r>
              <a:rPr lang="pt-BR" dirty="0">
                <a:latin typeface="Calibri" panose="020F0502020204030204" pitchFamily="34" charset="0"/>
              </a:rPr>
              <a:t>de preço</a:t>
            </a:r>
          </a:p>
          <a:p>
            <a:pPr marL="804863" lvl="1" indent="-354013">
              <a:buFont typeface="+mj-lt"/>
              <a:buAutoNum type="alphaLcPeriod"/>
            </a:pPr>
            <a:r>
              <a:rPr lang="pt-BR" dirty="0" smtClean="0">
                <a:latin typeface="Calibri" panose="020F0502020204030204" pitchFamily="34" charset="0"/>
              </a:rPr>
              <a:t>Camadas não precisam ser em preços sequenciais</a:t>
            </a:r>
          </a:p>
          <a:p>
            <a:pPr marL="804863" lvl="1" indent="-354013">
              <a:buFont typeface="+mj-lt"/>
              <a:buAutoNum type="alphaLcPeriod"/>
            </a:pPr>
            <a:r>
              <a:rPr lang="pt-BR" dirty="0" smtClean="0">
                <a:latin typeface="Calibri" panose="020F0502020204030204" pitchFamily="34" charset="0"/>
              </a:rPr>
              <a:t>Mais de uma oferta alterando o </a:t>
            </a:r>
            <a:r>
              <a:rPr lang="pt-BR" i="1" dirty="0" smtClean="0">
                <a:latin typeface="Calibri" panose="020F0502020204030204" pitchFamily="34" charset="0"/>
              </a:rPr>
              <a:t>spread</a:t>
            </a:r>
            <a:endParaRPr lang="pt-BR" i="1" dirty="0"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pt-BR" dirty="0" smtClean="0"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pt-BR" dirty="0" smtClean="0">
                <a:latin typeface="Calibri" panose="020F0502020204030204" pitchFamily="34" charset="0"/>
              </a:rPr>
              <a:t>Tempo (</a:t>
            </a:r>
            <a:r>
              <a:rPr lang="pt-BR" i="1" dirty="0" smtClean="0">
                <a:latin typeface="Calibri" panose="020F0502020204030204" pitchFamily="34" charset="0"/>
              </a:rPr>
              <a:t>benchmark</a:t>
            </a:r>
            <a:r>
              <a:rPr lang="pt-BR" dirty="0" smtClean="0">
                <a:latin typeface="Calibri" panose="020F0502020204030204" pitchFamily="34" charset="0"/>
              </a:rPr>
              <a:t>): </a:t>
            </a:r>
            <a:endParaRPr lang="pt-BR" dirty="0">
              <a:latin typeface="Calibri" panose="020F0502020204030204" pitchFamily="34" charset="0"/>
            </a:endParaRPr>
          </a:p>
          <a:p>
            <a:pPr marL="804863" lvl="1" indent="-354013">
              <a:buFont typeface="+mj-lt"/>
              <a:buAutoNum type="alphaLcPeriod"/>
            </a:pPr>
            <a:r>
              <a:rPr lang="pt-BR" dirty="0">
                <a:latin typeface="Calibri" panose="020F0502020204030204" pitchFamily="34" charset="0"/>
              </a:rPr>
              <a:t>Tempo de construção da </a:t>
            </a:r>
            <a:r>
              <a:rPr lang="pt-BR" dirty="0" smtClean="0">
                <a:latin typeface="Calibri" panose="020F0502020204030204" pitchFamily="34" charset="0"/>
              </a:rPr>
              <a:t>camada menor que o </a:t>
            </a:r>
            <a:r>
              <a:rPr lang="pt-BR" i="1" dirty="0" smtClean="0">
                <a:latin typeface="Calibri" panose="020F0502020204030204" pitchFamily="34" charset="0"/>
              </a:rPr>
              <a:t>benchmark</a:t>
            </a:r>
            <a:endParaRPr lang="pt-BR" i="1" dirty="0">
              <a:latin typeface="Calibri" panose="020F0502020204030204" pitchFamily="34" charset="0"/>
            </a:endParaRPr>
          </a:p>
          <a:p>
            <a:pPr marL="804863" lvl="1" indent="-354013">
              <a:buFont typeface="+mj-lt"/>
              <a:buAutoNum type="alphaLcPeriod"/>
            </a:pPr>
            <a:r>
              <a:rPr lang="pt-BR" dirty="0">
                <a:latin typeface="Calibri" panose="020F0502020204030204" pitchFamily="34" charset="0"/>
              </a:rPr>
              <a:t>Tempo de cancelamento das ofertas artificiais após o </a:t>
            </a:r>
            <a:r>
              <a:rPr lang="pt-BR" dirty="0" smtClean="0">
                <a:latin typeface="Calibri" panose="020F0502020204030204" pitchFamily="34" charset="0"/>
              </a:rPr>
              <a:t>negócio</a:t>
            </a:r>
            <a:r>
              <a:rPr lang="pt-BR" dirty="0">
                <a:latin typeface="Calibri" panose="020F0502020204030204" pitchFamily="34" charset="0"/>
              </a:rPr>
              <a:t> menor que o </a:t>
            </a:r>
            <a:r>
              <a:rPr lang="pt-BR" i="1" dirty="0">
                <a:latin typeface="Calibri" panose="020F0502020204030204" pitchFamily="34" charset="0"/>
              </a:rPr>
              <a:t>benchmark</a:t>
            </a:r>
            <a:endParaRPr lang="pt-BR" dirty="0">
              <a:latin typeface="Calibri" panose="020F0502020204030204" pitchFamily="34" charset="0"/>
            </a:endParaRPr>
          </a:p>
          <a:p>
            <a:pPr marL="804863" lvl="1" indent="-354013">
              <a:buFont typeface="+mj-lt"/>
              <a:buAutoNum type="alphaLcPeriod"/>
            </a:pPr>
            <a:endParaRPr lang="pt-BR" dirty="0">
              <a:latin typeface="Calibri" panose="020F0502020204030204" pitchFamily="34" charset="0"/>
            </a:endParaRPr>
          </a:p>
          <a:p>
            <a:pPr marL="804863" lvl="1" indent="-354013">
              <a:buFont typeface="+mj-lt"/>
              <a:buAutoNum type="alphaLcPeriod"/>
            </a:pPr>
            <a:endParaRPr lang="pt-BR" dirty="0">
              <a:latin typeface="Calibri" panose="020F0502020204030204" pitchFamily="34" charset="0"/>
            </a:endParaRPr>
          </a:p>
          <a:p>
            <a:pPr marL="804863" lvl="1" indent="-354013">
              <a:buFont typeface="+mj-lt"/>
              <a:buAutoNum type="alphaLcPeriod"/>
            </a:pPr>
            <a:endParaRPr lang="pt-BR" dirty="0"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pt-BR" dirty="0"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pt-BR" dirty="0"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pt-BR" dirty="0"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pt-BR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94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07504" y="188640"/>
            <a:ext cx="6912768" cy="576064"/>
          </a:xfrm>
        </p:spPr>
        <p:txBody>
          <a:bodyPr/>
          <a:lstStyle/>
          <a:p>
            <a:pPr algn="l"/>
            <a:r>
              <a:rPr lang="pt-BR" sz="240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Alerta de </a:t>
            </a:r>
            <a:r>
              <a:rPr lang="pt-BR" sz="2400" i="1" dirty="0" err="1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Layering</a:t>
            </a:r>
            <a:endParaRPr lang="pt-BR" sz="2400" i="1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3" name="Espaço Reservado para Conteúdo 17"/>
          <p:cNvSpPr txBox="1">
            <a:spLocks/>
          </p:cNvSpPr>
          <p:nvPr/>
        </p:nvSpPr>
        <p:spPr>
          <a:xfrm>
            <a:off x="107504" y="5157192"/>
            <a:ext cx="8856983" cy="1080120"/>
          </a:xfrm>
          <a:prstGeom prst="rect">
            <a:avLst/>
          </a:prstGeom>
          <a:gradFill flip="none" rotWithShape="1">
            <a:gsLst>
              <a:gs pos="0">
                <a:srgbClr val="004685">
                  <a:shade val="30000"/>
                  <a:satMod val="115000"/>
                </a:srgbClr>
              </a:gs>
              <a:gs pos="50000">
                <a:srgbClr val="004685">
                  <a:shade val="67500"/>
                  <a:satMod val="115000"/>
                </a:srgbClr>
              </a:gs>
              <a:gs pos="100000">
                <a:srgbClr val="004685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180975" algn="ctr" fontAlgn="base">
              <a:spcBef>
                <a:spcPct val="0"/>
              </a:spcBef>
              <a:spcAft>
                <a:spcPct val="0"/>
              </a:spcAft>
              <a:defRPr sz="2400" b="1" kern="0">
                <a:solidFill>
                  <a:schemeClr val="bg1"/>
                </a:solidFill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just"/>
            <a:r>
              <a:rPr lang="pt-BR" u="sng" dirty="0">
                <a:latin typeface="Calibri" panose="020F0502020204030204" pitchFamily="34" charset="0"/>
              </a:rPr>
              <a:t>Alerta</a:t>
            </a:r>
            <a:r>
              <a:rPr lang="pt-BR" dirty="0">
                <a:latin typeface="Calibri" panose="020F0502020204030204" pitchFamily="34" charset="0"/>
              </a:rPr>
              <a:t>: após a identificação de todas as possíveis operações irregulares, aplicamos um critério de recorrência para tratar os investidores que usam a prática de forma recorrente.</a:t>
            </a:r>
          </a:p>
        </p:txBody>
      </p:sp>
      <p:sp>
        <p:nvSpPr>
          <p:cNvPr id="2" name="Chave direita 1"/>
          <p:cNvSpPr/>
          <p:nvPr/>
        </p:nvSpPr>
        <p:spPr>
          <a:xfrm>
            <a:off x="6300193" y="908720"/>
            <a:ext cx="936104" cy="3816424"/>
          </a:xfrm>
          <a:prstGeom prst="rightBrace">
            <a:avLst/>
          </a:prstGeom>
          <a:noFill/>
          <a:ln w="22225" cmpd="sng">
            <a:solidFill>
              <a:srgbClr val="0047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>
              <a:latin typeface="Calibri" panose="020F0502020204030204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7308304" y="2490632"/>
            <a:ext cx="1656183" cy="1372683"/>
          </a:xfrm>
          <a:prstGeom prst="rect">
            <a:avLst/>
          </a:prstGeom>
          <a:ln w="25400">
            <a:solidFill>
              <a:srgbClr val="004685"/>
            </a:solidFill>
          </a:ln>
        </p:spPr>
        <p:txBody>
          <a:bodyPr wrap="square" rtlCol="0" anchor="ctr">
            <a:spAutoFit/>
          </a:bodyPr>
          <a:lstStyle>
            <a:defPPr>
              <a:defRPr lang="pt-BR"/>
            </a:defPPr>
            <a:lvl1pPr marR="0" algn="ctr" defTabSz="914400" eaLnBrk="0" latinLnBrk="0" hangingPunct="0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  <a:tabLst/>
              <a:defRPr kumimoji="0" sz="1600" b="1" i="0" u="none" strike="noStrike" kern="0" cap="none" spc="0" normalizeH="0" baseline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cs typeface="+mn-cs"/>
              </a:defRPr>
            </a:lvl1pPr>
          </a:lstStyle>
          <a:p>
            <a:pPr algn="l"/>
            <a:r>
              <a:rPr lang="pt-BR" dirty="0">
                <a:solidFill>
                  <a:srgbClr val="004685"/>
                </a:solidFill>
                <a:latin typeface="Calibri" panose="020F0502020204030204" pitchFamily="34" charset="0"/>
              </a:rPr>
              <a:t>Identificamos cada operação realizada com indício da prática</a:t>
            </a:r>
          </a:p>
          <a:p>
            <a:pPr algn="l"/>
            <a:r>
              <a:rPr lang="pt-BR" dirty="0">
                <a:solidFill>
                  <a:srgbClr val="004685"/>
                </a:solidFill>
                <a:latin typeface="Calibri" panose="020F0502020204030204" pitchFamily="34" charset="0"/>
              </a:rPr>
              <a:t>de </a:t>
            </a:r>
            <a:r>
              <a:rPr lang="pt-BR" i="1" dirty="0" err="1">
                <a:solidFill>
                  <a:srgbClr val="004685"/>
                </a:solidFill>
                <a:latin typeface="Calibri" panose="020F0502020204030204" pitchFamily="34" charset="0"/>
              </a:rPr>
              <a:t>layering</a:t>
            </a:r>
            <a:endParaRPr lang="pt-BR" i="1" dirty="0">
              <a:solidFill>
                <a:srgbClr val="004685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254971" y="1083634"/>
            <a:ext cx="6189237" cy="634020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>
            <a:defPPr>
              <a:defRPr lang="pt-BR"/>
            </a:defPPr>
            <a:lvl1pPr marR="0" algn="ctr" defTabSz="914400" eaLnBrk="0" latinLnBrk="0" hangingPunct="0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  <a:tabLst/>
              <a:defRPr kumimoji="0" sz="1600" b="1" i="0" u="none" strike="noStrike" kern="0" cap="none" spc="0" normalizeH="0" baseline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cs typeface="+mn-cs"/>
              </a:defRPr>
            </a:lvl1pPr>
          </a:lstStyle>
          <a:p>
            <a:pPr algn="l"/>
            <a:r>
              <a:rPr lang="pt-BR" dirty="0">
                <a:solidFill>
                  <a:schemeClr val="tx1"/>
                </a:solidFill>
                <a:latin typeface="Calibri" panose="020F0502020204030204" pitchFamily="34" charset="0"/>
              </a:rPr>
              <a:t>Passo 1: </a:t>
            </a:r>
            <a:r>
              <a:rPr lang="pt-BR" b="0" dirty="0">
                <a:solidFill>
                  <a:schemeClr val="tx1"/>
                </a:solidFill>
                <a:latin typeface="Calibri" panose="020F0502020204030204" pitchFamily="34" charset="0"/>
              </a:rPr>
              <a:t>Criação de falsa liquidez (camadas de ofertas em níveis</a:t>
            </a:r>
          </a:p>
          <a:p>
            <a:pPr algn="l"/>
            <a:r>
              <a:rPr lang="pt-BR" b="0" dirty="0">
                <a:solidFill>
                  <a:schemeClr val="tx1"/>
                </a:solidFill>
                <a:latin typeface="Calibri" panose="020F0502020204030204" pitchFamily="34" charset="0"/>
              </a:rPr>
              <a:t>sucessivos de preços)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254971" y="2060848"/>
            <a:ext cx="4572025" cy="338554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>
            <a:defPPr>
              <a:defRPr lang="pt-BR"/>
            </a:defPPr>
            <a:lvl1pPr marR="0" algn="ctr" defTabSz="914400" eaLnBrk="0" latinLnBrk="0" hangingPunct="0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  <a:tabLst/>
              <a:defRPr kumimoji="0" sz="1600" b="1" i="0" u="none" strike="noStrike" kern="0" cap="none" spc="0" normalizeH="0" baseline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cs typeface="+mn-cs"/>
              </a:defRPr>
            </a:lvl1pPr>
          </a:lstStyle>
          <a:p>
            <a:pPr algn="l"/>
            <a:r>
              <a:rPr lang="pt-BR" dirty="0">
                <a:solidFill>
                  <a:schemeClr val="tx1"/>
                </a:solidFill>
                <a:latin typeface="Calibri" panose="020F0502020204030204" pitchFamily="34" charset="0"/>
              </a:rPr>
              <a:t>Passo 2: </a:t>
            </a:r>
            <a:r>
              <a:rPr lang="pt-BR" b="0" dirty="0">
                <a:solidFill>
                  <a:schemeClr val="tx1"/>
                </a:solidFill>
                <a:latin typeface="Calibri" panose="020F0502020204030204" pitchFamily="34" charset="0"/>
              </a:rPr>
              <a:t>Reação dos investidores à falsa liquidez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254971" y="3645024"/>
            <a:ext cx="6189237" cy="634020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>
            <a:defPPr>
              <a:defRPr lang="pt-BR"/>
            </a:defPPr>
            <a:lvl1pPr marR="0" algn="ctr" defTabSz="914400" eaLnBrk="0" latinLnBrk="0" hangingPunct="0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  <a:tabLst/>
              <a:defRPr kumimoji="0" sz="1600" b="1" i="0" u="none" strike="noStrike" kern="0" cap="none" spc="0" normalizeH="0" baseline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cs typeface="+mn-cs"/>
              </a:defRPr>
            </a:lvl1pPr>
          </a:lstStyle>
          <a:p>
            <a:pPr algn="l"/>
            <a:r>
              <a:rPr lang="pt-BR" dirty="0">
                <a:solidFill>
                  <a:schemeClr val="tx1"/>
                </a:solidFill>
                <a:latin typeface="Calibri" panose="020F0502020204030204" pitchFamily="34" charset="0"/>
              </a:rPr>
              <a:t>Passo 4: </a:t>
            </a:r>
            <a:r>
              <a:rPr lang="pt-BR" b="0" dirty="0">
                <a:solidFill>
                  <a:schemeClr val="tx1"/>
                </a:solidFill>
                <a:latin typeface="Calibri" panose="020F0502020204030204" pitchFamily="34" charset="0"/>
              </a:rPr>
              <a:t>Cancelamento da falsa liquidez (camadas de oferta em </a:t>
            </a:r>
          </a:p>
          <a:p>
            <a:pPr algn="l"/>
            <a:r>
              <a:rPr lang="pt-BR" b="0" dirty="0">
                <a:solidFill>
                  <a:schemeClr val="tx1"/>
                </a:solidFill>
                <a:latin typeface="Calibri" panose="020F0502020204030204" pitchFamily="34" charset="0"/>
              </a:rPr>
              <a:t>níveis sucessivos de preços)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254971" y="2852936"/>
            <a:ext cx="3526991" cy="338554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>
            <a:defPPr>
              <a:defRPr lang="pt-BR"/>
            </a:defPPr>
            <a:lvl1pPr marR="0" algn="ctr" defTabSz="914400" eaLnBrk="0" latinLnBrk="0" hangingPunct="0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  <a:tabLst/>
              <a:defRPr kumimoji="0" sz="1600" b="1" i="0" u="none" strike="noStrike" kern="0" cap="none" spc="0" normalizeH="0" baseline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cs typeface="+mn-cs"/>
              </a:defRPr>
            </a:lvl1pPr>
          </a:lstStyle>
          <a:p>
            <a:pPr algn="l"/>
            <a:r>
              <a:rPr lang="pt-BR" dirty="0">
                <a:solidFill>
                  <a:schemeClr val="tx1"/>
                </a:solidFill>
                <a:latin typeface="Calibri" panose="020F0502020204030204" pitchFamily="34" charset="0"/>
              </a:rPr>
              <a:t>Passo 3: </a:t>
            </a:r>
            <a:r>
              <a:rPr lang="pt-BR" b="0" dirty="0">
                <a:solidFill>
                  <a:schemeClr val="tx1"/>
                </a:solidFill>
                <a:latin typeface="Calibri" panose="020F0502020204030204" pitchFamily="34" charset="0"/>
              </a:rPr>
              <a:t>Agressão da oferta desejada</a:t>
            </a:r>
          </a:p>
        </p:txBody>
      </p:sp>
    </p:spTree>
    <p:extLst>
      <p:ext uri="{BB962C8B-B14F-4D97-AF65-F5344CB8AC3E}">
        <p14:creationId xmlns:p14="http://schemas.microsoft.com/office/powerpoint/2010/main" val="32458341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0"/>
          </p:nvPr>
        </p:nvSpPr>
        <p:spPr>
          <a:xfrm>
            <a:off x="251520" y="1124744"/>
            <a:ext cx="8463884" cy="5184576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pt-BR" sz="2400" dirty="0" smtClean="0">
                <a:solidFill>
                  <a:schemeClr val="tx1"/>
                </a:solidFill>
              </a:rPr>
              <a:t>Arquivo </a:t>
            </a:r>
            <a:r>
              <a:rPr lang="pt-BR" sz="2400" dirty="0">
                <a:solidFill>
                  <a:schemeClr val="tx1"/>
                </a:solidFill>
              </a:rPr>
              <a:t>dos alertas desenvolvidos pela BSM para identificar as práticas abusivas de </a:t>
            </a:r>
            <a:r>
              <a:rPr lang="pt-BR" sz="2400" i="1" dirty="0" err="1">
                <a:solidFill>
                  <a:schemeClr val="tx1"/>
                </a:solidFill>
              </a:rPr>
              <a:t>layering</a:t>
            </a:r>
            <a:r>
              <a:rPr lang="pt-BR" sz="2400" dirty="0">
                <a:solidFill>
                  <a:schemeClr val="tx1"/>
                </a:solidFill>
              </a:rPr>
              <a:t> e </a:t>
            </a:r>
            <a:r>
              <a:rPr lang="pt-BR" sz="2400" i="1" dirty="0" err="1">
                <a:solidFill>
                  <a:schemeClr val="tx1"/>
                </a:solidFill>
              </a:rPr>
              <a:t>spoofing</a:t>
            </a:r>
            <a:r>
              <a:rPr lang="pt-BR" sz="2400" dirty="0" smtClean="0">
                <a:solidFill>
                  <a:schemeClr val="tx1"/>
                </a:solidFill>
              </a:rPr>
              <a:t>.</a:t>
            </a:r>
            <a:endParaRPr lang="pt-BR" sz="2400" dirty="0">
              <a:solidFill>
                <a:schemeClr val="tx1"/>
              </a:solidFill>
            </a:endParaRPr>
          </a:p>
          <a:p>
            <a:endParaRPr lang="pt-BR" sz="2400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 startAt="2"/>
            </a:pPr>
            <a:r>
              <a:rPr lang="pt-BR" sz="2400" dirty="0" smtClean="0">
                <a:solidFill>
                  <a:schemeClr val="tx1"/>
                </a:solidFill>
              </a:rPr>
              <a:t>Após a identificação dos ciclos com base nos benchmarks, são gerados os alertas.</a:t>
            </a:r>
          </a:p>
          <a:p>
            <a:endParaRPr lang="pt-BR" sz="2400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 startAt="3"/>
            </a:pPr>
            <a:r>
              <a:rPr lang="pt-BR" sz="2400" dirty="0" smtClean="0">
                <a:solidFill>
                  <a:schemeClr val="tx1"/>
                </a:solidFill>
              </a:rPr>
              <a:t>Nome </a:t>
            </a:r>
            <a:r>
              <a:rPr lang="pt-BR" sz="2400" dirty="0">
                <a:solidFill>
                  <a:schemeClr val="tx1"/>
                </a:solidFill>
              </a:rPr>
              <a:t>dos </a:t>
            </a:r>
            <a:r>
              <a:rPr lang="pt-BR" sz="2400" dirty="0" smtClean="0">
                <a:solidFill>
                  <a:schemeClr val="tx1"/>
                </a:solidFill>
              </a:rPr>
              <a:t>arquivos:</a:t>
            </a:r>
            <a:endParaRPr lang="pt-BR" sz="2400" dirty="0">
              <a:solidFill>
                <a:schemeClr val="tx1"/>
              </a:solidFill>
            </a:endParaRPr>
          </a:p>
          <a:p>
            <a:pPr marL="552450" lvl="1" indent="-285750"/>
            <a:r>
              <a:rPr lang="pt-BR" sz="2400" dirty="0" smtClean="0">
                <a:solidFill>
                  <a:schemeClr val="tx1"/>
                </a:solidFill>
              </a:rPr>
              <a:t>Layering-</a:t>
            </a:r>
            <a:r>
              <a:rPr lang="pt-BR" sz="2400" b="1" dirty="0" smtClean="0">
                <a:solidFill>
                  <a:schemeClr val="tx1"/>
                </a:solidFill>
              </a:rPr>
              <a:t>Segmento</a:t>
            </a:r>
            <a:r>
              <a:rPr lang="pt-BR" sz="2400" dirty="0" smtClean="0">
                <a:solidFill>
                  <a:schemeClr val="tx1"/>
                </a:solidFill>
              </a:rPr>
              <a:t>-</a:t>
            </a:r>
            <a:r>
              <a:rPr lang="pt-BR" sz="2400" b="1" dirty="0" smtClean="0">
                <a:solidFill>
                  <a:schemeClr val="tx1"/>
                </a:solidFill>
              </a:rPr>
              <a:t>ParXX</a:t>
            </a:r>
            <a:r>
              <a:rPr lang="pt-BR" sz="2400" dirty="0" smtClean="0">
                <a:solidFill>
                  <a:schemeClr val="tx1"/>
                </a:solidFill>
              </a:rPr>
              <a:t>-</a:t>
            </a:r>
            <a:r>
              <a:rPr lang="pt-BR" sz="2400" b="1" dirty="0">
                <a:solidFill>
                  <a:schemeClr val="tx1"/>
                </a:solidFill>
              </a:rPr>
              <a:t>2017.01.02 a 2017.03.31.tab</a:t>
            </a:r>
            <a:r>
              <a:rPr lang="pt-BR" sz="2400" dirty="0" smtClean="0">
                <a:solidFill>
                  <a:schemeClr val="tx1"/>
                </a:solidFill>
              </a:rPr>
              <a:t>;</a:t>
            </a:r>
            <a:endParaRPr lang="pt-BR" sz="2400" dirty="0">
              <a:solidFill>
                <a:schemeClr val="tx1"/>
              </a:solidFill>
            </a:endParaRPr>
          </a:p>
          <a:p>
            <a:pPr marL="552450" lvl="1" indent="-285750"/>
            <a:r>
              <a:rPr lang="pt-BR" sz="2400" dirty="0" smtClean="0">
                <a:solidFill>
                  <a:schemeClr val="tx1"/>
                </a:solidFill>
              </a:rPr>
              <a:t>Spoofing-</a:t>
            </a:r>
            <a:r>
              <a:rPr lang="pt-BR" sz="2400" b="1" dirty="0" smtClean="0">
                <a:solidFill>
                  <a:schemeClr val="tx1"/>
                </a:solidFill>
              </a:rPr>
              <a:t>Segmento</a:t>
            </a:r>
            <a:r>
              <a:rPr lang="pt-BR" sz="2400" dirty="0" smtClean="0">
                <a:solidFill>
                  <a:schemeClr val="tx1"/>
                </a:solidFill>
              </a:rPr>
              <a:t>-</a:t>
            </a:r>
            <a:r>
              <a:rPr lang="pt-BR" sz="2400" b="1" dirty="0" smtClean="0">
                <a:solidFill>
                  <a:schemeClr val="tx1"/>
                </a:solidFill>
              </a:rPr>
              <a:t>ParXX</a:t>
            </a:r>
            <a:r>
              <a:rPr lang="pt-BR" sz="2400" dirty="0" smtClean="0">
                <a:solidFill>
                  <a:schemeClr val="tx1"/>
                </a:solidFill>
              </a:rPr>
              <a:t>-</a:t>
            </a:r>
            <a:r>
              <a:rPr lang="pt-BR" sz="2400" b="1" dirty="0">
                <a:solidFill>
                  <a:schemeClr val="tx1"/>
                </a:solidFill>
              </a:rPr>
              <a:t>2017.01.02 a 2017.03.31.tab</a:t>
            </a:r>
            <a:r>
              <a:rPr lang="pt-BR" sz="2400" dirty="0" smtClean="0">
                <a:solidFill>
                  <a:schemeClr val="tx1"/>
                </a:solidFill>
              </a:rPr>
              <a:t>;</a:t>
            </a:r>
          </a:p>
          <a:p>
            <a:endParaRPr lang="pt-BR" sz="2000" dirty="0" smtClean="0">
              <a:solidFill>
                <a:schemeClr val="tx1"/>
              </a:solidFill>
            </a:endParaRPr>
          </a:p>
          <a:p>
            <a:endParaRPr lang="pt-BR" sz="240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spcBef>
                <a:spcPct val="0"/>
              </a:spcBef>
            </a:pPr>
            <a:r>
              <a:rPr lang="pt-BR" sz="2400" dirty="0" smtClean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Alertas</a:t>
            </a:r>
            <a:endParaRPr lang="pt-BR" sz="2400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05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b="1" dirty="0" smtClean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pt-BR" sz="2400" b="1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Alertas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4"/>
          </p:nvPr>
        </p:nvSpPr>
        <p:spPr>
          <a:xfrm>
            <a:off x="251520" y="908720"/>
            <a:ext cx="8712968" cy="5112568"/>
          </a:xfrm>
        </p:spPr>
        <p:txBody>
          <a:bodyPr/>
          <a:lstStyle/>
          <a:p>
            <a:endParaRPr lang="pt-BR" dirty="0" smtClean="0">
              <a:latin typeface="Calibri" panose="020F0502020204030204" pitchFamily="34" charset="0"/>
            </a:endParaRPr>
          </a:p>
          <a:p>
            <a:endParaRPr lang="pt-BR" dirty="0">
              <a:latin typeface="Calibri" panose="020F0502020204030204" pitchFamily="34" charset="0"/>
            </a:endParaRPr>
          </a:p>
        </p:txBody>
      </p:sp>
      <p:grpSp>
        <p:nvGrpSpPr>
          <p:cNvPr id="46" name="Grupo 45"/>
          <p:cNvGrpSpPr/>
          <p:nvPr/>
        </p:nvGrpSpPr>
        <p:grpSpPr>
          <a:xfrm>
            <a:off x="552475" y="2060848"/>
            <a:ext cx="7115869" cy="542591"/>
            <a:chOff x="552475" y="2060848"/>
            <a:chExt cx="7115869" cy="542591"/>
          </a:xfrm>
        </p:grpSpPr>
        <p:pic>
          <p:nvPicPr>
            <p:cNvPr id="11" name="Imagem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52475" y="2060848"/>
              <a:ext cx="7115869" cy="542591"/>
            </a:xfrm>
            <a:prstGeom prst="rect">
              <a:avLst/>
            </a:prstGeom>
          </p:spPr>
        </p:pic>
        <p:sp>
          <p:nvSpPr>
            <p:cNvPr id="12" name="CaixaDeTexto 11"/>
            <p:cNvSpPr txBox="1"/>
            <p:nvPr/>
          </p:nvSpPr>
          <p:spPr>
            <a:xfrm>
              <a:off x="683568" y="2171391"/>
              <a:ext cx="33427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Clr>
                  <a:schemeClr val="accent2"/>
                </a:buClr>
              </a:pPr>
              <a:r>
                <a:rPr lang="pt-BR" dirty="0" smtClean="0">
                  <a:latin typeface="Calibri" panose="020F0502020204030204" pitchFamily="34" charset="0"/>
                </a:rPr>
                <a:t>Cliente e Participante contraparte</a:t>
              </a:r>
              <a:endParaRPr lang="pt-BR" dirty="0">
                <a:latin typeface="Calibri" panose="020F0502020204030204" pitchFamily="34" charset="0"/>
              </a:endParaRPr>
            </a:p>
          </p:txBody>
        </p:sp>
      </p:grpSp>
      <p:sp>
        <p:nvSpPr>
          <p:cNvPr id="25" name="CaixaDeTexto 24"/>
          <p:cNvSpPr txBox="1"/>
          <p:nvPr/>
        </p:nvSpPr>
        <p:spPr>
          <a:xfrm>
            <a:off x="539552" y="908720"/>
            <a:ext cx="7857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Bef>
                <a:spcPts val="0"/>
              </a:spcBef>
              <a:spcAft>
                <a:spcPts val="1200"/>
              </a:spcAft>
              <a:buClr>
                <a:srgbClr val="00B050"/>
              </a:buClr>
              <a:buFont typeface="+mj-lt"/>
              <a:buAutoNum type="arabicPeriod" startAt="4"/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pt-BR" dirty="0">
                <a:latin typeface="Calibri" panose="020F0502020204030204" pitchFamily="34" charset="0"/>
              </a:rPr>
              <a:t>Os arquivos de alertas contem informações como: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</a:endParaRPr>
          </a:p>
        </p:txBody>
      </p:sp>
      <p:grpSp>
        <p:nvGrpSpPr>
          <p:cNvPr id="45" name="Grupo 44"/>
          <p:cNvGrpSpPr/>
          <p:nvPr/>
        </p:nvGrpSpPr>
        <p:grpSpPr>
          <a:xfrm>
            <a:off x="561525" y="1340768"/>
            <a:ext cx="7106820" cy="542591"/>
            <a:chOff x="561525" y="1340768"/>
            <a:chExt cx="7106820" cy="542591"/>
          </a:xfrm>
        </p:grpSpPr>
        <p:pic>
          <p:nvPicPr>
            <p:cNvPr id="29" name="Imagem 2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1525" y="1340768"/>
              <a:ext cx="7106820" cy="542591"/>
            </a:xfrm>
            <a:prstGeom prst="rect">
              <a:avLst/>
            </a:prstGeom>
          </p:spPr>
        </p:pic>
        <p:sp>
          <p:nvSpPr>
            <p:cNvPr id="31" name="CaixaDeTexto 30"/>
            <p:cNvSpPr txBox="1"/>
            <p:nvPr/>
          </p:nvSpPr>
          <p:spPr>
            <a:xfrm>
              <a:off x="683568" y="1412776"/>
              <a:ext cx="63859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chemeClr val="accent2"/>
                </a:buClr>
              </a:pPr>
              <a:r>
                <a:rPr lang="pt-BR" dirty="0">
                  <a:latin typeface="Calibri" panose="020F0502020204030204" pitchFamily="34" charset="0"/>
                </a:rPr>
                <a:t>Estratégia (1 ciclo) ordenada por cliente, pregão, papel, hora</a:t>
              </a:r>
            </a:p>
          </p:txBody>
        </p:sp>
      </p:grpSp>
      <p:grpSp>
        <p:nvGrpSpPr>
          <p:cNvPr id="47" name="Grupo 46"/>
          <p:cNvGrpSpPr/>
          <p:nvPr/>
        </p:nvGrpSpPr>
        <p:grpSpPr>
          <a:xfrm>
            <a:off x="425595" y="2780928"/>
            <a:ext cx="7242749" cy="542591"/>
            <a:chOff x="425595" y="2780928"/>
            <a:chExt cx="7242749" cy="542591"/>
          </a:xfrm>
        </p:grpSpPr>
        <p:pic>
          <p:nvPicPr>
            <p:cNvPr id="34" name="Imagem 3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9241" y="2780928"/>
              <a:ext cx="7119103" cy="542591"/>
            </a:xfrm>
            <a:prstGeom prst="rect">
              <a:avLst/>
            </a:prstGeom>
          </p:spPr>
        </p:pic>
        <p:sp>
          <p:nvSpPr>
            <p:cNvPr id="35" name="CaixaDeTexto 34"/>
            <p:cNvSpPr txBox="1"/>
            <p:nvPr/>
          </p:nvSpPr>
          <p:spPr>
            <a:xfrm>
              <a:off x="425595" y="2852936"/>
              <a:ext cx="66666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52450" lvl="1" indent="-285750"/>
              <a:r>
                <a:rPr lang="pt-BR" dirty="0">
                  <a:latin typeface="Calibri" panose="020F0502020204030204" pitchFamily="34" charset="0"/>
                </a:rPr>
                <a:t>Hora de entrada da ocorrência (Registro, Negócio, Alteração</a:t>
              </a:r>
              <a:r>
                <a:rPr lang="pt-BR" dirty="0" smtClean="0">
                  <a:latin typeface="Calibri" panose="020F0502020204030204" pitchFamily="34" charset="0"/>
                </a:rPr>
                <a:t>)</a:t>
              </a:r>
              <a:endParaRPr lang="pt-BR" dirty="0">
                <a:latin typeface="Calibri" panose="020F0502020204030204" pitchFamily="34" charset="0"/>
              </a:endParaRPr>
            </a:p>
          </p:txBody>
        </p:sp>
      </p:grpSp>
      <p:grpSp>
        <p:nvGrpSpPr>
          <p:cNvPr id="48" name="Grupo 47"/>
          <p:cNvGrpSpPr/>
          <p:nvPr/>
        </p:nvGrpSpPr>
        <p:grpSpPr>
          <a:xfrm>
            <a:off x="425595" y="3501008"/>
            <a:ext cx="7242749" cy="542591"/>
            <a:chOff x="425595" y="3501008"/>
            <a:chExt cx="7242749" cy="542591"/>
          </a:xfrm>
        </p:grpSpPr>
        <p:pic>
          <p:nvPicPr>
            <p:cNvPr id="37" name="Imagem 3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9241" y="3501008"/>
              <a:ext cx="7119103" cy="542591"/>
            </a:xfrm>
            <a:prstGeom prst="rect">
              <a:avLst/>
            </a:prstGeom>
          </p:spPr>
        </p:pic>
        <p:sp>
          <p:nvSpPr>
            <p:cNvPr id="38" name="CaixaDeTexto 37"/>
            <p:cNvSpPr txBox="1"/>
            <p:nvPr/>
          </p:nvSpPr>
          <p:spPr>
            <a:xfrm>
              <a:off x="425595" y="3611551"/>
              <a:ext cx="63786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52450" lvl="1" indent="-285750"/>
              <a:r>
                <a:rPr lang="pt-BR" dirty="0">
                  <a:latin typeface="Calibri" panose="020F0502020204030204" pitchFamily="34" charset="0"/>
                </a:rPr>
                <a:t>Hora de cancelamento do lote expressivo/camadas</a:t>
              </a:r>
            </a:p>
          </p:txBody>
        </p:sp>
      </p:grpSp>
      <p:grpSp>
        <p:nvGrpSpPr>
          <p:cNvPr id="49" name="Grupo 48"/>
          <p:cNvGrpSpPr/>
          <p:nvPr/>
        </p:nvGrpSpPr>
        <p:grpSpPr>
          <a:xfrm>
            <a:off x="395536" y="4182553"/>
            <a:ext cx="7261317" cy="542591"/>
            <a:chOff x="395536" y="4182553"/>
            <a:chExt cx="7261317" cy="542591"/>
          </a:xfrm>
        </p:grpSpPr>
        <p:pic>
          <p:nvPicPr>
            <p:cNvPr id="39" name="Imagem 3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7750" y="4182553"/>
              <a:ext cx="7119103" cy="542591"/>
            </a:xfrm>
            <a:prstGeom prst="rect">
              <a:avLst/>
            </a:prstGeom>
          </p:spPr>
        </p:pic>
        <p:sp>
          <p:nvSpPr>
            <p:cNvPr id="40" name="CaixaDeTexto 39"/>
            <p:cNvSpPr txBox="1"/>
            <p:nvPr/>
          </p:nvSpPr>
          <p:spPr>
            <a:xfrm>
              <a:off x="395536" y="4293096"/>
              <a:ext cx="63786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52450" lvl="1" indent="-285750"/>
              <a:r>
                <a:rPr lang="pt-BR" dirty="0">
                  <a:latin typeface="Calibri" panose="020F0502020204030204" pitchFamily="34" charset="0"/>
                </a:rPr>
                <a:t>Tamanho do lote (Quantidade) e preço</a:t>
              </a:r>
            </a:p>
          </p:txBody>
        </p:sp>
      </p:grpSp>
      <p:grpSp>
        <p:nvGrpSpPr>
          <p:cNvPr id="50" name="Grupo 49"/>
          <p:cNvGrpSpPr/>
          <p:nvPr/>
        </p:nvGrpSpPr>
        <p:grpSpPr>
          <a:xfrm>
            <a:off x="425595" y="4889994"/>
            <a:ext cx="7242749" cy="542591"/>
            <a:chOff x="425595" y="4889994"/>
            <a:chExt cx="7242749" cy="542591"/>
          </a:xfrm>
        </p:grpSpPr>
        <p:pic>
          <p:nvPicPr>
            <p:cNvPr id="41" name="Imagem 4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9241" y="4889994"/>
              <a:ext cx="7119103" cy="542591"/>
            </a:xfrm>
            <a:prstGeom prst="rect">
              <a:avLst/>
            </a:prstGeom>
          </p:spPr>
        </p:pic>
        <p:sp>
          <p:nvSpPr>
            <p:cNvPr id="42" name="CaixaDeTexto 41"/>
            <p:cNvSpPr txBox="1"/>
            <p:nvPr/>
          </p:nvSpPr>
          <p:spPr>
            <a:xfrm>
              <a:off x="425595" y="4941168"/>
              <a:ext cx="63786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52450" lvl="1" indent="-285750"/>
              <a:r>
                <a:rPr lang="pt-BR" dirty="0">
                  <a:latin typeface="Calibri" panose="020F0502020204030204" pitchFamily="34" charset="0"/>
                </a:rPr>
                <a:t>Benefício financeiro com a estratégia</a:t>
              </a:r>
            </a:p>
          </p:txBody>
        </p:sp>
      </p:grpSp>
      <p:grpSp>
        <p:nvGrpSpPr>
          <p:cNvPr id="51" name="Grupo 50"/>
          <p:cNvGrpSpPr/>
          <p:nvPr/>
        </p:nvGrpSpPr>
        <p:grpSpPr>
          <a:xfrm>
            <a:off x="467544" y="5619993"/>
            <a:ext cx="7200800" cy="542591"/>
            <a:chOff x="467544" y="5619993"/>
            <a:chExt cx="7200800" cy="542591"/>
          </a:xfrm>
        </p:grpSpPr>
        <p:pic>
          <p:nvPicPr>
            <p:cNvPr id="43" name="Imagem 4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9241" y="5619993"/>
              <a:ext cx="7119103" cy="542591"/>
            </a:xfrm>
            <a:prstGeom prst="rect">
              <a:avLst/>
            </a:prstGeom>
          </p:spPr>
        </p:pic>
        <p:sp>
          <p:nvSpPr>
            <p:cNvPr id="44" name="CaixaDeTexto 43"/>
            <p:cNvSpPr txBox="1"/>
            <p:nvPr/>
          </p:nvSpPr>
          <p:spPr>
            <a:xfrm>
              <a:off x="467544" y="5661248"/>
              <a:ext cx="63786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52450" lvl="1" indent="-285750"/>
              <a:r>
                <a:rPr lang="pt-BR" dirty="0" smtClean="0">
                  <a:latin typeface="Calibri" panose="020F0502020204030204" pitchFamily="34" charset="0"/>
                </a:rPr>
                <a:t>Hora de cancelamento do lote expressivo/camadas</a:t>
              </a:r>
              <a:endParaRPr lang="pt-BR" dirty="0"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756196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b="1" dirty="0" smtClean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pt-BR" sz="2400" b="1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Alertas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457200" indent="-457200">
              <a:buClr>
                <a:schemeClr val="accent2"/>
              </a:buClr>
              <a:buFont typeface="+mj-lt"/>
              <a:buAutoNum type="arabicPeriod" startAt="5"/>
            </a:pPr>
            <a:r>
              <a:rPr lang="pt-BR" sz="1800" dirty="0">
                <a:solidFill>
                  <a:schemeClr val="tx1"/>
                </a:solidFill>
                <a:latin typeface="Calibri" panose="020F0502020204030204" pitchFamily="34" charset="0"/>
              </a:rPr>
              <a:t>Descrição dos </a:t>
            </a:r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campos:</a:t>
            </a:r>
            <a:endParaRPr lang="pt-BR" sz="1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endParaRPr lang="pt-BR" dirty="0">
              <a:latin typeface="Calibri" panose="020F0502020204030204" pitchFamily="34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1996240"/>
              </p:ext>
            </p:extLst>
          </p:nvPr>
        </p:nvGraphicFramePr>
        <p:xfrm>
          <a:off x="683565" y="1466861"/>
          <a:ext cx="7776866" cy="4626435"/>
        </p:xfrm>
        <a:graphic>
          <a:graphicData uri="http://schemas.openxmlformats.org/drawingml/2006/table">
            <a:tbl>
              <a:tblPr/>
              <a:tblGrid>
                <a:gridCol w="1597697"/>
                <a:gridCol w="1851635"/>
                <a:gridCol w="4327534"/>
              </a:tblGrid>
              <a:tr h="16741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Estratégia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Variável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Descrição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6741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Layering / Spoofing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Estrategia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Identificação da estratégia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41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Layering / Spoofing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Conta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Código de negociação do cliente que realizou a estratégia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41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Layering / Spoofing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ID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CPF/CNPJ do cliente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41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Layering / Spoofing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Nome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Nome do cliente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41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Layering / Spoofing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Ativo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Ativo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41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Layering / Spoofing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Pregao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Data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41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Layering / Spoofing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Ocorrencia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Tipo de evento: registro/alteração/negócio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41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Layering / Spoofing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Compra_Venda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Natureza da oferta: compra/venda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41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Layering / Spoofing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Hora_entrada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Momento da ocorrência envolvendo a oferta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41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Layering / Spoofing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Hora_do_cancelamento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Momento do cancelamento da oferta artificial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41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Layering / Spoofing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Preco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Preço da oferta/negócio em reais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41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Layering / Spoofing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Quantidade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Quantidade de contratos relativa à ocorrência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41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Layering / Spoofing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Partic_cmp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Código do participante de negociação de compra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41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Layering / Spoofing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Operador_cmp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Código do operador de compra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41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Layering / Spoofing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Conta_cmp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Código de negociação do cliente de compra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41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Layering / Spoofing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Partic_vnd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Código do participante de negociação de venda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41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Layering / Spoofing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Operador_vnd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Código do operador de venda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41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Layering / Spoofing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Conta_vnd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Código de negociação do cliente de venda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58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Layering / Spoofing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Benef_financeiro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Diferença de preço da melhor oferta antes da atuação do cliente e o preço do negócio realizado pelo cliente com a utilização da estratégia, multiplicado pela quantidade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41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Layering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Osc_media_dia_ant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Média de oscilação de preço dos negócios no pregão anterior, por ativo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41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Layering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Tempo_medio_spread_dia_ant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Média de duração de spread no pregão anterior, por ativo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41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Layering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Tempo_medio_exec_dia_ant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Média de intervalo entre cada negócio no pregão anterior, por ativo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23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Spoofing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Qtd_media_dia_ant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Cálculo do outlier do tamanho das ofertas registradas no pregão anterior, por ativo (média + 3 DP)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41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Spoofing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Tempo_medio_exec_dia_ant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Média de intervalo entre cada negócio no pregão anterior, por ativo</a:t>
                      </a:r>
                    </a:p>
                  </a:txBody>
                  <a:tcPr marL="6926" marR="6926" marT="6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95157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07504" y="188640"/>
            <a:ext cx="6912768" cy="576064"/>
          </a:xfrm>
        </p:spPr>
        <p:txBody>
          <a:bodyPr/>
          <a:lstStyle/>
          <a:p>
            <a:pPr algn="l"/>
            <a:r>
              <a:rPr lang="pt-BR" sz="240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Exemplo de </a:t>
            </a:r>
            <a:r>
              <a:rPr lang="pt-BR" sz="2400" i="1" dirty="0" err="1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Spoofing</a:t>
            </a:r>
            <a:endParaRPr lang="pt-BR" sz="2400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Espaço Reservado para Conteúdo 1"/>
          <p:cNvSpPr>
            <a:spLocks noGrp="1"/>
          </p:cNvSpPr>
          <p:nvPr>
            <p:ph sz="quarter" idx="14"/>
          </p:nvPr>
        </p:nvSpPr>
        <p:spPr>
          <a:xfrm>
            <a:off x="220282" y="1340159"/>
            <a:ext cx="8712968" cy="699096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pt-BR" dirty="0">
                <a:solidFill>
                  <a:schemeClr val="tx1"/>
                </a:solidFill>
                <a:latin typeface="Calibri" panose="020F0502020204030204" pitchFamily="34" charset="0"/>
              </a:rPr>
              <a:t>Manipulador insere oferta desejada, para fazer </a:t>
            </a:r>
            <a:r>
              <a:rPr lang="pt-BR" i="1" dirty="0" err="1">
                <a:solidFill>
                  <a:schemeClr val="tx1"/>
                </a:solidFill>
                <a:latin typeface="Calibri" panose="020F0502020204030204" pitchFamily="34" charset="0"/>
              </a:rPr>
              <a:t>day</a:t>
            </a:r>
            <a:r>
              <a:rPr lang="pt-BR" i="1" dirty="0">
                <a:solidFill>
                  <a:schemeClr val="tx1"/>
                </a:solidFill>
                <a:latin typeface="Calibri" panose="020F0502020204030204" pitchFamily="34" charset="0"/>
              </a:rPr>
              <a:t>-trade.</a:t>
            </a:r>
          </a:p>
          <a:p>
            <a:pPr marL="0" indent="0">
              <a:spcBef>
                <a:spcPts val="0"/>
              </a:spcBef>
              <a:buNone/>
            </a:pPr>
            <a:r>
              <a:rPr lang="pt-BR" i="1" dirty="0">
                <a:solidFill>
                  <a:schemeClr val="tx1"/>
                </a:solidFill>
                <a:latin typeface="Calibri" panose="020F0502020204030204" pitchFamily="34" charset="0"/>
              </a:rPr>
              <a:t>Spread C:53.550; V:53.575</a:t>
            </a:r>
            <a:endParaRPr lang="pt-BR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Espaço Reservado para Conteúdo 1"/>
          <p:cNvSpPr txBox="1">
            <a:spLocks/>
          </p:cNvSpPr>
          <p:nvPr/>
        </p:nvSpPr>
        <p:spPr>
          <a:xfrm>
            <a:off x="179512" y="5805264"/>
            <a:ext cx="8712968" cy="648072"/>
          </a:xfrm>
          <a:prstGeom prst="rect">
            <a:avLst/>
          </a:prstGeom>
        </p:spPr>
        <p:txBody>
          <a:bodyPr>
            <a:noAutofit/>
          </a:bodyPr>
          <a:lstStyle>
            <a:lvl1pPr marL="2667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39B44"/>
              </a:buClr>
              <a:buFont typeface="Arial" pitchFamily="34" charset="0"/>
              <a:buChar char="•"/>
              <a:defRPr sz="1900">
                <a:solidFill>
                  <a:srgbClr val="686868"/>
                </a:solidFill>
                <a:latin typeface="+mn-lt"/>
                <a:ea typeface="+mn-ea"/>
                <a:cs typeface="+mn-cs"/>
              </a:defRPr>
            </a:lvl1pPr>
            <a:lvl2pPr marL="622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800">
                <a:solidFill>
                  <a:srgbClr val="686868"/>
                </a:solidFill>
                <a:latin typeface="+mj-lt"/>
              </a:defRPr>
            </a:lvl2pPr>
            <a:lvl3pPr marL="990600" indent="-3683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SzPct val="75000"/>
              <a:buFont typeface="Wingdings" pitchFamily="2" charset="2"/>
              <a:buChar char="ü"/>
              <a:defRPr sz="1700">
                <a:solidFill>
                  <a:srgbClr val="686868"/>
                </a:solidFill>
                <a:latin typeface="+mj-lt"/>
              </a:defRPr>
            </a:lvl3pPr>
            <a:lvl4pPr marL="1257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600">
                <a:solidFill>
                  <a:srgbClr val="686868"/>
                </a:solidFill>
                <a:latin typeface="+mj-lt"/>
              </a:defRPr>
            </a:lvl4pPr>
            <a:lvl5pPr marL="1612900" indent="-3556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»"/>
              <a:defRPr sz="1500">
                <a:solidFill>
                  <a:srgbClr val="686868"/>
                </a:solidFill>
                <a:latin typeface="+mj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pt-BR" sz="1800" kern="0" dirty="0">
                <a:solidFill>
                  <a:schemeClr val="tx1"/>
                </a:solidFill>
                <a:latin typeface="Calibri" panose="020F0502020204030204" pitchFamily="34" charset="0"/>
              </a:rPr>
              <a:t>Livro de oferta às </a:t>
            </a:r>
            <a:r>
              <a:rPr lang="pt-BR" sz="1800" b="1" kern="0" dirty="0">
                <a:solidFill>
                  <a:schemeClr val="tx1"/>
                </a:solidFill>
                <a:latin typeface="Calibri" panose="020F0502020204030204" pitchFamily="34" charset="0"/>
              </a:rPr>
              <a:t>12:13:27.002</a:t>
            </a:r>
            <a:r>
              <a:rPr lang="pt-BR" sz="1800" kern="0" dirty="0">
                <a:solidFill>
                  <a:schemeClr val="tx1"/>
                </a:solidFill>
                <a:latin typeface="Calibri" panose="020F0502020204030204" pitchFamily="34" charset="0"/>
              </a:rPr>
              <a:t> segundo os critérios de prioridade: 1º) melhor preço e 2º) ordem mais antiga</a:t>
            </a: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4780565"/>
              </p:ext>
            </p:extLst>
          </p:nvPr>
        </p:nvGraphicFramePr>
        <p:xfrm>
          <a:off x="268896" y="2075062"/>
          <a:ext cx="8280920" cy="37235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4" name="Worksheet" r:id="rId4" imgW="5486278" imgH="2466923" progId="Excel.Sheet.12">
                  <p:embed/>
                </p:oleObj>
              </mc:Choice>
              <mc:Fallback>
                <p:oleObj name="Worksheet" r:id="rId4" imgW="5486278" imgH="2466923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8896" y="2075062"/>
                        <a:ext cx="8280920" cy="37235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4" name="Conector de seta reta 13"/>
          <p:cNvCxnSpPr/>
          <p:nvPr/>
        </p:nvCxnSpPr>
        <p:spPr>
          <a:xfrm flipV="1">
            <a:off x="2461879" y="3789040"/>
            <a:ext cx="0" cy="1940440"/>
          </a:xfrm>
          <a:prstGeom prst="straightConnector1">
            <a:avLst/>
          </a:prstGeom>
          <a:ln w="19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ixaDeTexto 14"/>
          <p:cNvSpPr txBox="1"/>
          <p:nvPr/>
        </p:nvSpPr>
        <p:spPr>
          <a:xfrm>
            <a:off x="1935933" y="3356992"/>
            <a:ext cx="1051891" cy="338554"/>
          </a:xfrm>
          <a:prstGeom prst="rect">
            <a:avLst/>
          </a:prstGeom>
        </p:spPr>
        <p:txBody>
          <a:bodyPr wrap="none" rtlCol="0" anchor="ctr">
            <a:spAutoFit/>
          </a:bodyPr>
          <a:lstStyle/>
          <a:p>
            <a:pPr marL="342900" marR="0" indent="-34290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</a:rPr>
              <a:t>Prioridade</a:t>
            </a:r>
          </a:p>
        </p:txBody>
      </p:sp>
      <p:sp>
        <p:nvSpPr>
          <p:cNvPr id="17" name="Elipse 16"/>
          <p:cNvSpPr/>
          <p:nvPr/>
        </p:nvSpPr>
        <p:spPr>
          <a:xfrm>
            <a:off x="220282" y="3209626"/>
            <a:ext cx="1296144" cy="3633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alibri" panose="020F050202020403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3851920" y="3212976"/>
            <a:ext cx="864096" cy="86074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alibri" panose="020F0502020204030204" pitchFamily="34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220282" y="908720"/>
            <a:ext cx="6687211" cy="338554"/>
          </a:xfrm>
          <a:prstGeom prst="rect">
            <a:avLst/>
          </a:prstGeom>
          <a:ln w="25400">
            <a:solidFill>
              <a:srgbClr val="002060"/>
            </a:solidFill>
          </a:ln>
        </p:spPr>
        <p:txBody>
          <a:bodyPr wrap="square" rtlCol="0" anchor="ctr">
            <a:spAutoFit/>
          </a:bodyPr>
          <a:lstStyle/>
          <a:p>
            <a:pPr marR="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srgbClr val="004685"/>
                </a:solidFill>
                <a:effectLst/>
                <a:uLnTx/>
                <a:uFillTx/>
                <a:latin typeface="Calibri" panose="020F0502020204030204" pitchFamily="34" charset="0"/>
              </a:rPr>
              <a:t>Passo 1: Inserção  oferta desejada</a:t>
            </a:r>
          </a:p>
        </p:txBody>
      </p:sp>
    </p:spTree>
    <p:extLst>
      <p:ext uri="{BB962C8B-B14F-4D97-AF65-F5344CB8AC3E}">
        <p14:creationId xmlns:p14="http://schemas.microsoft.com/office/powerpoint/2010/main" val="19652151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de cantos arredondados 13"/>
          <p:cNvSpPr/>
          <p:nvPr/>
        </p:nvSpPr>
        <p:spPr>
          <a:xfrm>
            <a:off x="223239" y="2708920"/>
            <a:ext cx="8712968" cy="1224136"/>
          </a:xfrm>
          <a:prstGeom prst="roundRect">
            <a:avLst/>
          </a:prstGeom>
          <a:gradFill flip="none" rotWithShape="1">
            <a:gsLst>
              <a:gs pos="0">
                <a:srgbClr val="004685">
                  <a:shade val="30000"/>
                  <a:satMod val="115000"/>
                </a:srgbClr>
              </a:gs>
              <a:gs pos="50000">
                <a:srgbClr val="004685">
                  <a:shade val="67500"/>
                  <a:satMod val="115000"/>
                </a:srgbClr>
              </a:gs>
              <a:gs pos="100000">
                <a:srgbClr val="004685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3200" b="1" kern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Base de dados</a:t>
            </a:r>
            <a:endParaRPr lang="pt-BR" sz="3200" b="1" i="1" kern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8865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b="1" dirty="0" smtClean="0">
                <a:solidFill>
                  <a:schemeClr val="bg1">
                    <a:lumMod val="25000"/>
                  </a:schemeClr>
                </a:solidFill>
                <a:ea typeface="+mn-ea"/>
                <a:cs typeface="+mn-cs"/>
              </a:rPr>
              <a:t>Extrato do livro de ofertas</a:t>
            </a:r>
            <a:endParaRPr lang="pt-BR" sz="2400" b="1" dirty="0">
              <a:solidFill>
                <a:schemeClr val="bg1">
                  <a:lumMod val="2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4"/>
          </p:nvPr>
        </p:nvSpPr>
        <p:spPr>
          <a:xfrm>
            <a:off x="251520" y="980728"/>
            <a:ext cx="8712968" cy="5328592"/>
          </a:xfrm>
        </p:spPr>
        <p:txBody>
          <a:bodyPr/>
          <a:lstStyle/>
          <a:p>
            <a:pPr marL="342900" lvl="1" indent="-342900" algn="just">
              <a:buFont typeface="+mj-lt"/>
              <a:buAutoNum type="arabicPeriod"/>
            </a:pPr>
            <a:r>
              <a:rPr lang="pt-BR" dirty="0">
                <a:solidFill>
                  <a:schemeClr val="tx1"/>
                </a:solidFill>
              </a:rPr>
              <a:t> Intervalo do livro de ofertas em que o alerta foi </a:t>
            </a:r>
            <a:r>
              <a:rPr lang="pt-BR" dirty="0" smtClean="0">
                <a:solidFill>
                  <a:schemeClr val="tx1"/>
                </a:solidFill>
              </a:rPr>
              <a:t>gerado: </a:t>
            </a:r>
            <a:endParaRPr lang="pt-BR" dirty="0">
              <a:solidFill>
                <a:schemeClr val="tx1"/>
              </a:solidFill>
            </a:endParaRPr>
          </a:p>
          <a:p>
            <a:pPr marL="609600" lvl="2" indent="-342900" algn="just"/>
            <a:r>
              <a:rPr lang="pt-BR" sz="1800" dirty="0">
                <a:solidFill>
                  <a:schemeClr val="tx1"/>
                </a:solidFill>
              </a:rPr>
              <a:t>alerta identifica os ciclos da prática abusiva, portanto, será disponibilizada uma fração do livro de todo o mercado para avaliação do evento pelo participante;</a:t>
            </a:r>
          </a:p>
          <a:p>
            <a:pPr algn="just">
              <a:buClr>
                <a:srgbClr val="00B050"/>
              </a:buClr>
            </a:pPr>
            <a:endParaRPr lang="pt-BR" sz="1800" dirty="0">
              <a:solidFill>
                <a:schemeClr val="tx1"/>
              </a:solidFill>
            </a:endParaRPr>
          </a:p>
          <a:p>
            <a:pPr marL="457200" indent="-457200" algn="just">
              <a:buClr>
                <a:srgbClr val="00B050"/>
              </a:buClr>
              <a:buFont typeface="+mj-lt"/>
              <a:buAutoNum type="arabicPeriod" startAt="2"/>
            </a:pPr>
            <a:r>
              <a:rPr lang="pt-BR" sz="1800" dirty="0" smtClean="0">
                <a:solidFill>
                  <a:schemeClr val="tx1"/>
                </a:solidFill>
              </a:rPr>
              <a:t>Nome dos arquivos:</a:t>
            </a:r>
            <a:endParaRPr lang="pt-BR" sz="1800" dirty="0">
              <a:solidFill>
                <a:schemeClr val="tx1"/>
              </a:solidFill>
            </a:endParaRPr>
          </a:p>
          <a:p>
            <a:pPr marL="552450" lvl="1" indent="-2857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1"/>
                </a:solidFill>
              </a:rPr>
              <a:t>Layering-anexo-</a:t>
            </a:r>
            <a:r>
              <a:rPr lang="pt-BR" b="1" dirty="0" smtClean="0">
                <a:solidFill>
                  <a:schemeClr val="tx1"/>
                </a:solidFill>
              </a:rPr>
              <a:t>Segmento</a:t>
            </a:r>
            <a:r>
              <a:rPr lang="pt-BR" dirty="0" smtClean="0">
                <a:solidFill>
                  <a:schemeClr val="tx1"/>
                </a:solidFill>
              </a:rPr>
              <a:t>-</a:t>
            </a:r>
            <a:r>
              <a:rPr lang="pt-BR" b="1" dirty="0" smtClean="0">
                <a:solidFill>
                  <a:schemeClr val="tx1"/>
                </a:solidFill>
              </a:rPr>
              <a:t>ParXX</a:t>
            </a:r>
            <a:r>
              <a:rPr lang="pt-BR" dirty="0" smtClean="0">
                <a:solidFill>
                  <a:schemeClr val="tx1"/>
                </a:solidFill>
              </a:rPr>
              <a:t>-</a:t>
            </a:r>
            <a:r>
              <a:rPr lang="pt-BR" b="1" dirty="0" smtClean="0">
                <a:solidFill>
                  <a:schemeClr val="tx1"/>
                </a:solidFill>
              </a:rPr>
              <a:t>2017.01.02 </a:t>
            </a:r>
            <a:r>
              <a:rPr lang="pt-BR" b="1" dirty="0">
                <a:solidFill>
                  <a:schemeClr val="tx1"/>
                </a:solidFill>
              </a:rPr>
              <a:t>a 2017.03.31.tab</a:t>
            </a:r>
            <a:r>
              <a:rPr lang="pt-BR" dirty="0">
                <a:solidFill>
                  <a:schemeClr val="tx1"/>
                </a:solidFill>
              </a:rPr>
              <a:t>;</a:t>
            </a:r>
          </a:p>
          <a:p>
            <a:pPr marL="552450" lvl="1" indent="-2857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1"/>
                </a:solidFill>
              </a:rPr>
              <a:t>Spoofing-anexo-</a:t>
            </a:r>
            <a:r>
              <a:rPr lang="pt-BR" b="1" dirty="0" smtClean="0">
                <a:solidFill>
                  <a:schemeClr val="tx1"/>
                </a:solidFill>
              </a:rPr>
              <a:t>Segmento</a:t>
            </a:r>
            <a:r>
              <a:rPr lang="pt-BR" dirty="0" smtClean="0">
                <a:solidFill>
                  <a:schemeClr val="tx1"/>
                </a:solidFill>
              </a:rPr>
              <a:t>-</a:t>
            </a:r>
            <a:r>
              <a:rPr lang="pt-BR" b="1" dirty="0" smtClean="0">
                <a:solidFill>
                  <a:schemeClr val="tx1"/>
                </a:solidFill>
              </a:rPr>
              <a:t>ParXX</a:t>
            </a:r>
            <a:r>
              <a:rPr lang="pt-BR" dirty="0" smtClean="0">
                <a:solidFill>
                  <a:schemeClr val="tx1"/>
                </a:solidFill>
              </a:rPr>
              <a:t>-</a:t>
            </a:r>
            <a:r>
              <a:rPr lang="pt-BR" b="1" dirty="0" smtClean="0">
                <a:solidFill>
                  <a:schemeClr val="tx1"/>
                </a:solidFill>
              </a:rPr>
              <a:t>2017.01.02 </a:t>
            </a:r>
            <a:r>
              <a:rPr lang="pt-BR" b="1" dirty="0">
                <a:solidFill>
                  <a:schemeClr val="tx1"/>
                </a:solidFill>
              </a:rPr>
              <a:t>a 2017.03.31.tab</a:t>
            </a:r>
            <a:r>
              <a:rPr lang="pt-BR" dirty="0">
                <a:solidFill>
                  <a:schemeClr val="tx1"/>
                </a:solidFill>
              </a:rPr>
              <a:t>;</a:t>
            </a:r>
          </a:p>
          <a:p>
            <a:pPr marL="552450" lvl="1" indent="-285750" algn="just">
              <a:buFont typeface="Arial" pitchFamily="34" charset="0"/>
              <a:buChar char="•"/>
            </a:pPr>
            <a:endParaRPr lang="pt-BR" dirty="0" smtClean="0">
              <a:solidFill>
                <a:schemeClr val="tx1"/>
              </a:solidFill>
            </a:endParaRPr>
          </a:p>
          <a:p>
            <a:pPr algn="just">
              <a:buClr>
                <a:srgbClr val="00B050"/>
              </a:buClr>
            </a:pPr>
            <a:endParaRPr lang="pt-BR" sz="1600" dirty="0">
              <a:solidFill>
                <a:schemeClr val="tx1"/>
              </a:solidFill>
            </a:endParaRPr>
          </a:p>
          <a:p>
            <a:pPr lvl="1" indent="0">
              <a:buNone/>
            </a:pPr>
            <a:endParaRPr lang="pt-BR" dirty="0" smtClean="0">
              <a:latin typeface="+mj-lt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657737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b="1" dirty="0" smtClean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Extrato </a:t>
            </a:r>
            <a:r>
              <a:rPr lang="pt-BR" sz="2400" b="1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do livro de ofertas</a:t>
            </a:r>
            <a:endParaRPr lang="pt-BR" sz="2400" b="1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4"/>
          </p:nvPr>
        </p:nvSpPr>
        <p:spPr>
          <a:xfrm>
            <a:off x="150750" y="1026736"/>
            <a:ext cx="8712968" cy="5400600"/>
          </a:xfrm>
        </p:spPr>
        <p:txBody>
          <a:bodyPr/>
          <a:lstStyle/>
          <a:p>
            <a:endParaRPr lang="pt-BR" dirty="0" smtClean="0">
              <a:latin typeface="Calibri" panose="020F0502020204030204" pitchFamily="34" charset="0"/>
            </a:endParaRPr>
          </a:p>
          <a:p>
            <a:endParaRPr lang="pt-BR" dirty="0">
              <a:latin typeface="Calibri" panose="020F0502020204030204" pitchFamily="34" charset="0"/>
            </a:endParaRPr>
          </a:p>
        </p:txBody>
      </p:sp>
      <p:grpSp>
        <p:nvGrpSpPr>
          <p:cNvPr id="16" name="Grupo 15"/>
          <p:cNvGrpSpPr/>
          <p:nvPr/>
        </p:nvGrpSpPr>
        <p:grpSpPr>
          <a:xfrm>
            <a:off x="570582" y="1796998"/>
            <a:ext cx="7115869" cy="452662"/>
            <a:chOff x="570582" y="1796998"/>
            <a:chExt cx="7115869" cy="452662"/>
          </a:xfrm>
        </p:grpSpPr>
        <p:pic>
          <p:nvPicPr>
            <p:cNvPr id="11" name="Imagem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0582" y="1796998"/>
              <a:ext cx="7115869" cy="452662"/>
            </a:xfrm>
            <a:prstGeom prst="rect">
              <a:avLst/>
            </a:prstGeom>
          </p:spPr>
        </p:pic>
        <p:sp>
          <p:nvSpPr>
            <p:cNvPr id="12" name="CaixaDeTexto 11"/>
            <p:cNvSpPr txBox="1"/>
            <p:nvPr/>
          </p:nvSpPr>
          <p:spPr>
            <a:xfrm>
              <a:off x="611560" y="1844824"/>
              <a:ext cx="34465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Clr>
                  <a:schemeClr val="accent2"/>
                </a:buClr>
              </a:pPr>
              <a:r>
                <a:rPr lang="pt-BR" dirty="0">
                  <a:latin typeface="Calibri" panose="020F0502020204030204" pitchFamily="34" charset="0"/>
                </a:rPr>
                <a:t>Pregão, ativo e número de negócio</a:t>
              </a:r>
            </a:p>
          </p:txBody>
        </p:sp>
      </p:grpSp>
      <p:sp>
        <p:nvSpPr>
          <p:cNvPr id="25" name="CaixaDeTexto 24"/>
          <p:cNvSpPr txBox="1"/>
          <p:nvPr/>
        </p:nvSpPr>
        <p:spPr>
          <a:xfrm>
            <a:off x="539552" y="836712"/>
            <a:ext cx="7857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00B050"/>
              </a:buClr>
              <a:buFont typeface="+mj-lt"/>
              <a:buAutoNum type="arabicPeriod" startAt="3"/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pt-BR" dirty="0">
                <a:latin typeface="Calibri" panose="020F0502020204030204" pitchFamily="34" charset="0"/>
              </a:rPr>
              <a:t>O arquivo de extratos contem informações como:</a:t>
            </a:r>
          </a:p>
        </p:txBody>
      </p:sp>
      <p:grpSp>
        <p:nvGrpSpPr>
          <p:cNvPr id="8" name="Grupo 7"/>
          <p:cNvGrpSpPr/>
          <p:nvPr/>
        </p:nvGrpSpPr>
        <p:grpSpPr>
          <a:xfrm>
            <a:off x="576231" y="1268761"/>
            <a:ext cx="7106820" cy="485856"/>
            <a:chOff x="576231" y="1268761"/>
            <a:chExt cx="7106820" cy="485856"/>
          </a:xfrm>
        </p:grpSpPr>
        <p:pic>
          <p:nvPicPr>
            <p:cNvPr id="29" name="Imagem 2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6231" y="1268761"/>
              <a:ext cx="7106820" cy="485856"/>
            </a:xfrm>
            <a:prstGeom prst="rect">
              <a:avLst/>
            </a:prstGeom>
          </p:spPr>
        </p:pic>
        <p:sp>
          <p:nvSpPr>
            <p:cNvPr id="31" name="CaixaDeTexto 30"/>
            <p:cNvSpPr txBox="1"/>
            <p:nvPr/>
          </p:nvSpPr>
          <p:spPr>
            <a:xfrm>
              <a:off x="611560" y="1370492"/>
              <a:ext cx="63859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chemeClr val="accent2"/>
                </a:buClr>
              </a:pPr>
              <a:r>
                <a:rPr lang="pt-BR" dirty="0">
                  <a:latin typeface="Calibri" panose="020F0502020204030204" pitchFamily="34" charset="0"/>
                </a:rPr>
                <a:t>Estratégia </a:t>
              </a:r>
              <a:r>
                <a:rPr lang="pt-BR" dirty="0" smtClean="0">
                  <a:latin typeface="Calibri" panose="020F0502020204030204" pitchFamily="34" charset="0"/>
                </a:rPr>
                <a:t>ordenada (coluna ordem)</a:t>
              </a:r>
              <a:endParaRPr lang="pt-BR" dirty="0">
                <a:latin typeface="Calibri" panose="020F0502020204030204" pitchFamily="34" charset="0"/>
              </a:endParaRPr>
            </a:p>
          </p:txBody>
        </p:sp>
      </p:grpSp>
      <p:grpSp>
        <p:nvGrpSpPr>
          <p:cNvPr id="14" name="Grupo 13"/>
          <p:cNvGrpSpPr/>
          <p:nvPr/>
        </p:nvGrpSpPr>
        <p:grpSpPr>
          <a:xfrm>
            <a:off x="570582" y="2338790"/>
            <a:ext cx="7107102" cy="493372"/>
            <a:chOff x="488885" y="2338790"/>
            <a:chExt cx="7107102" cy="493372"/>
          </a:xfrm>
        </p:grpSpPr>
        <p:pic>
          <p:nvPicPr>
            <p:cNvPr id="34" name="Imagem 3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8885" y="2338790"/>
              <a:ext cx="7107102" cy="493372"/>
            </a:xfrm>
            <a:prstGeom prst="rect">
              <a:avLst/>
            </a:prstGeom>
          </p:spPr>
        </p:pic>
        <p:sp>
          <p:nvSpPr>
            <p:cNvPr id="35" name="CaixaDeTexto 34"/>
            <p:cNvSpPr txBox="1"/>
            <p:nvPr/>
          </p:nvSpPr>
          <p:spPr>
            <a:xfrm>
              <a:off x="529863" y="2420887"/>
              <a:ext cx="56585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chemeClr val="accent2"/>
                </a:buClr>
              </a:pPr>
              <a:r>
                <a:rPr lang="pt-BR" dirty="0">
                  <a:latin typeface="Calibri" panose="020F0502020204030204" pitchFamily="34" charset="0"/>
                </a:rPr>
                <a:t>Cliente e Participante contraparte</a:t>
              </a:r>
            </a:p>
          </p:txBody>
        </p:sp>
      </p:grpSp>
      <p:grpSp>
        <p:nvGrpSpPr>
          <p:cNvPr id="17" name="Grupo 16"/>
          <p:cNvGrpSpPr/>
          <p:nvPr/>
        </p:nvGrpSpPr>
        <p:grpSpPr>
          <a:xfrm>
            <a:off x="323528" y="2924944"/>
            <a:ext cx="7357453" cy="470583"/>
            <a:chOff x="323528" y="2924944"/>
            <a:chExt cx="7357453" cy="470583"/>
          </a:xfrm>
        </p:grpSpPr>
        <p:pic>
          <p:nvPicPr>
            <p:cNvPr id="37" name="Imagem 3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1878" y="2924944"/>
              <a:ext cx="7119103" cy="470583"/>
            </a:xfrm>
            <a:prstGeom prst="rect">
              <a:avLst/>
            </a:prstGeom>
          </p:spPr>
        </p:pic>
        <p:sp>
          <p:nvSpPr>
            <p:cNvPr id="38" name="CaixaDeTexto 37"/>
            <p:cNvSpPr txBox="1"/>
            <p:nvPr/>
          </p:nvSpPr>
          <p:spPr>
            <a:xfrm>
              <a:off x="323528" y="2987660"/>
              <a:ext cx="44644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66700" lvl="1" algn="just"/>
              <a:r>
                <a:rPr lang="pt-BR" dirty="0">
                  <a:latin typeface="Calibri" panose="020F0502020204030204" pitchFamily="34" charset="0"/>
                </a:rPr>
                <a:t>Hora de entrada da </a:t>
              </a:r>
              <a:r>
                <a:rPr lang="pt-BR" dirty="0" smtClean="0">
                  <a:latin typeface="Calibri" panose="020F0502020204030204" pitchFamily="34" charset="0"/>
                </a:rPr>
                <a:t>ocorrência </a:t>
              </a:r>
              <a:endParaRPr lang="pt-BR" dirty="0">
                <a:latin typeface="Calibri" panose="020F0502020204030204" pitchFamily="34" charset="0"/>
              </a:endParaRPr>
            </a:p>
          </p:txBody>
        </p:sp>
      </p:grpSp>
      <p:grpSp>
        <p:nvGrpSpPr>
          <p:cNvPr id="18" name="Grupo 17"/>
          <p:cNvGrpSpPr/>
          <p:nvPr/>
        </p:nvGrpSpPr>
        <p:grpSpPr>
          <a:xfrm>
            <a:off x="323528" y="3501008"/>
            <a:ext cx="7344816" cy="462037"/>
            <a:chOff x="323528" y="3501008"/>
            <a:chExt cx="7344816" cy="462037"/>
          </a:xfrm>
        </p:grpSpPr>
        <p:pic>
          <p:nvPicPr>
            <p:cNvPr id="39" name="Imagem 3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9241" y="3501008"/>
              <a:ext cx="7119103" cy="462037"/>
            </a:xfrm>
            <a:prstGeom prst="rect">
              <a:avLst/>
            </a:prstGeom>
          </p:spPr>
        </p:pic>
        <p:sp>
          <p:nvSpPr>
            <p:cNvPr id="40" name="CaixaDeTexto 39"/>
            <p:cNvSpPr txBox="1"/>
            <p:nvPr/>
          </p:nvSpPr>
          <p:spPr>
            <a:xfrm>
              <a:off x="323528" y="3573016"/>
              <a:ext cx="63786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52450" lvl="1" indent="-285750"/>
              <a:r>
                <a:rPr lang="pt-BR" dirty="0">
                  <a:latin typeface="Calibri" panose="020F0502020204030204" pitchFamily="34" charset="0"/>
                </a:rPr>
                <a:t>Hora de cancelamento do lote expressivo/camadas</a:t>
              </a:r>
            </a:p>
          </p:txBody>
        </p:sp>
      </p:grpSp>
      <p:grpSp>
        <p:nvGrpSpPr>
          <p:cNvPr id="19" name="Grupo 18"/>
          <p:cNvGrpSpPr/>
          <p:nvPr/>
        </p:nvGrpSpPr>
        <p:grpSpPr>
          <a:xfrm>
            <a:off x="323528" y="4077072"/>
            <a:ext cx="7331275" cy="470583"/>
            <a:chOff x="323528" y="4077072"/>
            <a:chExt cx="7331275" cy="470583"/>
          </a:xfrm>
        </p:grpSpPr>
        <p:pic>
          <p:nvPicPr>
            <p:cNvPr id="41" name="Imagem 4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5700" y="4077072"/>
              <a:ext cx="7119103" cy="470583"/>
            </a:xfrm>
            <a:prstGeom prst="rect">
              <a:avLst/>
            </a:prstGeom>
          </p:spPr>
        </p:pic>
        <p:sp>
          <p:nvSpPr>
            <p:cNvPr id="42" name="CaixaDeTexto 41"/>
            <p:cNvSpPr txBox="1"/>
            <p:nvPr/>
          </p:nvSpPr>
          <p:spPr>
            <a:xfrm>
              <a:off x="323528" y="4149080"/>
              <a:ext cx="47525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52450" lvl="1" indent="-285750"/>
              <a:r>
                <a:rPr lang="pt-BR" dirty="0" smtClean="0">
                  <a:latin typeface="Calibri" panose="020F0502020204030204" pitchFamily="34" charset="0"/>
                </a:rPr>
                <a:t>Quantidade, preço e nível de preço </a:t>
              </a:r>
              <a:endParaRPr lang="pt-BR" dirty="0">
                <a:latin typeface="Calibri" panose="020F0502020204030204" pitchFamily="34" charset="0"/>
              </a:endParaRPr>
            </a:p>
          </p:txBody>
        </p:sp>
      </p:grpSp>
      <p:grpSp>
        <p:nvGrpSpPr>
          <p:cNvPr id="21" name="Grupo 20"/>
          <p:cNvGrpSpPr/>
          <p:nvPr/>
        </p:nvGrpSpPr>
        <p:grpSpPr>
          <a:xfrm>
            <a:off x="507508" y="5157192"/>
            <a:ext cx="7376860" cy="432048"/>
            <a:chOff x="507508" y="5157192"/>
            <a:chExt cx="7376860" cy="432048"/>
          </a:xfrm>
        </p:grpSpPr>
        <p:pic>
          <p:nvPicPr>
            <p:cNvPr id="24" name="Imagem 2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7508" y="5157192"/>
              <a:ext cx="7147295" cy="432048"/>
            </a:xfrm>
            <a:prstGeom prst="rect">
              <a:avLst/>
            </a:prstGeom>
          </p:spPr>
        </p:pic>
        <p:sp>
          <p:nvSpPr>
            <p:cNvPr id="26" name="CaixaDeTexto 25"/>
            <p:cNvSpPr txBox="1"/>
            <p:nvPr/>
          </p:nvSpPr>
          <p:spPr>
            <a:xfrm>
              <a:off x="638601" y="5157192"/>
              <a:ext cx="72457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chemeClr val="accent2"/>
                </a:buClr>
              </a:pPr>
              <a:r>
                <a:rPr lang="pt-BR" dirty="0">
                  <a:latin typeface="Calibri" panose="020F0502020204030204" pitchFamily="34" charset="0"/>
                </a:rPr>
                <a:t>Foto do book (Flg_book=1) ou ocorrências posteriores (</a:t>
              </a:r>
              <a:r>
                <a:rPr lang="pt-BR" dirty="0" err="1" smtClean="0">
                  <a:latin typeface="Calibri" panose="020F0502020204030204" pitchFamily="34" charset="0"/>
                </a:rPr>
                <a:t>Flg_book</a:t>
              </a:r>
              <a:r>
                <a:rPr lang="pt-BR" dirty="0" smtClean="0">
                  <a:latin typeface="Calibri" panose="020F0502020204030204" pitchFamily="34" charset="0"/>
                </a:rPr>
                <a:t>=0)</a:t>
              </a:r>
              <a:endParaRPr lang="pt-BR" dirty="0">
                <a:latin typeface="Calibri" panose="020F0502020204030204" pitchFamily="34" charset="0"/>
              </a:endParaRPr>
            </a:p>
          </p:txBody>
        </p:sp>
      </p:grpSp>
      <p:grpSp>
        <p:nvGrpSpPr>
          <p:cNvPr id="20" name="Grupo 19"/>
          <p:cNvGrpSpPr/>
          <p:nvPr/>
        </p:nvGrpSpPr>
        <p:grpSpPr>
          <a:xfrm>
            <a:off x="518963" y="4608620"/>
            <a:ext cx="7135840" cy="703149"/>
            <a:chOff x="518963" y="4608620"/>
            <a:chExt cx="7135840" cy="703149"/>
          </a:xfrm>
        </p:grpSpPr>
        <p:pic>
          <p:nvPicPr>
            <p:cNvPr id="28" name="Imagem 2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8963" y="4608620"/>
              <a:ext cx="7135840" cy="460364"/>
            </a:xfrm>
            <a:prstGeom prst="rect">
              <a:avLst/>
            </a:prstGeom>
          </p:spPr>
        </p:pic>
        <p:sp>
          <p:nvSpPr>
            <p:cNvPr id="30" name="CaixaDeTexto 29"/>
            <p:cNvSpPr txBox="1"/>
            <p:nvPr/>
          </p:nvSpPr>
          <p:spPr>
            <a:xfrm>
              <a:off x="611560" y="4665438"/>
              <a:ext cx="66967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>
                <a:buClr>
                  <a:schemeClr val="accent2"/>
                </a:buClr>
              </a:pPr>
              <a:r>
                <a:rPr lang="pt-BR" dirty="0">
                  <a:latin typeface="Calibri" panose="020F0502020204030204" pitchFamily="34" charset="0"/>
                </a:rPr>
                <a:t>Benefício financeiro com a estratégia;</a:t>
              </a:r>
            </a:p>
            <a:p>
              <a:pPr>
                <a:buClr>
                  <a:schemeClr val="accent2"/>
                </a:buClr>
              </a:pPr>
              <a:endParaRPr lang="pt-BR" dirty="0">
                <a:latin typeface="Calibri" panose="020F0502020204030204" pitchFamily="34" charset="0"/>
              </a:endParaRPr>
            </a:p>
          </p:txBody>
        </p:sp>
      </p:grpSp>
      <p:grpSp>
        <p:nvGrpSpPr>
          <p:cNvPr id="22" name="Grupo 21"/>
          <p:cNvGrpSpPr/>
          <p:nvPr/>
        </p:nvGrpSpPr>
        <p:grpSpPr>
          <a:xfrm>
            <a:off x="507509" y="5695011"/>
            <a:ext cx="7160836" cy="436820"/>
            <a:chOff x="579517" y="5695011"/>
            <a:chExt cx="7160836" cy="436820"/>
          </a:xfrm>
        </p:grpSpPr>
        <p:pic>
          <p:nvPicPr>
            <p:cNvPr id="33" name="Imagem 3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9517" y="5695011"/>
              <a:ext cx="7160836" cy="436820"/>
            </a:xfrm>
            <a:prstGeom prst="rect">
              <a:avLst/>
            </a:prstGeom>
          </p:spPr>
        </p:pic>
        <p:sp>
          <p:nvSpPr>
            <p:cNvPr id="36" name="CaixaDeTexto 35"/>
            <p:cNvSpPr txBox="1"/>
            <p:nvPr/>
          </p:nvSpPr>
          <p:spPr>
            <a:xfrm>
              <a:off x="683568" y="5723964"/>
              <a:ext cx="56585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chemeClr val="accent2"/>
                </a:buClr>
              </a:pPr>
              <a:r>
                <a:rPr lang="pt-BR" dirty="0">
                  <a:latin typeface="Calibri" panose="020F0502020204030204" pitchFamily="34" charset="0"/>
                </a:rPr>
                <a:t>Cliente que realizou a estratégia (</a:t>
              </a:r>
              <a:r>
                <a:rPr lang="pt-BR" dirty="0" err="1">
                  <a:latin typeface="Calibri" panose="020F0502020204030204" pitchFamily="34" charset="0"/>
                </a:rPr>
                <a:t>Flg_Cliente</a:t>
              </a:r>
              <a:r>
                <a:rPr lang="pt-BR" dirty="0">
                  <a:latin typeface="Calibri" panose="020F0502020204030204" pitchFamily="34" charset="0"/>
                </a:rPr>
                <a:t>=1)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741566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07504" y="188640"/>
            <a:ext cx="6912768" cy="576064"/>
          </a:xfrm>
        </p:spPr>
        <p:txBody>
          <a:bodyPr/>
          <a:lstStyle/>
          <a:p>
            <a:r>
              <a:rPr lang="pt-BR" sz="240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Extrato do livro de ofertas</a:t>
            </a:r>
            <a:endParaRPr lang="pt-BR" sz="2400" i="1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Espaço Reservado para Conteúdo 1"/>
          <p:cNvSpPr>
            <a:spLocks noGrp="1"/>
          </p:cNvSpPr>
          <p:nvPr>
            <p:ph sz="quarter" idx="14"/>
          </p:nvPr>
        </p:nvSpPr>
        <p:spPr>
          <a:xfrm>
            <a:off x="307933" y="980728"/>
            <a:ext cx="8712968" cy="6480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2000" b="1" dirty="0">
                <a:solidFill>
                  <a:srgbClr val="004685"/>
                </a:solidFill>
                <a:latin typeface="Calibri" panose="020F0502020204030204" pitchFamily="34" charset="0"/>
              </a:rPr>
              <a:t>Excel com a fração do livro (base de dados)</a:t>
            </a:r>
            <a:endParaRPr lang="pt-BR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Espaço Reservado para Conteúdo 1"/>
          <p:cNvSpPr txBox="1">
            <a:spLocks/>
          </p:cNvSpPr>
          <p:nvPr/>
        </p:nvSpPr>
        <p:spPr>
          <a:xfrm>
            <a:off x="81122" y="5201816"/>
            <a:ext cx="8913397" cy="1251520"/>
          </a:xfrm>
          <a:prstGeom prst="rect">
            <a:avLst/>
          </a:prstGeom>
        </p:spPr>
        <p:txBody>
          <a:bodyPr>
            <a:noAutofit/>
          </a:bodyPr>
          <a:lstStyle>
            <a:lvl1pPr marL="2667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39B44"/>
              </a:buClr>
              <a:buFont typeface="Arial" pitchFamily="34" charset="0"/>
              <a:buChar char="•"/>
              <a:defRPr sz="1900">
                <a:solidFill>
                  <a:srgbClr val="686868"/>
                </a:solidFill>
                <a:latin typeface="+mn-lt"/>
                <a:ea typeface="+mn-ea"/>
                <a:cs typeface="+mn-cs"/>
              </a:defRPr>
            </a:lvl1pPr>
            <a:lvl2pPr marL="622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800">
                <a:solidFill>
                  <a:srgbClr val="686868"/>
                </a:solidFill>
                <a:latin typeface="+mj-lt"/>
              </a:defRPr>
            </a:lvl2pPr>
            <a:lvl3pPr marL="990600" indent="-3683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SzPct val="75000"/>
              <a:buFont typeface="Wingdings" pitchFamily="2" charset="2"/>
              <a:buChar char="ü"/>
              <a:defRPr sz="1700">
                <a:solidFill>
                  <a:srgbClr val="686868"/>
                </a:solidFill>
                <a:latin typeface="+mj-lt"/>
              </a:defRPr>
            </a:lvl3pPr>
            <a:lvl4pPr marL="1257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600">
                <a:solidFill>
                  <a:srgbClr val="686868"/>
                </a:solidFill>
                <a:latin typeface="+mj-lt"/>
              </a:defRPr>
            </a:lvl4pPr>
            <a:lvl5pPr marL="1612900" indent="-3556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»"/>
              <a:defRPr sz="1500">
                <a:solidFill>
                  <a:srgbClr val="686868"/>
                </a:solidFill>
                <a:latin typeface="+mj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9pPr>
          </a:lstStyle>
          <a:p>
            <a:pPr marL="0" indent="0">
              <a:buNone/>
            </a:pPr>
            <a:r>
              <a:rPr lang="pt-BR" sz="2000" dirty="0">
                <a:solidFill>
                  <a:schemeClr val="tx1"/>
                </a:solidFill>
                <a:latin typeface="Calibri" panose="020F0502020204030204" pitchFamily="34" charset="0"/>
              </a:rPr>
              <a:t>Para cada ciclo identificado enviaremos a fração do livro com todas as inserções, alterações, cancelamentos e negócios realizados para recompor o momento no milissegundo da </a:t>
            </a:r>
            <a:r>
              <a:rPr lang="pt-BR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irregularidade</a:t>
            </a:r>
            <a:endParaRPr lang="pt-BR" sz="20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2"/>
          <a:srcRect l="882" t="25760" r="28436" b="17620"/>
          <a:stretch/>
        </p:blipFill>
        <p:spPr>
          <a:xfrm>
            <a:off x="215093" y="1376772"/>
            <a:ext cx="8698074" cy="3708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2862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b="1" dirty="0" smtClean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Extrato </a:t>
            </a:r>
            <a:r>
              <a:rPr lang="pt-BR" sz="2400" b="1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do livro de ofertas</a:t>
            </a:r>
            <a:endParaRPr lang="pt-BR" sz="2400" b="1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4"/>
          </p:nvPr>
        </p:nvSpPr>
        <p:spPr>
          <a:xfrm>
            <a:off x="251520" y="908720"/>
            <a:ext cx="8712968" cy="5400600"/>
          </a:xfrm>
        </p:spPr>
        <p:txBody>
          <a:bodyPr/>
          <a:lstStyle/>
          <a:p>
            <a:endParaRPr lang="pt-BR" dirty="0" smtClean="0">
              <a:latin typeface="Calibri" panose="020F0502020204030204" pitchFamily="34" charset="0"/>
            </a:endParaRPr>
          </a:p>
          <a:p>
            <a:endParaRPr lang="pt-BR" dirty="0">
              <a:latin typeface="Calibri" panose="020F0502020204030204" pitchFamily="34" charset="0"/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539552" y="908720"/>
            <a:ext cx="7857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accent2"/>
              </a:buClr>
              <a:buFont typeface="+mj-lt"/>
              <a:buAutoNum type="arabicPeriod" startAt="4"/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pt-BR" dirty="0">
                <a:latin typeface="Calibri" panose="020F0502020204030204" pitchFamily="34" charset="0"/>
              </a:rPr>
              <a:t>Descrição dos campos:</a:t>
            </a: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0081225"/>
              </p:ext>
            </p:extLst>
          </p:nvPr>
        </p:nvGraphicFramePr>
        <p:xfrm>
          <a:off x="857250" y="1484774"/>
          <a:ext cx="7675190" cy="4688220"/>
        </p:xfrm>
        <a:graphic>
          <a:graphicData uri="http://schemas.openxmlformats.org/drawingml/2006/table">
            <a:tbl>
              <a:tblPr/>
              <a:tblGrid>
                <a:gridCol w="2322237"/>
                <a:gridCol w="5352953"/>
              </a:tblGrid>
              <a:tr h="2344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Variável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Descrição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344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Estrategia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Identificação da estratégia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4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Pregao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Data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4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Ativo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Ativo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4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Compra_venda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Natureza da oferta: compra/venda/negócio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4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Ocorrencia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Tipo de evento: registro/alteração/negócio/delete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4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Hora_entrada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Momento da ocorrência envolvendo a oferta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4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Preco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Preço da oferta/negócio em reais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4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Quantidade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Quantidade de contratos relativa à ocorrência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4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Partic_cmp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Código do participante de negociação de compra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4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Conta_cmp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Código de negociação do cliente de compra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4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Ordem_cmp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Código da oferta de compra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4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Partic_vnd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Código do participante de negociação de venda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4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Conta_vnd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Código de negociação do cliente de venda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4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Ordem_vnd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Código da oferta de venda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4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Num_negocio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Código da compra/venda realizada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4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Nivel_preco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Nível de preço da oferta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4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Flg_book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Indicador de foto do livro de ofertas antes do início da estratégia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4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Ordem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Ordem de ocorrência dos eventos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4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Flg_cliente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Indica se a oferta/negócio envolve o cliente que realizou a estratégia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554748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spc="-150" dirty="0" smtClean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Construtor </a:t>
            </a:r>
            <a:r>
              <a:rPr lang="pt-BR" sz="2400" spc="-15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do livro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4"/>
          </p:nvPr>
        </p:nvSpPr>
        <p:spPr>
          <a:xfrm>
            <a:off x="179512" y="1052736"/>
            <a:ext cx="8784976" cy="504056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pt-BR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O que é o construtor do livro de oferta?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O </a:t>
            </a:r>
            <a:r>
              <a:rPr lang="pt-BR" sz="2000" dirty="0">
                <a:solidFill>
                  <a:schemeClr val="tx1"/>
                </a:solidFill>
                <a:latin typeface="Calibri" panose="020F0502020204030204" pitchFamily="34" charset="0"/>
              </a:rPr>
              <a:t>construtor é uma ferramenta em </a:t>
            </a:r>
            <a:r>
              <a:rPr lang="pt-BR" sz="2000" dirty="0" err="1">
                <a:solidFill>
                  <a:schemeClr val="tx1"/>
                </a:solidFill>
                <a:latin typeface="Calibri" panose="020F0502020204030204" pitchFamily="34" charset="0"/>
              </a:rPr>
              <a:t>excel</a:t>
            </a:r>
            <a:r>
              <a:rPr lang="pt-BR" sz="2000" dirty="0">
                <a:solidFill>
                  <a:schemeClr val="tx1"/>
                </a:solidFill>
                <a:latin typeface="Calibri" panose="020F0502020204030204" pitchFamily="34" charset="0"/>
              </a:rPr>
              <a:t> desenvolvida para que o participante possa visualizar as ofertas enviadas ao sistema de negociação momento antes do ciclo de </a:t>
            </a:r>
            <a:r>
              <a:rPr lang="pt-BR" sz="20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layering</a:t>
            </a:r>
            <a:r>
              <a:rPr lang="pt-BR" sz="2000" dirty="0">
                <a:solidFill>
                  <a:schemeClr val="tx1"/>
                </a:solidFill>
                <a:latin typeface="Calibri" panose="020F0502020204030204" pitchFamily="34" charset="0"/>
              </a:rPr>
              <a:t> e </a:t>
            </a:r>
            <a:r>
              <a:rPr lang="pt-BR" sz="20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spoofing</a:t>
            </a:r>
            <a:r>
              <a:rPr lang="pt-BR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.</a:t>
            </a:r>
          </a:p>
          <a:p>
            <a:pPr marL="355600" lvl="1" indent="0">
              <a:buNone/>
            </a:pPr>
            <a:endParaRPr lang="pt-BR" sz="16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pt-BR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Como funciona?</a:t>
            </a:r>
            <a:endParaRPr lang="pt-BR" sz="20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pt-BR" sz="2000" dirty="0">
                <a:solidFill>
                  <a:schemeClr val="tx1"/>
                </a:solidFill>
                <a:latin typeface="Calibri" panose="020F0502020204030204" pitchFamily="34" charset="0"/>
              </a:rPr>
              <a:t>O construtor utiliza o arquivo “</a:t>
            </a:r>
            <a:r>
              <a:rPr lang="pt-BR" sz="2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Layering</a:t>
            </a:r>
            <a:r>
              <a:rPr lang="pt-BR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/Spoofing-anexo-</a:t>
            </a:r>
            <a:r>
              <a:rPr lang="pt-BR" sz="20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Segmento</a:t>
            </a:r>
            <a:r>
              <a:rPr lang="pt-BR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-</a:t>
            </a:r>
            <a:r>
              <a:rPr lang="pt-BR" sz="20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ParXX</a:t>
            </a:r>
            <a:r>
              <a:rPr lang="pt-BR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-</a:t>
            </a:r>
            <a:r>
              <a:rPr lang="pt-BR" sz="20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2017.01.02 </a:t>
            </a:r>
            <a:r>
              <a:rPr lang="pt-BR" sz="2000" b="1" dirty="0">
                <a:solidFill>
                  <a:schemeClr val="tx1"/>
                </a:solidFill>
                <a:latin typeface="Calibri" panose="020F0502020204030204" pitchFamily="34" charset="0"/>
              </a:rPr>
              <a:t>a 2017.03.31.tab</a:t>
            </a:r>
            <a:r>
              <a:rPr lang="pt-BR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” </a:t>
            </a:r>
            <a:r>
              <a:rPr lang="pt-BR" sz="2000" dirty="0">
                <a:solidFill>
                  <a:schemeClr val="tx1"/>
                </a:solidFill>
                <a:latin typeface="Calibri" panose="020F0502020204030204" pitchFamily="34" charset="0"/>
              </a:rPr>
              <a:t>para ler as ofertas inseridas segundos antes de iniciar o ciclo de </a:t>
            </a:r>
            <a:r>
              <a:rPr lang="pt-BR" sz="2000" i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spoofing</a:t>
            </a:r>
            <a:r>
              <a:rPr lang="pt-BR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/</a:t>
            </a:r>
            <a:r>
              <a:rPr lang="pt-BR" sz="2000" i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layering</a:t>
            </a:r>
            <a:r>
              <a:rPr lang="pt-BR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. Para </a:t>
            </a:r>
            <a:r>
              <a:rPr lang="pt-BR" sz="2000" dirty="0">
                <a:solidFill>
                  <a:schemeClr val="tx1"/>
                </a:solidFill>
                <a:latin typeface="Calibri" panose="020F0502020204030204" pitchFamily="34" charset="0"/>
              </a:rPr>
              <a:t>poder visualizar o movimento no livro de </a:t>
            </a:r>
            <a:r>
              <a:rPr lang="pt-BR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ofertas basta colar o anexo na planilha “</a:t>
            </a:r>
            <a:r>
              <a:rPr lang="pt-BR" sz="2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Base_Inicial</a:t>
            </a:r>
            <a:r>
              <a:rPr lang="pt-BR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” </a:t>
            </a:r>
            <a:r>
              <a:rPr lang="pt-BR" sz="2000" smtClean="0">
                <a:solidFill>
                  <a:schemeClr val="tx1"/>
                </a:solidFill>
                <a:latin typeface="Calibri" panose="020F0502020204030204" pitchFamily="34" charset="0"/>
              </a:rPr>
              <a:t>e utilizar </a:t>
            </a:r>
            <a:r>
              <a:rPr lang="pt-BR" sz="2000" dirty="0">
                <a:solidFill>
                  <a:schemeClr val="tx1"/>
                </a:solidFill>
                <a:latin typeface="Calibri" panose="020F0502020204030204" pitchFamily="34" charset="0"/>
              </a:rPr>
              <a:t>4 botões</a:t>
            </a:r>
            <a:r>
              <a:rPr lang="pt-BR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:</a:t>
            </a:r>
            <a:endParaRPr lang="pt-BR" sz="20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8169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spc="-150" dirty="0" smtClean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Construtor </a:t>
            </a:r>
            <a:r>
              <a:rPr lang="pt-BR" sz="2400" spc="-15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do livro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pt-BR" sz="1800" dirty="0">
                <a:solidFill>
                  <a:schemeClr val="tx1"/>
                </a:solidFill>
                <a:latin typeface="Calibri" panose="020F0502020204030204" pitchFamily="34" charset="0"/>
              </a:rPr>
              <a:t>Gerar livro de ofertas:</a:t>
            </a:r>
          </a:p>
          <a:p>
            <a:pPr marL="0" indent="0">
              <a:buNone/>
            </a:pPr>
            <a:endParaRPr lang="pt-BR" sz="180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180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180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18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180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18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180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18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180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pt-BR" sz="1800" dirty="0">
                <a:solidFill>
                  <a:schemeClr val="tx1"/>
                </a:solidFill>
                <a:latin typeface="Calibri" panose="020F0502020204030204" pitchFamily="34" charset="0"/>
              </a:rPr>
              <a:t>O que o botão faz: ao clicar no botão, você escolhe o número da estratégia que deseja visualizar.</a:t>
            </a:r>
          </a:p>
          <a:p>
            <a:pPr marL="0" indent="0">
              <a:buNone/>
            </a:pPr>
            <a:endParaRPr lang="pt-BR" sz="180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18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1800" dirty="0">
              <a:latin typeface="Calibri" panose="020F0502020204030204" pitchFamily="34" charset="0"/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1036347" y="1628800"/>
            <a:ext cx="6559989" cy="3672409"/>
            <a:chOff x="1036347" y="1628800"/>
            <a:chExt cx="6559989" cy="3672409"/>
          </a:xfrm>
        </p:grpSpPr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36347" y="1628800"/>
              <a:ext cx="6559989" cy="3672409"/>
            </a:xfrm>
            <a:prstGeom prst="rect">
              <a:avLst/>
            </a:prstGeom>
          </p:spPr>
        </p:pic>
        <p:sp>
          <p:nvSpPr>
            <p:cNvPr id="8" name="Elipse 7"/>
            <p:cNvSpPr/>
            <p:nvPr/>
          </p:nvSpPr>
          <p:spPr>
            <a:xfrm>
              <a:off x="1187624" y="2708920"/>
              <a:ext cx="1080120" cy="64807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673527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spc="-150" dirty="0" smtClean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Construtor </a:t>
            </a:r>
            <a:r>
              <a:rPr lang="pt-BR" sz="2400" spc="-15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do livro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pt-BR" sz="1800" dirty="0">
                <a:solidFill>
                  <a:schemeClr val="tx1"/>
                </a:solidFill>
                <a:latin typeface="Calibri" panose="020F0502020204030204" pitchFamily="34" charset="0"/>
              </a:rPr>
              <a:t>Gerar livro de ofertas:</a:t>
            </a:r>
          </a:p>
          <a:p>
            <a:pPr marL="0" indent="0">
              <a:buNone/>
            </a:pPr>
            <a:endParaRPr lang="pt-BR" sz="180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180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180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18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180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18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180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18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180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pt-BR" sz="1800" dirty="0">
                <a:solidFill>
                  <a:schemeClr val="tx1"/>
                </a:solidFill>
                <a:latin typeface="Calibri" panose="020F0502020204030204" pitchFamily="34" charset="0"/>
              </a:rPr>
              <a:t>Foi escolhida a estratégia 1.</a:t>
            </a:r>
          </a:p>
          <a:p>
            <a:pPr marL="0" indent="0">
              <a:buNone/>
            </a:pPr>
            <a:endParaRPr lang="pt-BR" sz="180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18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1800" dirty="0">
              <a:latin typeface="Calibri" panose="020F0502020204030204" pitchFamily="34" charset="0"/>
            </a:endParaRPr>
          </a:p>
        </p:txBody>
      </p:sp>
      <p:pic>
        <p:nvPicPr>
          <p:cNvPr id="10" name="Imagem 9"/>
          <p:cNvPicPr/>
          <p:nvPr/>
        </p:nvPicPr>
        <p:blipFill>
          <a:blip r:embed="rId2"/>
          <a:stretch>
            <a:fillRect/>
          </a:stretch>
        </p:blipFill>
        <p:spPr>
          <a:xfrm>
            <a:off x="755576" y="1628800"/>
            <a:ext cx="7200800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9848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spc="-150" dirty="0" smtClean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Construtor </a:t>
            </a:r>
            <a:r>
              <a:rPr lang="pt-BR" sz="2400" spc="-15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do livro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4"/>
          </p:nvPr>
        </p:nvSpPr>
        <p:spPr>
          <a:xfrm>
            <a:off x="251520" y="980728"/>
            <a:ext cx="8712968" cy="5112568"/>
          </a:xfrm>
        </p:spPr>
        <p:txBody>
          <a:bodyPr/>
          <a:lstStyle/>
          <a:p>
            <a:pPr marL="457200" indent="-457200">
              <a:buFont typeface="+mj-lt"/>
              <a:buAutoNum type="arabicPeriod" startAt="2"/>
            </a:pPr>
            <a:r>
              <a:rPr lang="pt-BR" sz="1800" dirty="0">
                <a:solidFill>
                  <a:schemeClr val="tx1"/>
                </a:solidFill>
                <a:latin typeface="Calibri" panose="020F0502020204030204" pitchFamily="34" charset="0"/>
              </a:rPr>
              <a:t>Play:</a:t>
            </a:r>
          </a:p>
          <a:p>
            <a:pPr marL="0" indent="0">
              <a:buNone/>
            </a:pPr>
            <a:endParaRPr lang="pt-BR" sz="20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20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20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20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20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20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20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20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20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pt-BR" sz="1800" dirty="0">
                <a:solidFill>
                  <a:schemeClr val="tx1"/>
                </a:solidFill>
                <a:latin typeface="Calibri" panose="020F0502020204030204" pitchFamily="34" charset="0"/>
              </a:rPr>
              <a:t>Escolhe um horário para visualizar o momento do livro de ofertas.</a:t>
            </a:r>
          </a:p>
        </p:txBody>
      </p:sp>
      <p:grpSp>
        <p:nvGrpSpPr>
          <p:cNvPr id="6" name="Grupo 5"/>
          <p:cNvGrpSpPr/>
          <p:nvPr/>
        </p:nvGrpSpPr>
        <p:grpSpPr>
          <a:xfrm>
            <a:off x="1292067" y="1556792"/>
            <a:ext cx="6810070" cy="3816424"/>
            <a:chOff x="1292067" y="1556792"/>
            <a:chExt cx="6810070" cy="3816424"/>
          </a:xfrm>
        </p:grpSpPr>
        <p:pic>
          <p:nvPicPr>
            <p:cNvPr id="4" name="Image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92067" y="1556792"/>
              <a:ext cx="6810070" cy="3816424"/>
            </a:xfrm>
            <a:prstGeom prst="rect">
              <a:avLst/>
            </a:prstGeom>
          </p:spPr>
        </p:pic>
        <p:sp>
          <p:nvSpPr>
            <p:cNvPr id="5" name="Elipse 4"/>
            <p:cNvSpPr/>
            <p:nvPr/>
          </p:nvSpPr>
          <p:spPr>
            <a:xfrm>
              <a:off x="2339752" y="2636912"/>
              <a:ext cx="1152128" cy="64807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27946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spc="-150" dirty="0" smtClean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Construtor </a:t>
            </a:r>
            <a:r>
              <a:rPr lang="pt-BR" sz="2400" spc="-15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do livro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4"/>
          </p:nvPr>
        </p:nvSpPr>
        <p:spPr>
          <a:xfrm>
            <a:off x="251520" y="980728"/>
            <a:ext cx="8712968" cy="5328592"/>
          </a:xfrm>
        </p:spPr>
        <p:txBody>
          <a:bodyPr/>
          <a:lstStyle/>
          <a:p>
            <a:pPr marL="457200" indent="-457200">
              <a:buFont typeface="+mj-lt"/>
              <a:buAutoNum type="arabicPeriod" startAt="2"/>
            </a:pPr>
            <a:r>
              <a:rPr lang="pt-BR" sz="1800" dirty="0">
                <a:solidFill>
                  <a:schemeClr val="tx1"/>
                </a:solidFill>
                <a:latin typeface="Calibri" panose="020F0502020204030204" pitchFamily="34" charset="0"/>
              </a:rPr>
              <a:t>Play:</a:t>
            </a:r>
          </a:p>
          <a:p>
            <a:pPr marL="0" indent="0">
              <a:buNone/>
            </a:pPr>
            <a:endParaRPr lang="pt-BR" sz="20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20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20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20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20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20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20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20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20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180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pt-BR" sz="1800" dirty="0">
                <a:solidFill>
                  <a:schemeClr val="tx1"/>
                </a:solidFill>
                <a:latin typeface="Calibri" panose="020F0502020204030204" pitchFamily="34" charset="0"/>
              </a:rPr>
              <a:t>Foi escolhido o horário </a:t>
            </a:r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16:31:28.687 da estratégia 1.</a:t>
            </a:r>
            <a:endParaRPr lang="pt-BR" sz="1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Imagem 7"/>
          <p:cNvPicPr/>
          <p:nvPr/>
        </p:nvPicPr>
        <p:blipFill>
          <a:blip r:embed="rId2"/>
          <a:stretch>
            <a:fillRect/>
          </a:stretch>
        </p:blipFill>
        <p:spPr>
          <a:xfrm>
            <a:off x="3563888" y="980728"/>
            <a:ext cx="2784524" cy="1040507"/>
          </a:xfrm>
          <a:prstGeom prst="rect">
            <a:avLst/>
          </a:prstGeom>
        </p:spPr>
      </p:pic>
      <p:pic>
        <p:nvPicPr>
          <p:cNvPr id="9" name="Imagem 8"/>
          <p:cNvPicPr/>
          <p:nvPr/>
        </p:nvPicPr>
        <p:blipFill>
          <a:blip r:embed="rId3"/>
          <a:stretch>
            <a:fillRect/>
          </a:stretch>
        </p:blipFill>
        <p:spPr>
          <a:xfrm>
            <a:off x="827584" y="2192079"/>
            <a:ext cx="6156404" cy="3469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5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07504" y="188640"/>
            <a:ext cx="6912768" cy="576064"/>
          </a:xfrm>
        </p:spPr>
        <p:txBody>
          <a:bodyPr/>
          <a:lstStyle/>
          <a:p>
            <a:pPr algn="l"/>
            <a:r>
              <a:rPr lang="pt-BR" sz="240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Exemplo de </a:t>
            </a:r>
            <a:r>
              <a:rPr lang="pt-BR" sz="2400" i="1" dirty="0" err="1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Spoofing</a:t>
            </a:r>
            <a:endParaRPr lang="pt-BR" sz="2400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Espaço Reservado para Conteúdo 1"/>
          <p:cNvSpPr txBox="1">
            <a:spLocks/>
          </p:cNvSpPr>
          <p:nvPr/>
        </p:nvSpPr>
        <p:spPr>
          <a:xfrm>
            <a:off x="301172" y="1436543"/>
            <a:ext cx="8712968" cy="720080"/>
          </a:xfrm>
          <a:prstGeom prst="rect">
            <a:avLst/>
          </a:prstGeom>
        </p:spPr>
        <p:txBody>
          <a:bodyPr>
            <a:noAutofit/>
          </a:bodyPr>
          <a:lstStyle>
            <a:lvl1pPr marL="2667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39B44"/>
              </a:buClr>
              <a:buFont typeface="Arial" pitchFamily="34" charset="0"/>
              <a:buChar char="•"/>
              <a:defRPr sz="1900">
                <a:solidFill>
                  <a:srgbClr val="686868"/>
                </a:solidFill>
                <a:latin typeface="+mn-lt"/>
                <a:ea typeface="+mn-ea"/>
                <a:cs typeface="+mn-cs"/>
              </a:defRPr>
            </a:lvl1pPr>
            <a:lvl2pPr marL="622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800">
                <a:solidFill>
                  <a:srgbClr val="686868"/>
                </a:solidFill>
                <a:latin typeface="+mj-lt"/>
              </a:defRPr>
            </a:lvl2pPr>
            <a:lvl3pPr marL="990600" indent="-3683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SzPct val="75000"/>
              <a:buFont typeface="Wingdings" pitchFamily="2" charset="2"/>
              <a:buChar char="ü"/>
              <a:defRPr sz="1700">
                <a:solidFill>
                  <a:srgbClr val="686868"/>
                </a:solidFill>
                <a:latin typeface="+mj-lt"/>
              </a:defRPr>
            </a:lvl3pPr>
            <a:lvl4pPr marL="1257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600">
                <a:solidFill>
                  <a:srgbClr val="686868"/>
                </a:solidFill>
                <a:latin typeface="+mj-lt"/>
              </a:defRPr>
            </a:lvl4pPr>
            <a:lvl5pPr marL="1612900" indent="-3556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»"/>
              <a:defRPr sz="1500">
                <a:solidFill>
                  <a:srgbClr val="686868"/>
                </a:solidFill>
                <a:latin typeface="+mj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pt-BR" kern="0" dirty="0">
                <a:solidFill>
                  <a:schemeClr val="tx1"/>
                </a:solidFill>
                <a:latin typeface="Calibri" panose="020F0502020204030204" pitchFamily="34" charset="0"/>
              </a:rPr>
              <a:t>O manipulador insere oferta do </a:t>
            </a:r>
            <a:r>
              <a:rPr lang="pt-BR" b="1" kern="0" dirty="0">
                <a:solidFill>
                  <a:srgbClr val="004685"/>
                </a:solidFill>
                <a:latin typeface="Calibri" panose="020F0502020204030204" pitchFamily="34" charset="0"/>
              </a:rPr>
              <a:t>lado oposto </a:t>
            </a:r>
            <a:r>
              <a:rPr lang="pt-BR" kern="0" dirty="0">
                <a:solidFill>
                  <a:schemeClr val="tx1"/>
                </a:solidFill>
                <a:latin typeface="Calibri" panose="020F0502020204030204" pitchFamily="34" charset="0"/>
              </a:rPr>
              <a:t>ao que deseja negociar, a quantidade da oferta é de </a:t>
            </a:r>
            <a:r>
              <a:rPr lang="pt-BR" b="1" kern="0" dirty="0">
                <a:solidFill>
                  <a:srgbClr val="004685"/>
                </a:solidFill>
                <a:latin typeface="Calibri" panose="020F0502020204030204" pitchFamily="34" charset="0"/>
              </a:rPr>
              <a:t>tamanho fora do padrão </a:t>
            </a:r>
            <a:r>
              <a:rPr lang="pt-BR" kern="0" dirty="0">
                <a:solidFill>
                  <a:schemeClr val="tx1"/>
                </a:solidFill>
                <a:latin typeface="Calibri" panose="020F0502020204030204" pitchFamily="34" charset="0"/>
              </a:rPr>
              <a:t>do livro e, por isso, cria a reação de investidores à falsa liquidez.</a:t>
            </a:r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0885958"/>
              </p:ext>
            </p:extLst>
          </p:nvPr>
        </p:nvGraphicFramePr>
        <p:xfrm>
          <a:off x="357720" y="2424558"/>
          <a:ext cx="8318736" cy="38127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7" name="Worksheet" r:id="rId4" imgW="5486278" imgH="2514701" progId="Excel.Sheet.12">
                  <p:embed/>
                </p:oleObj>
              </mc:Choice>
              <mc:Fallback>
                <p:oleObj name="Worksheet" r:id="rId4" imgW="5486278" imgH="251470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57720" y="2424558"/>
                        <a:ext cx="8318736" cy="38127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Espaço Reservado para Conteúdo 1"/>
          <p:cNvSpPr txBox="1">
            <a:spLocks/>
          </p:cNvSpPr>
          <p:nvPr/>
        </p:nvSpPr>
        <p:spPr>
          <a:xfrm>
            <a:off x="323528" y="6381328"/>
            <a:ext cx="8712968" cy="504056"/>
          </a:xfrm>
          <a:prstGeom prst="rect">
            <a:avLst/>
          </a:prstGeom>
        </p:spPr>
        <p:txBody>
          <a:bodyPr>
            <a:noAutofit/>
          </a:bodyPr>
          <a:lstStyle>
            <a:lvl1pPr marL="2667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39B44"/>
              </a:buClr>
              <a:buFont typeface="Arial" pitchFamily="34" charset="0"/>
              <a:buChar char="•"/>
              <a:defRPr sz="1900">
                <a:solidFill>
                  <a:srgbClr val="686868"/>
                </a:solidFill>
                <a:latin typeface="+mn-lt"/>
                <a:ea typeface="+mn-ea"/>
                <a:cs typeface="+mn-cs"/>
              </a:defRPr>
            </a:lvl1pPr>
            <a:lvl2pPr marL="622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800">
                <a:solidFill>
                  <a:srgbClr val="686868"/>
                </a:solidFill>
                <a:latin typeface="+mj-lt"/>
              </a:defRPr>
            </a:lvl2pPr>
            <a:lvl3pPr marL="990600" indent="-3683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SzPct val="75000"/>
              <a:buFont typeface="Wingdings" pitchFamily="2" charset="2"/>
              <a:buChar char="ü"/>
              <a:defRPr sz="1700">
                <a:solidFill>
                  <a:srgbClr val="686868"/>
                </a:solidFill>
                <a:latin typeface="+mj-lt"/>
              </a:defRPr>
            </a:lvl3pPr>
            <a:lvl4pPr marL="1257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600">
                <a:solidFill>
                  <a:srgbClr val="686868"/>
                </a:solidFill>
                <a:latin typeface="+mj-lt"/>
              </a:defRPr>
            </a:lvl4pPr>
            <a:lvl5pPr marL="1612900" indent="-3556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»"/>
              <a:defRPr sz="1500">
                <a:solidFill>
                  <a:srgbClr val="686868"/>
                </a:solidFill>
                <a:latin typeface="+mj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pt-BR" kern="0" dirty="0">
                <a:solidFill>
                  <a:schemeClr val="tx1"/>
                </a:solidFill>
                <a:latin typeface="Calibri" panose="020F0502020204030204" pitchFamily="34" charset="0"/>
              </a:rPr>
              <a:t>A inserção da oferta falsa foi às </a:t>
            </a:r>
            <a:r>
              <a:rPr lang="pt-BR" b="1" kern="0" dirty="0">
                <a:solidFill>
                  <a:schemeClr val="tx1"/>
                </a:solidFill>
                <a:latin typeface="Calibri" panose="020F0502020204030204" pitchFamily="34" charset="0"/>
              </a:rPr>
              <a:t>12:13:27.753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301172" y="950168"/>
            <a:ext cx="7488832" cy="338554"/>
          </a:xfrm>
          <a:prstGeom prst="rect">
            <a:avLst/>
          </a:prstGeom>
          <a:ln w="25400">
            <a:solidFill>
              <a:srgbClr val="004685"/>
            </a:solidFill>
          </a:ln>
        </p:spPr>
        <p:txBody>
          <a:bodyPr wrap="square" rtlCol="0" anchor="ctr">
            <a:spAutoFit/>
          </a:bodyPr>
          <a:lstStyle>
            <a:defPPr>
              <a:defRPr lang="pt-BR"/>
            </a:defPPr>
            <a:lvl1pPr marR="0" algn="ctr" defTabSz="914400" eaLnBrk="0" latinLnBrk="0" hangingPunct="0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  <a:tabLst/>
              <a:defRPr kumimoji="0" sz="1600" b="1" i="0" u="none" strike="noStrike" kern="0" cap="none" spc="0" normalizeH="0" baseline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cs typeface="+mn-cs"/>
              </a:defRPr>
            </a:lvl1pPr>
          </a:lstStyle>
          <a:p>
            <a:pPr algn="l"/>
            <a:r>
              <a:rPr lang="pt-BR" dirty="0">
                <a:solidFill>
                  <a:srgbClr val="004685"/>
                </a:solidFill>
                <a:latin typeface="Calibri" panose="020F0502020204030204" pitchFamily="34" charset="0"/>
              </a:rPr>
              <a:t>Passo 2: Criação de falsa liquidez (tamanho) no lado oposto</a:t>
            </a:r>
          </a:p>
        </p:txBody>
      </p:sp>
    </p:spTree>
    <p:extLst>
      <p:ext uri="{BB962C8B-B14F-4D97-AF65-F5344CB8AC3E}">
        <p14:creationId xmlns:p14="http://schemas.microsoft.com/office/powerpoint/2010/main" val="40616392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spc="-150" dirty="0" smtClean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Construtor </a:t>
            </a:r>
            <a:r>
              <a:rPr lang="pt-BR" sz="2400" spc="-15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do livro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3"/>
            </a:pPr>
            <a:r>
              <a:rPr lang="pt-BR" sz="1800" dirty="0">
                <a:solidFill>
                  <a:schemeClr val="tx1"/>
                </a:solidFill>
                <a:latin typeface="Calibri" panose="020F0502020204030204" pitchFamily="34" charset="0"/>
              </a:rPr>
              <a:t>Botão anterior:</a:t>
            </a:r>
          </a:p>
          <a:p>
            <a:pPr marL="0" indent="0">
              <a:buNone/>
            </a:pPr>
            <a:endParaRPr lang="pt-BR" sz="24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24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24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24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24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24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24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24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pt-BR" sz="1800" dirty="0">
                <a:solidFill>
                  <a:schemeClr val="tx1"/>
                </a:solidFill>
                <a:latin typeface="Calibri" panose="020F0502020204030204" pitchFamily="34" charset="0"/>
              </a:rPr>
              <a:t>Retorna um evento.</a:t>
            </a:r>
          </a:p>
        </p:txBody>
      </p:sp>
      <p:grpSp>
        <p:nvGrpSpPr>
          <p:cNvPr id="6" name="Grupo 5"/>
          <p:cNvGrpSpPr/>
          <p:nvPr/>
        </p:nvGrpSpPr>
        <p:grpSpPr>
          <a:xfrm>
            <a:off x="1203093" y="1700805"/>
            <a:ext cx="6809822" cy="3816427"/>
            <a:chOff x="1203093" y="1700805"/>
            <a:chExt cx="6809822" cy="3816427"/>
          </a:xfrm>
        </p:grpSpPr>
        <p:pic>
          <p:nvPicPr>
            <p:cNvPr id="4" name="Image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3093" y="1700805"/>
              <a:ext cx="6809822" cy="3816427"/>
            </a:xfrm>
            <a:prstGeom prst="rect">
              <a:avLst/>
            </a:prstGeom>
          </p:spPr>
        </p:pic>
        <p:sp>
          <p:nvSpPr>
            <p:cNvPr id="5" name="Elipse 4"/>
            <p:cNvSpPr/>
            <p:nvPr/>
          </p:nvSpPr>
          <p:spPr>
            <a:xfrm>
              <a:off x="4427984" y="2780928"/>
              <a:ext cx="1080120" cy="576064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588086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spc="-150" dirty="0" smtClean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Construtor </a:t>
            </a:r>
            <a:r>
              <a:rPr lang="pt-BR" sz="2400" spc="-15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do livro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4"/>
            </a:pPr>
            <a:r>
              <a:rPr lang="pt-BR" sz="1800" dirty="0">
                <a:solidFill>
                  <a:schemeClr val="tx1"/>
                </a:solidFill>
                <a:latin typeface="Calibri" panose="020F0502020204030204" pitchFamily="34" charset="0"/>
              </a:rPr>
              <a:t>Próximo:</a:t>
            </a:r>
          </a:p>
          <a:p>
            <a:pPr marL="0" indent="0">
              <a:buNone/>
            </a:pPr>
            <a:endParaRPr lang="pt-BR" sz="16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16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16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16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16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16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16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16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16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sz="16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pt-BR" sz="1800" dirty="0">
                <a:solidFill>
                  <a:schemeClr val="tx1"/>
                </a:solidFill>
                <a:latin typeface="Calibri" panose="020F0502020204030204" pitchFamily="34" charset="0"/>
              </a:rPr>
              <a:t>Avança um evento.</a:t>
            </a:r>
          </a:p>
          <a:p>
            <a:pPr marL="0" indent="0">
              <a:buNone/>
            </a:pPr>
            <a:endParaRPr lang="pt-BR" sz="16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grpSp>
        <p:nvGrpSpPr>
          <p:cNvPr id="6" name="Grupo 5"/>
          <p:cNvGrpSpPr/>
          <p:nvPr/>
        </p:nvGrpSpPr>
        <p:grpSpPr>
          <a:xfrm>
            <a:off x="1167089" y="1556792"/>
            <a:ext cx="6809822" cy="3816427"/>
            <a:chOff x="1167089" y="1556792"/>
            <a:chExt cx="6809822" cy="3816427"/>
          </a:xfrm>
        </p:grpSpPr>
        <p:pic>
          <p:nvPicPr>
            <p:cNvPr id="4" name="Image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67089" y="1556792"/>
              <a:ext cx="6809822" cy="3816427"/>
            </a:xfrm>
            <a:prstGeom prst="rect">
              <a:avLst/>
            </a:prstGeom>
          </p:spPr>
        </p:pic>
        <p:sp>
          <p:nvSpPr>
            <p:cNvPr id="5" name="Elipse 4"/>
            <p:cNvSpPr/>
            <p:nvPr/>
          </p:nvSpPr>
          <p:spPr>
            <a:xfrm>
              <a:off x="5220072" y="2708920"/>
              <a:ext cx="1080120" cy="576064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01463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07504" y="188640"/>
            <a:ext cx="6912768" cy="576064"/>
          </a:xfrm>
        </p:spPr>
        <p:txBody>
          <a:bodyPr/>
          <a:lstStyle/>
          <a:p>
            <a:r>
              <a:rPr lang="pt-BR" sz="2400" dirty="0" smtClean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Reconstrução dinâmica do livro de ofertas </a:t>
            </a:r>
            <a:endParaRPr lang="pt-BR" sz="2400" i="1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3" name="Construtor_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3528" y="980728"/>
            <a:ext cx="8560316" cy="4792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1458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07504" y="188640"/>
            <a:ext cx="6912768" cy="576064"/>
          </a:xfrm>
        </p:spPr>
        <p:txBody>
          <a:bodyPr/>
          <a:lstStyle/>
          <a:p>
            <a:r>
              <a:rPr lang="pt-BR" sz="2400" dirty="0" smtClean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Reconstrutor do livro - Exemplo</a:t>
            </a:r>
            <a:endParaRPr lang="pt-BR" sz="2400" i="1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7" name="Espaço Reservado para Conteúdo 1"/>
          <p:cNvSpPr txBox="1">
            <a:spLocks/>
          </p:cNvSpPr>
          <p:nvPr/>
        </p:nvSpPr>
        <p:spPr>
          <a:xfrm>
            <a:off x="81122" y="5143500"/>
            <a:ext cx="8913397" cy="877788"/>
          </a:xfrm>
          <a:prstGeom prst="rect">
            <a:avLst/>
          </a:prstGeom>
        </p:spPr>
        <p:txBody>
          <a:bodyPr>
            <a:noAutofit/>
          </a:bodyPr>
          <a:lstStyle>
            <a:lvl1pPr marL="2667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39B44"/>
              </a:buClr>
              <a:buFont typeface="Arial" pitchFamily="34" charset="0"/>
              <a:buChar char="•"/>
              <a:defRPr sz="1900">
                <a:solidFill>
                  <a:srgbClr val="686868"/>
                </a:solidFill>
                <a:latin typeface="+mn-lt"/>
                <a:ea typeface="+mn-ea"/>
                <a:cs typeface="+mn-cs"/>
              </a:defRPr>
            </a:lvl1pPr>
            <a:lvl2pPr marL="622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800">
                <a:solidFill>
                  <a:srgbClr val="686868"/>
                </a:solidFill>
                <a:latin typeface="+mj-lt"/>
              </a:defRPr>
            </a:lvl2pPr>
            <a:lvl3pPr marL="990600" indent="-3683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SzPct val="75000"/>
              <a:buFont typeface="Wingdings" pitchFamily="2" charset="2"/>
              <a:buChar char="ü"/>
              <a:defRPr sz="1700">
                <a:solidFill>
                  <a:srgbClr val="686868"/>
                </a:solidFill>
                <a:latin typeface="+mj-lt"/>
              </a:defRPr>
            </a:lvl3pPr>
            <a:lvl4pPr marL="1257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600">
                <a:solidFill>
                  <a:srgbClr val="686868"/>
                </a:solidFill>
                <a:latin typeface="+mj-lt"/>
              </a:defRPr>
            </a:lvl4pPr>
            <a:lvl5pPr marL="1612900" indent="-3556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»"/>
              <a:defRPr sz="1500">
                <a:solidFill>
                  <a:srgbClr val="686868"/>
                </a:solidFill>
                <a:latin typeface="+mj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9pPr>
          </a:lstStyle>
          <a:p>
            <a:pPr marL="0" indent="0">
              <a:buNone/>
            </a:pPr>
            <a:r>
              <a:rPr lang="pt-BR" sz="2000" dirty="0">
                <a:solidFill>
                  <a:schemeClr val="tx1"/>
                </a:solidFill>
                <a:latin typeface="Calibri" panose="020F0502020204030204" pitchFamily="34" charset="0"/>
              </a:rPr>
              <a:t>Para </a:t>
            </a:r>
            <a:r>
              <a:rPr lang="pt-BR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auxiliar a </a:t>
            </a:r>
            <a:r>
              <a:rPr lang="pt-BR" sz="2000" dirty="0">
                <a:solidFill>
                  <a:schemeClr val="tx1"/>
                </a:solidFill>
                <a:latin typeface="Calibri" panose="020F0502020204030204" pitchFamily="34" charset="0"/>
              </a:rPr>
              <a:t>leitura da base de dados, a BSM enviará </a:t>
            </a:r>
            <a:r>
              <a:rPr lang="pt-BR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uma ferramenta desenvolvida em </a:t>
            </a:r>
            <a:r>
              <a:rPr lang="pt-BR" sz="2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excel</a:t>
            </a:r>
            <a:r>
              <a:rPr lang="pt-BR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para análise de cada oferta inserida, mostrando a cada novo evento a prioridade de execução</a:t>
            </a:r>
            <a:endParaRPr lang="pt-BR" sz="20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2"/>
          <a:srcRect l="796" t="26885" r="9830" b="7663"/>
          <a:stretch/>
        </p:blipFill>
        <p:spPr>
          <a:xfrm>
            <a:off x="383369" y="1088722"/>
            <a:ext cx="8308901" cy="3636422"/>
          </a:xfrm>
          <a:prstGeom prst="rect">
            <a:avLst/>
          </a:prstGeom>
        </p:spPr>
      </p:pic>
      <p:sp>
        <p:nvSpPr>
          <p:cNvPr id="3" name="Retângulo de cantos arredondados 2"/>
          <p:cNvSpPr/>
          <p:nvPr/>
        </p:nvSpPr>
        <p:spPr>
          <a:xfrm>
            <a:off x="5508103" y="4257074"/>
            <a:ext cx="3184167" cy="36004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de cantos arredondados 10"/>
          <p:cNvSpPr/>
          <p:nvPr/>
        </p:nvSpPr>
        <p:spPr>
          <a:xfrm>
            <a:off x="2051720" y="3499711"/>
            <a:ext cx="3312368" cy="21602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59404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de cantos arredondados 13"/>
          <p:cNvSpPr/>
          <p:nvPr/>
        </p:nvSpPr>
        <p:spPr>
          <a:xfrm>
            <a:off x="223239" y="2708920"/>
            <a:ext cx="8712968" cy="1224136"/>
          </a:xfrm>
          <a:prstGeom prst="roundRect">
            <a:avLst/>
          </a:prstGeom>
          <a:gradFill flip="none" rotWithShape="1">
            <a:gsLst>
              <a:gs pos="0">
                <a:srgbClr val="004685">
                  <a:shade val="30000"/>
                  <a:satMod val="115000"/>
                </a:srgbClr>
              </a:gs>
              <a:gs pos="50000">
                <a:srgbClr val="004685">
                  <a:shade val="67500"/>
                  <a:satMod val="115000"/>
                </a:srgbClr>
              </a:gs>
              <a:gs pos="100000">
                <a:srgbClr val="004685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3200" b="1" kern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Pontos relevantes para análise</a:t>
            </a:r>
            <a:endParaRPr lang="pt-BR" sz="3200" b="1" i="1" kern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503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 Pontos </a:t>
            </a:r>
            <a:r>
              <a:rPr lang="pt-BR" sz="2400" dirty="0" smtClean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Relevantes para análise</a:t>
            </a:r>
            <a:endParaRPr lang="pt-BR" sz="2400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836712"/>
            <a:ext cx="8335838" cy="5340251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pt-BR" dirty="0">
                <a:latin typeface="Calibri" panose="020F0502020204030204" pitchFamily="34" charset="0"/>
              </a:rPr>
              <a:t>Recorrência de </a:t>
            </a:r>
            <a:r>
              <a:rPr lang="pt-BR" dirty="0" smtClean="0">
                <a:latin typeface="Calibri" panose="020F0502020204030204" pitchFamily="34" charset="0"/>
              </a:rPr>
              <a:t>ciclo</a:t>
            </a:r>
          </a:p>
          <a:p>
            <a:pPr marL="804863" lvl="1" indent="-354013">
              <a:buFont typeface="+mj-lt"/>
              <a:buAutoNum type="alphaLcPeriod"/>
            </a:pPr>
            <a:r>
              <a:rPr lang="pt-BR" dirty="0" smtClean="0">
                <a:latin typeface="Calibri" panose="020F0502020204030204" pitchFamily="34" charset="0"/>
              </a:rPr>
              <a:t>Por </a:t>
            </a:r>
            <a:r>
              <a:rPr lang="pt-BR" dirty="0">
                <a:latin typeface="Calibri" panose="020F0502020204030204" pitchFamily="34" charset="0"/>
              </a:rPr>
              <a:t>ativo</a:t>
            </a:r>
          </a:p>
          <a:p>
            <a:pPr marL="804863" lvl="1" indent="-354013">
              <a:buFont typeface="+mj-lt"/>
              <a:buAutoNum type="alphaLcPeriod"/>
            </a:pPr>
            <a:r>
              <a:rPr lang="pt-BR" dirty="0">
                <a:latin typeface="Calibri" panose="020F0502020204030204" pitchFamily="34" charset="0"/>
              </a:rPr>
              <a:t>Com a mesma contraparte </a:t>
            </a:r>
            <a:r>
              <a:rPr lang="pt-BR" dirty="0" smtClean="0">
                <a:latin typeface="Calibri" panose="020F0502020204030204" pitchFamily="34" charset="0"/>
              </a:rPr>
              <a:t>(corretora)</a:t>
            </a:r>
            <a:endParaRPr lang="pt-BR" dirty="0">
              <a:latin typeface="Calibri" panose="020F0502020204030204" pitchFamily="34" charset="0"/>
            </a:endParaRPr>
          </a:p>
          <a:p>
            <a:pPr marL="514350" lvl="1" indent="-514350">
              <a:spcBef>
                <a:spcPts val="1000"/>
              </a:spcBef>
              <a:buFont typeface="+mj-lt"/>
              <a:buAutoNum type="alphaLcPeriod"/>
            </a:pPr>
            <a:endParaRPr lang="pt-BR" dirty="0" smtClean="0">
              <a:latin typeface="Calibri" panose="020F0502020204030204" pitchFamily="34" charset="0"/>
            </a:endParaRPr>
          </a:p>
          <a:p>
            <a:pPr marL="457200" lvl="1" indent="-457200">
              <a:buFont typeface="+mj-lt"/>
              <a:buAutoNum type="arabicPeriod" startAt="2"/>
            </a:pPr>
            <a:r>
              <a:rPr lang="pt-BR" sz="2400" dirty="0">
                <a:latin typeface="Calibri" panose="020F0502020204030204" pitchFamily="34" charset="0"/>
              </a:rPr>
              <a:t>Perfil de negociação do </a:t>
            </a:r>
            <a:r>
              <a:rPr lang="pt-BR" sz="2400" dirty="0" smtClean="0">
                <a:latin typeface="Calibri" panose="020F0502020204030204" pitchFamily="34" charset="0"/>
              </a:rPr>
              <a:t>cliente</a:t>
            </a:r>
            <a:endParaRPr lang="pt-BR" sz="2400" dirty="0">
              <a:latin typeface="Calibri" panose="020F0502020204030204" pitchFamily="34" charset="0"/>
            </a:endParaRPr>
          </a:p>
          <a:p>
            <a:pPr marL="914400" lvl="2" indent="-457200">
              <a:spcBef>
                <a:spcPts val="1000"/>
              </a:spcBef>
              <a:buFont typeface="+mj-lt"/>
              <a:buAutoNum type="alphaLcPeriod"/>
            </a:pPr>
            <a:r>
              <a:rPr lang="pt-BR" sz="2000" dirty="0" smtClean="0">
                <a:latin typeface="Calibri" panose="020F0502020204030204" pitchFamily="34" charset="0"/>
              </a:rPr>
              <a:t>Representatividade </a:t>
            </a:r>
            <a:r>
              <a:rPr lang="pt-BR" sz="2000" dirty="0">
                <a:latin typeface="Calibri" panose="020F0502020204030204" pitchFamily="34" charset="0"/>
              </a:rPr>
              <a:t>dos </a:t>
            </a:r>
            <a:r>
              <a:rPr lang="pt-BR" sz="2000" dirty="0" smtClean="0">
                <a:latin typeface="Calibri" panose="020F0502020204030204" pitchFamily="34" charset="0"/>
              </a:rPr>
              <a:t>ciclos em relação aos negócios do cliente</a:t>
            </a:r>
            <a:endParaRPr lang="pt-BR" sz="2000" dirty="0">
              <a:latin typeface="Calibri" panose="020F0502020204030204" pitchFamily="34" charset="0"/>
            </a:endParaRPr>
          </a:p>
          <a:p>
            <a:pPr marL="914400" lvl="2" indent="-457200">
              <a:spcBef>
                <a:spcPts val="1000"/>
              </a:spcBef>
              <a:buFont typeface="+mj-lt"/>
              <a:buAutoNum type="alphaLcPeriod"/>
            </a:pPr>
            <a:r>
              <a:rPr lang="pt-BR" sz="2000" dirty="0" smtClean="0">
                <a:latin typeface="Calibri" panose="020F0502020204030204" pitchFamily="34" charset="0"/>
              </a:rPr>
              <a:t>Beneficio (lucro) com os ciclos em relação </a:t>
            </a:r>
            <a:r>
              <a:rPr lang="pt-BR" sz="2000" dirty="0">
                <a:latin typeface="Calibri" panose="020F0502020204030204" pitchFamily="34" charset="0"/>
              </a:rPr>
              <a:t>ao resultado do </a:t>
            </a:r>
            <a:r>
              <a:rPr lang="pt-BR" sz="2000" dirty="0" smtClean="0">
                <a:latin typeface="Calibri" panose="020F0502020204030204" pitchFamily="34" charset="0"/>
              </a:rPr>
              <a:t>cliente</a:t>
            </a:r>
            <a:endParaRPr lang="pt-BR" sz="2000" dirty="0">
              <a:latin typeface="Calibri" panose="020F0502020204030204" pitchFamily="34" charset="0"/>
            </a:endParaRPr>
          </a:p>
          <a:p>
            <a:pPr marL="457200" lvl="1" indent="-514350">
              <a:spcBef>
                <a:spcPts val="1000"/>
              </a:spcBef>
              <a:buFont typeface="+mj-lt"/>
              <a:buAutoNum type="arabicPeriod" startAt="2"/>
            </a:pPr>
            <a:endParaRPr lang="pt-BR" dirty="0" smtClean="0">
              <a:latin typeface="Calibri" panose="020F0502020204030204" pitchFamily="34" charset="0"/>
            </a:endParaRPr>
          </a:p>
          <a:p>
            <a:pPr marL="457200" lvl="1" indent="-457200">
              <a:spcBef>
                <a:spcPts val="1000"/>
              </a:spcBef>
              <a:buFont typeface="+mj-lt"/>
              <a:buAutoNum type="arabicPeriod" startAt="2"/>
            </a:pPr>
            <a:r>
              <a:rPr lang="pt-BR" sz="2400" dirty="0">
                <a:latin typeface="Calibri" panose="020F0502020204030204" pitchFamily="34" charset="0"/>
              </a:rPr>
              <a:t>Monitoramento contínuo dos clientes </a:t>
            </a:r>
          </a:p>
          <a:p>
            <a:pPr marL="908050" lvl="3" indent="-457200">
              <a:spcBef>
                <a:spcPts val="1000"/>
              </a:spcBef>
              <a:buFont typeface="+mj-lt"/>
              <a:buAutoNum type="alphaLcPeriod"/>
            </a:pPr>
            <a:r>
              <a:rPr lang="pt-BR" sz="2000" dirty="0" smtClean="0">
                <a:latin typeface="Calibri" panose="020F0502020204030204" pitchFamily="34" charset="0"/>
              </a:rPr>
              <a:t>Utilizar todos elementos das operações dos clientes</a:t>
            </a:r>
            <a:endParaRPr lang="pt-BR" sz="2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4607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 Pontos </a:t>
            </a:r>
            <a:r>
              <a:rPr lang="pt-BR" sz="2400" dirty="0" smtClean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Relevantes para análise</a:t>
            </a:r>
            <a:endParaRPr lang="pt-BR" sz="2400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836712"/>
            <a:ext cx="8335838" cy="5340251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pt-BR" dirty="0">
                <a:latin typeface="Calibri" panose="020F0502020204030204" pitchFamily="34" charset="0"/>
              </a:rPr>
              <a:t>Recorrência de </a:t>
            </a:r>
            <a:r>
              <a:rPr lang="pt-BR" dirty="0" smtClean="0">
                <a:latin typeface="Calibri" panose="020F0502020204030204" pitchFamily="34" charset="0"/>
              </a:rPr>
              <a:t>ciclo</a:t>
            </a:r>
          </a:p>
          <a:p>
            <a:pPr marL="804863" lvl="1" indent="-354013">
              <a:buFont typeface="+mj-lt"/>
              <a:buAutoNum type="alphaLcPeriod"/>
            </a:pPr>
            <a:r>
              <a:rPr lang="pt-BR" dirty="0" smtClean="0">
                <a:latin typeface="Calibri" panose="020F0502020204030204" pitchFamily="34" charset="0"/>
              </a:rPr>
              <a:t>Por </a:t>
            </a:r>
            <a:r>
              <a:rPr lang="pt-BR" dirty="0">
                <a:latin typeface="Calibri" panose="020F0502020204030204" pitchFamily="34" charset="0"/>
              </a:rPr>
              <a:t>ativo</a:t>
            </a:r>
          </a:p>
          <a:p>
            <a:pPr marL="804863" lvl="1" indent="-354013">
              <a:buFont typeface="+mj-lt"/>
              <a:buAutoNum type="alphaLcPeriod"/>
            </a:pPr>
            <a:r>
              <a:rPr lang="pt-BR" dirty="0">
                <a:latin typeface="Calibri" panose="020F0502020204030204" pitchFamily="34" charset="0"/>
              </a:rPr>
              <a:t>Com a mesma contraparte </a:t>
            </a:r>
            <a:r>
              <a:rPr lang="pt-BR" dirty="0" smtClean="0">
                <a:latin typeface="Calibri" panose="020F0502020204030204" pitchFamily="34" charset="0"/>
              </a:rPr>
              <a:t>(corretora)</a:t>
            </a:r>
            <a:endParaRPr lang="pt-BR" dirty="0">
              <a:latin typeface="Calibri" panose="020F0502020204030204" pitchFamily="34" charset="0"/>
            </a:endParaRPr>
          </a:p>
          <a:p>
            <a:pPr marL="514350" lvl="1" indent="-514350">
              <a:spcBef>
                <a:spcPts val="1000"/>
              </a:spcBef>
              <a:buFont typeface="+mj-lt"/>
              <a:buAutoNum type="alphaLcPeriod"/>
            </a:pPr>
            <a:endParaRPr lang="pt-BR" dirty="0" smtClean="0">
              <a:latin typeface="Calibri" panose="020F0502020204030204" pitchFamily="34" charset="0"/>
            </a:endParaRPr>
          </a:p>
          <a:p>
            <a:pPr marL="457200" lvl="1" indent="-457200">
              <a:buFont typeface="+mj-lt"/>
              <a:buAutoNum type="arabicPeriod" startAt="2"/>
            </a:pPr>
            <a:r>
              <a:rPr lang="pt-BR" sz="2400" dirty="0">
                <a:latin typeface="Calibri" panose="020F0502020204030204" pitchFamily="34" charset="0"/>
              </a:rPr>
              <a:t>Perfil de negociação do </a:t>
            </a:r>
            <a:r>
              <a:rPr lang="pt-BR" sz="2400" dirty="0" smtClean="0">
                <a:latin typeface="Calibri" panose="020F0502020204030204" pitchFamily="34" charset="0"/>
              </a:rPr>
              <a:t>cliente</a:t>
            </a:r>
            <a:endParaRPr lang="pt-BR" sz="2400" dirty="0">
              <a:latin typeface="Calibri" panose="020F0502020204030204" pitchFamily="34" charset="0"/>
            </a:endParaRPr>
          </a:p>
          <a:p>
            <a:pPr marL="914400" lvl="2" indent="-457200">
              <a:spcBef>
                <a:spcPts val="1000"/>
              </a:spcBef>
              <a:buFont typeface="+mj-lt"/>
              <a:buAutoNum type="alphaLcPeriod"/>
            </a:pPr>
            <a:r>
              <a:rPr lang="pt-BR" sz="2000" dirty="0" smtClean="0">
                <a:latin typeface="Calibri" panose="020F0502020204030204" pitchFamily="34" charset="0"/>
              </a:rPr>
              <a:t>Representatividade </a:t>
            </a:r>
            <a:r>
              <a:rPr lang="pt-BR" sz="2000" dirty="0">
                <a:latin typeface="Calibri" panose="020F0502020204030204" pitchFamily="34" charset="0"/>
              </a:rPr>
              <a:t>dos </a:t>
            </a:r>
            <a:r>
              <a:rPr lang="pt-BR" sz="2000" dirty="0" smtClean="0">
                <a:latin typeface="Calibri" panose="020F0502020204030204" pitchFamily="34" charset="0"/>
              </a:rPr>
              <a:t>ciclos em relação aos negócios do cliente</a:t>
            </a:r>
            <a:endParaRPr lang="pt-BR" sz="2000" dirty="0">
              <a:latin typeface="Calibri" panose="020F0502020204030204" pitchFamily="34" charset="0"/>
            </a:endParaRPr>
          </a:p>
          <a:p>
            <a:pPr marL="914400" lvl="2" indent="-457200">
              <a:spcBef>
                <a:spcPts val="1000"/>
              </a:spcBef>
              <a:buFont typeface="+mj-lt"/>
              <a:buAutoNum type="alphaLcPeriod"/>
            </a:pPr>
            <a:r>
              <a:rPr lang="pt-BR" sz="2000" dirty="0" smtClean="0">
                <a:latin typeface="Calibri" panose="020F0502020204030204" pitchFamily="34" charset="0"/>
              </a:rPr>
              <a:t>Beneficio (lucro) com os ciclos em relação </a:t>
            </a:r>
            <a:r>
              <a:rPr lang="pt-BR" sz="2000" dirty="0">
                <a:latin typeface="Calibri" panose="020F0502020204030204" pitchFamily="34" charset="0"/>
              </a:rPr>
              <a:t>ao resultado do </a:t>
            </a:r>
            <a:r>
              <a:rPr lang="pt-BR" sz="2000" dirty="0" smtClean="0">
                <a:latin typeface="Calibri" panose="020F0502020204030204" pitchFamily="34" charset="0"/>
              </a:rPr>
              <a:t>cliente</a:t>
            </a:r>
            <a:endParaRPr lang="pt-BR" sz="2000" dirty="0">
              <a:latin typeface="Calibri" panose="020F0502020204030204" pitchFamily="34" charset="0"/>
            </a:endParaRPr>
          </a:p>
          <a:p>
            <a:pPr marL="457200" lvl="1" indent="-514350">
              <a:spcBef>
                <a:spcPts val="1000"/>
              </a:spcBef>
              <a:buFont typeface="+mj-lt"/>
              <a:buAutoNum type="arabicPeriod" startAt="2"/>
            </a:pPr>
            <a:endParaRPr lang="pt-BR" dirty="0" smtClean="0">
              <a:latin typeface="Calibri" panose="020F0502020204030204" pitchFamily="34" charset="0"/>
            </a:endParaRPr>
          </a:p>
          <a:p>
            <a:pPr marL="457200" lvl="1" indent="-457200">
              <a:spcBef>
                <a:spcPts val="1000"/>
              </a:spcBef>
              <a:buFont typeface="+mj-lt"/>
              <a:buAutoNum type="arabicPeriod" startAt="2"/>
            </a:pPr>
            <a:r>
              <a:rPr lang="pt-BR" sz="2400" dirty="0">
                <a:latin typeface="Calibri" panose="020F0502020204030204" pitchFamily="34" charset="0"/>
              </a:rPr>
              <a:t>Monitoramento contínuo dos clientes </a:t>
            </a:r>
          </a:p>
          <a:p>
            <a:pPr marL="908050" lvl="3" indent="-457200">
              <a:spcBef>
                <a:spcPts val="1000"/>
              </a:spcBef>
              <a:buFont typeface="+mj-lt"/>
              <a:buAutoNum type="alphaLcPeriod"/>
            </a:pPr>
            <a:r>
              <a:rPr lang="pt-BR" sz="2000" dirty="0" smtClean="0">
                <a:latin typeface="Calibri" panose="020F0502020204030204" pitchFamily="34" charset="0"/>
              </a:rPr>
              <a:t>Utilizar todos elementos das operações dos clientes</a:t>
            </a:r>
            <a:endParaRPr lang="pt-BR" sz="2000" dirty="0">
              <a:latin typeface="Calibri" panose="020F0502020204030204" pitchFamily="34" charset="0"/>
            </a:endParaRPr>
          </a:p>
        </p:txBody>
      </p:sp>
      <p:sp>
        <p:nvSpPr>
          <p:cNvPr id="4" name="Retângulo de cantos arredondados 3"/>
          <p:cNvSpPr/>
          <p:nvPr/>
        </p:nvSpPr>
        <p:spPr>
          <a:xfrm>
            <a:off x="179512" y="5229200"/>
            <a:ext cx="8712968" cy="1008112"/>
          </a:xfrm>
          <a:prstGeom prst="roundRect">
            <a:avLst/>
          </a:prstGeom>
          <a:gradFill flip="none" rotWithShape="1">
            <a:gsLst>
              <a:gs pos="0">
                <a:srgbClr val="004685">
                  <a:shade val="30000"/>
                  <a:satMod val="115000"/>
                </a:srgbClr>
              </a:gs>
              <a:gs pos="50000">
                <a:srgbClr val="004685">
                  <a:shade val="67500"/>
                  <a:satMod val="115000"/>
                </a:srgbClr>
              </a:gs>
              <a:gs pos="100000">
                <a:srgbClr val="004685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800" b="1" kern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Quanto mais concentrado (mais intenso) maior o indício de irregularidade</a:t>
            </a:r>
            <a:endParaRPr lang="pt-BR" sz="2800" b="1" i="1" kern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03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de cantos arredondados 13"/>
          <p:cNvSpPr/>
          <p:nvPr/>
        </p:nvSpPr>
        <p:spPr>
          <a:xfrm>
            <a:off x="223239" y="2708920"/>
            <a:ext cx="8712968" cy="1224136"/>
          </a:xfrm>
          <a:prstGeom prst="roundRect">
            <a:avLst/>
          </a:prstGeom>
          <a:gradFill flip="none" rotWithShape="1">
            <a:gsLst>
              <a:gs pos="0">
                <a:srgbClr val="004685">
                  <a:shade val="30000"/>
                  <a:satMod val="115000"/>
                </a:srgbClr>
              </a:gs>
              <a:gs pos="50000">
                <a:srgbClr val="004685">
                  <a:shade val="67500"/>
                  <a:satMod val="115000"/>
                </a:srgbClr>
              </a:gs>
              <a:gs pos="100000">
                <a:srgbClr val="004685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3200" b="1" kern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Diligência</a:t>
            </a:r>
            <a:endParaRPr lang="pt-BR" sz="3200" b="1" i="1" kern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4171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07504" y="188640"/>
            <a:ext cx="6912768" cy="576064"/>
          </a:xfrm>
        </p:spPr>
        <p:txBody>
          <a:bodyPr/>
          <a:lstStyle/>
          <a:p>
            <a:pPr algn="l"/>
            <a:r>
              <a:rPr lang="pt-BR" sz="2400" dirty="0" smtClean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Resposta as notificações</a:t>
            </a:r>
            <a:endParaRPr lang="pt-BR" sz="2400" i="1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6820418"/>
              </p:ext>
            </p:extLst>
          </p:nvPr>
        </p:nvGraphicFramePr>
        <p:xfrm>
          <a:off x="117739" y="980728"/>
          <a:ext cx="8741876" cy="15121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2" name="Worksheet" r:id="rId4" imgW="7543768" imgH="1304859" progId="Excel.Sheet.12">
                  <p:embed/>
                </p:oleObj>
              </mc:Choice>
              <mc:Fallback>
                <p:oleObj name="Worksheet" r:id="rId4" imgW="7543768" imgH="130485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7739" y="980728"/>
                        <a:ext cx="8741876" cy="15121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Espaço Reservado para Conteúdo 1"/>
          <p:cNvSpPr txBox="1">
            <a:spLocks/>
          </p:cNvSpPr>
          <p:nvPr/>
        </p:nvSpPr>
        <p:spPr>
          <a:xfrm>
            <a:off x="94704" y="2708920"/>
            <a:ext cx="8712968" cy="2628292"/>
          </a:xfrm>
          <a:prstGeom prst="rect">
            <a:avLst/>
          </a:prstGeom>
        </p:spPr>
        <p:txBody>
          <a:bodyPr>
            <a:noAutofit/>
          </a:bodyPr>
          <a:lstStyle>
            <a:lvl1pPr marL="266700" indent="-266700" algn="l" defTabSz="914400" rtl="0" eaLnBrk="1" latinLnBrk="0" hangingPunct="1">
              <a:spcBef>
                <a:spcPts val="1200"/>
              </a:spcBef>
              <a:buClr>
                <a:srgbClr val="039B44"/>
              </a:buClr>
              <a:buFont typeface="Arial" pitchFamily="34" charset="0"/>
              <a:buChar char="•"/>
              <a:defRPr sz="1900" kern="1200">
                <a:solidFill>
                  <a:srgbClr val="686868"/>
                </a:solidFill>
                <a:latin typeface="+mn-lt"/>
                <a:ea typeface="+mn-ea"/>
                <a:cs typeface="+mn-cs"/>
              </a:defRPr>
            </a:lvl1pPr>
            <a:lvl2pPr marL="622300" indent="-266700" algn="l" defTabSz="914400" rtl="0" eaLnBrk="1" latinLnBrk="0" hangingPunct="1">
              <a:spcBef>
                <a:spcPts val="1200"/>
              </a:spcBef>
              <a:buClr>
                <a:srgbClr val="00B050"/>
              </a:buClr>
              <a:buFont typeface="Arial" pitchFamily="34" charset="0"/>
              <a:buChar char="–"/>
              <a:defRPr sz="1800" kern="1200">
                <a:solidFill>
                  <a:srgbClr val="686868"/>
                </a:solidFill>
                <a:latin typeface="+mn-lt"/>
                <a:ea typeface="+mn-ea"/>
                <a:cs typeface="+mn-cs"/>
              </a:defRPr>
            </a:lvl2pPr>
            <a:lvl3pPr marL="990600" indent="-368300" algn="l" defTabSz="914400" rtl="0" eaLnBrk="1" latinLnBrk="0" hangingPunct="1">
              <a:spcBef>
                <a:spcPts val="1200"/>
              </a:spcBef>
              <a:buClr>
                <a:srgbClr val="00B050"/>
              </a:buClr>
              <a:buSzPct val="75000"/>
              <a:buFont typeface="Wingdings" pitchFamily="2" charset="2"/>
              <a:buChar char="ü"/>
              <a:defRPr sz="1700" kern="1200">
                <a:solidFill>
                  <a:srgbClr val="686868"/>
                </a:solidFill>
                <a:latin typeface="+mn-lt"/>
                <a:ea typeface="+mn-ea"/>
                <a:cs typeface="+mn-cs"/>
              </a:defRPr>
            </a:lvl3pPr>
            <a:lvl4pPr marL="1257300" indent="-266700" algn="l" defTabSz="914400" rtl="0" eaLnBrk="1" latinLnBrk="0" hangingPunct="1">
              <a:spcBef>
                <a:spcPts val="1200"/>
              </a:spcBef>
              <a:buClr>
                <a:srgbClr val="00B050"/>
              </a:buClr>
              <a:buFont typeface="Arial" pitchFamily="34" charset="0"/>
              <a:buChar char="–"/>
              <a:defRPr sz="1600" kern="1200">
                <a:solidFill>
                  <a:srgbClr val="686868"/>
                </a:solidFill>
                <a:latin typeface="+mn-lt"/>
                <a:ea typeface="+mn-ea"/>
                <a:cs typeface="+mn-cs"/>
              </a:defRPr>
            </a:lvl4pPr>
            <a:lvl5pPr marL="1612900" indent="-355600" algn="l" defTabSz="914400" rtl="0" eaLnBrk="1" latinLnBrk="0" hangingPunct="1">
              <a:spcBef>
                <a:spcPts val="1200"/>
              </a:spcBef>
              <a:buClr>
                <a:srgbClr val="00B050"/>
              </a:buClr>
              <a:buFont typeface="Arial" pitchFamily="34" charset="0"/>
              <a:buChar char="»"/>
              <a:defRPr sz="1500" kern="1200">
                <a:solidFill>
                  <a:srgbClr val="68686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1463" indent="-271463">
              <a:buFont typeface="+mj-lt"/>
              <a:buAutoNum type="arabicPeriod"/>
            </a:pPr>
            <a:r>
              <a:rPr lang="en-US" sz="2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Documentar</a:t>
            </a:r>
            <a:r>
              <a:rPr lang="en-US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resultado</a:t>
            </a:r>
            <a:r>
              <a:rPr lang="en-US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da </a:t>
            </a:r>
            <a:r>
              <a:rPr lang="en-US" sz="2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análise</a:t>
            </a:r>
            <a:endParaRPr lang="en-US" sz="20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71463" indent="-271463">
              <a:buFont typeface="+mj-lt"/>
              <a:buAutoNum type="arabicPeriod"/>
            </a:pPr>
            <a:r>
              <a:rPr lang="pt-BR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Coibir prática abusiva:</a:t>
            </a:r>
          </a:p>
          <a:p>
            <a:pPr marL="1165225" lvl="1" indent="-446088">
              <a:buFont typeface="+mj-lt"/>
              <a:buAutoNum type="alphaLcParenR"/>
            </a:pPr>
            <a:r>
              <a:rPr lang="pt-BR" dirty="0" smtClean="0">
                <a:solidFill>
                  <a:schemeClr val="tx1"/>
                </a:solidFill>
                <a:latin typeface="Calibri" panose="020F0502020204030204" pitchFamily="34" charset="0"/>
              </a:rPr>
              <a:t>diligência </a:t>
            </a:r>
            <a:r>
              <a:rPr lang="pt-BR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a posteriori</a:t>
            </a:r>
            <a:r>
              <a:rPr lang="pt-BR" dirty="0" smtClean="0">
                <a:solidFill>
                  <a:schemeClr val="tx1"/>
                </a:solidFill>
                <a:latin typeface="Calibri" panose="020F0502020204030204" pitchFamily="34" charset="0"/>
              </a:rPr>
              <a:t> importa;</a:t>
            </a:r>
          </a:p>
          <a:p>
            <a:pPr marL="1165225" lvl="1" indent="-446088">
              <a:buFont typeface="+mj-lt"/>
              <a:buAutoNum type="alphaLcParenR"/>
            </a:pPr>
            <a:r>
              <a:rPr lang="pt-BR" dirty="0" smtClean="0">
                <a:solidFill>
                  <a:schemeClr val="tx1"/>
                </a:solidFill>
                <a:latin typeface="Calibri" panose="020F0502020204030204" pitchFamily="34" charset="0"/>
              </a:rPr>
              <a:t>orientar clientes sobre limites normativos de práticas abusivas;</a:t>
            </a:r>
          </a:p>
          <a:p>
            <a:pPr marL="1165225" lvl="1" indent="-446088">
              <a:buFont typeface="+mj-lt"/>
              <a:buAutoNum type="alphaLcParenR"/>
            </a:pPr>
            <a:r>
              <a:rPr lang="pt-BR" dirty="0" smtClean="0">
                <a:solidFill>
                  <a:schemeClr val="tx1"/>
                </a:solidFill>
                <a:latin typeface="Calibri" panose="020F0502020204030204" pitchFamily="34" charset="0"/>
              </a:rPr>
              <a:t>Impedir continuidade </a:t>
            </a:r>
            <a:r>
              <a:rPr lang="pt-BR" i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spoofing</a:t>
            </a:r>
            <a:r>
              <a:rPr lang="pt-BR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e </a:t>
            </a:r>
            <a:r>
              <a:rPr lang="pt-BR" i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layering</a:t>
            </a:r>
            <a:r>
              <a:rPr lang="pt-BR" dirty="0" smtClean="0">
                <a:solidFill>
                  <a:schemeClr val="tx1"/>
                </a:solidFill>
                <a:latin typeface="Calibri" panose="020F0502020204030204" pitchFamily="34" charset="0"/>
              </a:rPr>
              <a:t>; </a:t>
            </a:r>
          </a:p>
          <a:p>
            <a:pPr marL="1165225" lvl="1" indent="-446088">
              <a:buFont typeface="+mj-lt"/>
              <a:buAutoNum type="alphaLcParenR"/>
            </a:pPr>
            <a:r>
              <a:rPr lang="pt-BR" dirty="0" smtClean="0">
                <a:solidFill>
                  <a:schemeClr val="tx1"/>
                </a:solidFill>
                <a:latin typeface="Calibri" panose="020F0502020204030204" pitchFamily="34" charset="0"/>
              </a:rPr>
              <a:t>atenção para eventual participação do intermediário na prática abusiva</a:t>
            </a:r>
          </a:p>
        </p:txBody>
      </p:sp>
    </p:spTree>
    <p:extLst>
      <p:ext uri="{BB962C8B-B14F-4D97-AF65-F5344CB8AC3E}">
        <p14:creationId xmlns:p14="http://schemas.microsoft.com/office/powerpoint/2010/main" val="3567704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07504" y="188640"/>
            <a:ext cx="6912768" cy="576064"/>
          </a:xfrm>
        </p:spPr>
        <p:txBody>
          <a:bodyPr/>
          <a:lstStyle/>
          <a:p>
            <a:pPr algn="l"/>
            <a:r>
              <a:rPr lang="pt-BR" sz="240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Exemplo de </a:t>
            </a:r>
            <a:r>
              <a:rPr lang="pt-BR" sz="2400" i="1" dirty="0" err="1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Spoofing</a:t>
            </a:r>
            <a:endParaRPr lang="pt-BR" sz="2400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Espaço Reservado para Conteúdo 1"/>
          <p:cNvSpPr txBox="1">
            <a:spLocks/>
          </p:cNvSpPr>
          <p:nvPr/>
        </p:nvSpPr>
        <p:spPr>
          <a:xfrm>
            <a:off x="251520" y="908720"/>
            <a:ext cx="8712968" cy="864096"/>
          </a:xfrm>
          <a:prstGeom prst="rect">
            <a:avLst/>
          </a:prstGeom>
        </p:spPr>
        <p:txBody>
          <a:bodyPr>
            <a:noAutofit/>
          </a:bodyPr>
          <a:lstStyle>
            <a:lvl1pPr marL="2667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39B44"/>
              </a:buClr>
              <a:buFont typeface="Arial" pitchFamily="34" charset="0"/>
              <a:buChar char="•"/>
              <a:defRPr sz="1900">
                <a:solidFill>
                  <a:srgbClr val="686868"/>
                </a:solidFill>
                <a:latin typeface="+mn-lt"/>
                <a:ea typeface="+mn-ea"/>
                <a:cs typeface="+mn-cs"/>
              </a:defRPr>
            </a:lvl1pPr>
            <a:lvl2pPr marL="622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800">
                <a:solidFill>
                  <a:srgbClr val="686868"/>
                </a:solidFill>
                <a:latin typeface="+mj-lt"/>
              </a:defRPr>
            </a:lvl2pPr>
            <a:lvl3pPr marL="990600" indent="-3683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SzPct val="75000"/>
              <a:buFont typeface="Wingdings" pitchFamily="2" charset="2"/>
              <a:buChar char="ü"/>
              <a:defRPr sz="1700">
                <a:solidFill>
                  <a:srgbClr val="686868"/>
                </a:solidFill>
                <a:latin typeface="+mj-lt"/>
              </a:defRPr>
            </a:lvl3pPr>
            <a:lvl4pPr marL="1257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600">
                <a:solidFill>
                  <a:srgbClr val="686868"/>
                </a:solidFill>
                <a:latin typeface="+mj-lt"/>
              </a:defRPr>
            </a:lvl4pPr>
            <a:lvl5pPr marL="1612900" indent="-3556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»"/>
              <a:defRPr sz="1500">
                <a:solidFill>
                  <a:srgbClr val="686868"/>
                </a:solidFill>
                <a:latin typeface="+mj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pt-BR" sz="2000" kern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O </a:t>
            </a:r>
            <a:r>
              <a:rPr lang="pt-BR" sz="2000" b="1" kern="0" dirty="0" smtClean="0">
                <a:solidFill>
                  <a:srgbClr val="004685"/>
                </a:solidFill>
                <a:latin typeface="Calibri" panose="020F0502020204030204" pitchFamily="34" charset="0"/>
              </a:rPr>
              <a:t>tamanho da oferta fora de padrão </a:t>
            </a:r>
            <a:r>
              <a:rPr lang="pt-BR" sz="2000" kern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cria pressão de liquidez e causa a reação dos investidores (desejam estar no topo do livro para ser executado e consideram que a liquidez do livro e verdadeira)    </a:t>
            </a:r>
          </a:p>
          <a:p>
            <a:pPr marL="0" indent="0">
              <a:buFont typeface="Arial" pitchFamily="34" charset="0"/>
              <a:buNone/>
            </a:pPr>
            <a:endParaRPr lang="pt-BR" kern="0" dirty="0">
              <a:solidFill>
                <a:schemeClr val="tx1"/>
              </a:solidFill>
            </a:endParaRPr>
          </a:p>
        </p:txBody>
      </p:sp>
      <p:graphicFrame>
        <p:nvGraphicFramePr>
          <p:cNvPr id="14" name="Gráfico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9725184"/>
              </p:ext>
            </p:extLst>
          </p:nvPr>
        </p:nvGraphicFramePr>
        <p:xfrm>
          <a:off x="539552" y="2132856"/>
          <a:ext cx="7812868" cy="39812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eta para baixo 2"/>
          <p:cNvSpPr/>
          <p:nvPr/>
        </p:nvSpPr>
        <p:spPr>
          <a:xfrm>
            <a:off x="7136866" y="5166484"/>
            <a:ext cx="288032" cy="504056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alibri" panose="020F0502020204030204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6588224" y="4797152"/>
            <a:ext cx="1438214" cy="369332"/>
          </a:xfrm>
          <a:prstGeom prst="rect">
            <a:avLst/>
          </a:prstGeom>
        </p:spPr>
        <p:txBody>
          <a:bodyPr wrap="none" rtlCol="0" anchor="ctr">
            <a:spAutoFit/>
          </a:bodyPr>
          <a:lstStyle/>
          <a:p>
            <a:pPr marL="342900" marR="0" indent="-34290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</a:rPr>
              <a:t>Falsa liquidez</a:t>
            </a:r>
            <a:endParaRPr lang="pt-BR" kern="0" dirty="0" smtClean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3094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07504" y="188640"/>
            <a:ext cx="6912768" cy="576064"/>
          </a:xfrm>
        </p:spPr>
        <p:txBody>
          <a:bodyPr/>
          <a:lstStyle/>
          <a:p>
            <a:pPr algn="l"/>
            <a:r>
              <a:rPr lang="pt-BR" sz="240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Exemplo de </a:t>
            </a:r>
            <a:r>
              <a:rPr lang="pt-BR" sz="2400" i="1" dirty="0" err="1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Spoofing</a:t>
            </a:r>
            <a:endParaRPr lang="pt-BR" sz="2400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Espaço Reservado para Conteúdo 1"/>
          <p:cNvSpPr txBox="1">
            <a:spLocks/>
          </p:cNvSpPr>
          <p:nvPr/>
        </p:nvSpPr>
        <p:spPr>
          <a:xfrm>
            <a:off x="303741" y="1641062"/>
            <a:ext cx="8712968" cy="923842"/>
          </a:xfrm>
          <a:prstGeom prst="rect">
            <a:avLst/>
          </a:prstGeom>
        </p:spPr>
        <p:txBody>
          <a:bodyPr>
            <a:noAutofit/>
          </a:bodyPr>
          <a:lstStyle>
            <a:lvl1pPr marL="2667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39B44"/>
              </a:buClr>
              <a:buFont typeface="Arial" pitchFamily="34" charset="0"/>
              <a:buChar char="•"/>
              <a:defRPr sz="1900">
                <a:solidFill>
                  <a:srgbClr val="686868"/>
                </a:solidFill>
                <a:latin typeface="+mn-lt"/>
                <a:ea typeface="+mn-ea"/>
                <a:cs typeface="+mn-cs"/>
              </a:defRPr>
            </a:lvl1pPr>
            <a:lvl2pPr marL="622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800">
                <a:solidFill>
                  <a:srgbClr val="686868"/>
                </a:solidFill>
                <a:latin typeface="+mj-lt"/>
              </a:defRPr>
            </a:lvl2pPr>
            <a:lvl3pPr marL="990600" indent="-3683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SzPct val="75000"/>
              <a:buFont typeface="Wingdings" pitchFamily="2" charset="2"/>
              <a:buChar char="ü"/>
              <a:defRPr sz="1700">
                <a:solidFill>
                  <a:srgbClr val="686868"/>
                </a:solidFill>
                <a:latin typeface="+mj-lt"/>
              </a:defRPr>
            </a:lvl3pPr>
            <a:lvl4pPr marL="1257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600">
                <a:solidFill>
                  <a:srgbClr val="686868"/>
                </a:solidFill>
                <a:latin typeface="+mj-lt"/>
              </a:defRPr>
            </a:lvl4pPr>
            <a:lvl5pPr marL="1612900" indent="-3556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»"/>
              <a:defRPr sz="1500">
                <a:solidFill>
                  <a:srgbClr val="686868"/>
                </a:solidFill>
                <a:latin typeface="+mj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9pPr>
          </a:lstStyle>
          <a:p>
            <a:pPr marL="0" indent="0" algn="just">
              <a:spcBef>
                <a:spcPts val="0"/>
              </a:spcBef>
              <a:buFont typeface="Arial" pitchFamily="34" charset="0"/>
              <a:buNone/>
            </a:pPr>
            <a:r>
              <a:rPr lang="pt-BR" sz="1800" kern="0" dirty="0">
                <a:solidFill>
                  <a:schemeClr val="tx1"/>
                </a:solidFill>
                <a:latin typeface="Calibri" panose="020F0502020204030204" pitchFamily="34" charset="0"/>
              </a:rPr>
              <a:t>A reação do livro à falsa liquidez levou o preço para 53.555.</a:t>
            </a:r>
          </a:p>
          <a:p>
            <a:pPr marL="0" indent="0" algn="just">
              <a:spcBef>
                <a:spcPts val="0"/>
              </a:spcBef>
              <a:buFont typeface="Arial" pitchFamily="34" charset="0"/>
              <a:buNone/>
            </a:pPr>
            <a:r>
              <a:rPr lang="pt-BR" sz="1800" kern="0" dirty="0">
                <a:solidFill>
                  <a:schemeClr val="tx1"/>
                </a:solidFill>
                <a:latin typeface="Calibri" panose="020F0502020204030204" pitchFamily="34" charset="0"/>
              </a:rPr>
              <a:t>Investidor B agrediu a oferta do manipulador, considerando a condição do livro naquele instante influenciada pela liquidez artificial (quantidade 100)</a:t>
            </a: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4495522"/>
              </p:ext>
            </p:extLst>
          </p:nvPr>
        </p:nvGraphicFramePr>
        <p:xfrm>
          <a:off x="307933" y="2643014"/>
          <a:ext cx="8424863" cy="417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1" name="Worksheet" r:id="rId4" imgW="5486278" imgH="2714722" progId="Excel.Sheet.12">
                  <p:embed/>
                </p:oleObj>
              </mc:Choice>
              <mc:Fallback>
                <p:oleObj name="Worksheet" r:id="rId4" imgW="5486278" imgH="271472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7933" y="2643014"/>
                        <a:ext cx="8424863" cy="41703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CaixaDeTexto 13"/>
          <p:cNvSpPr txBox="1"/>
          <p:nvPr/>
        </p:nvSpPr>
        <p:spPr>
          <a:xfrm>
            <a:off x="323528" y="922772"/>
            <a:ext cx="8136904" cy="634020"/>
          </a:xfrm>
          <a:prstGeom prst="rect">
            <a:avLst/>
          </a:prstGeom>
          <a:ln w="25400">
            <a:solidFill>
              <a:srgbClr val="004685"/>
            </a:solidFill>
          </a:ln>
        </p:spPr>
        <p:txBody>
          <a:bodyPr wrap="square" rtlCol="0" anchor="ctr">
            <a:spAutoFit/>
          </a:bodyPr>
          <a:lstStyle>
            <a:defPPr>
              <a:defRPr lang="pt-BR"/>
            </a:defPPr>
            <a:lvl1pPr marR="0" algn="ctr" defTabSz="914400" eaLnBrk="0" latinLnBrk="0" hangingPunct="0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  <a:tabLst/>
              <a:defRPr kumimoji="0" sz="1600" b="1" i="0" u="none" strike="noStrike" kern="0" cap="none" spc="0" normalizeH="0" baseline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cs typeface="+mn-cs"/>
              </a:defRPr>
            </a:lvl1pPr>
          </a:lstStyle>
          <a:p>
            <a:pPr algn="l"/>
            <a:r>
              <a:rPr lang="pt-BR" dirty="0">
                <a:solidFill>
                  <a:srgbClr val="004685"/>
                </a:solidFill>
                <a:latin typeface="Calibri" panose="020F0502020204030204" pitchFamily="34" charset="0"/>
              </a:rPr>
              <a:t>Passo 3: Reação dos investidores à falsa liquidez</a:t>
            </a:r>
          </a:p>
          <a:p>
            <a:pPr algn="l"/>
            <a:r>
              <a:rPr lang="pt-BR" dirty="0">
                <a:solidFill>
                  <a:srgbClr val="004685"/>
                </a:solidFill>
                <a:latin typeface="Calibri" panose="020F0502020204030204" pitchFamily="34" charset="0"/>
              </a:rPr>
              <a:t>Passo 4: Agressão da oferta desejada</a:t>
            </a:r>
          </a:p>
        </p:txBody>
      </p:sp>
      <p:sp>
        <p:nvSpPr>
          <p:cNvPr id="15" name="Espaço Reservado para Conteúdo 1"/>
          <p:cNvSpPr txBox="1">
            <a:spLocks/>
          </p:cNvSpPr>
          <p:nvPr/>
        </p:nvSpPr>
        <p:spPr>
          <a:xfrm>
            <a:off x="323528" y="6237312"/>
            <a:ext cx="8712968" cy="504056"/>
          </a:xfrm>
          <a:prstGeom prst="rect">
            <a:avLst/>
          </a:prstGeom>
        </p:spPr>
        <p:txBody>
          <a:bodyPr>
            <a:noAutofit/>
          </a:bodyPr>
          <a:lstStyle>
            <a:lvl1pPr marL="2667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39B44"/>
              </a:buClr>
              <a:buFont typeface="Arial" pitchFamily="34" charset="0"/>
              <a:buChar char="•"/>
              <a:defRPr sz="1900">
                <a:solidFill>
                  <a:srgbClr val="686868"/>
                </a:solidFill>
                <a:latin typeface="+mn-lt"/>
                <a:ea typeface="+mn-ea"/>
                <a:cs typeface="+mn-cs"/>
              </a:defRPr>
            </a:lvl1pPr>
            <a:lvl2pPr marL="622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800">
                <a:solidFill>
                  <a:srgbClr val="686868"/>
                </a:solidFill>
                <a:latin typeface="+mj-lt"/>
              </a:defRPr>
            </a:lvl2pPr>
            <a:lvl3pPr marL="990600" indent="-3683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SzPct val="75000"/>
              <a:buFont typeface="Wingdings" pitchFamily="2" charset="2"/>
              <a:buChar char="ü"/>
              <a:defRPr sz="1700">
                <a:solidFill>
                  <a:srgbClr val="686868"/>
                </a:solidFill>
                <a:latin typeface="+mj-lt"/>
              </a:defRPr>
            </a:lvl3pPr>
            <a:lvl4pPr marL="1257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600">
                <a:solidFill>
                  <a:srgbClr val="686868"/>
                </a:solidFill>
                <a:latin typeface="+mj-lt"/>
              </a:defRPr>
            </a:lvl4pPr>
            <a:lvl5pPr marL="1612900" indent="-3556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»"/>
              <a:defRPr sz="1500">
                <a:solidFill>
                  <a:srgbClr val="686868"/>
                </a:solidFill>
                <a:latin typeface="+mj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pt-BR" kern="0" dirty="0">
                <a:solidFill>
                  <a:schemeClr val="tx1"/>
                </a:solidFill>
                <a:latin typeface="Calibri" panose="020F0502020204030204" pitchFamily="34" charset="0"/>
              </a:rPr>
              <a:t>O negócio é realizado às </a:t>
            </a:r>
            <a:r>
              <a:rPr lang="pt-BR" b="1" kern="0" dirty="0">
                <a:solidFill>
                  <a:schemeClr val="tx1"/>
                </a:solidFill>
                <a:latin typeface="Calibri" panose="020F0502020204030204" pitchFamily="34" charset="0"/>
              </a:rPr>
              <a:t>12:13:30.540</a:t>
            </a:r>
          </a:p>
        </p:txBody>
      </p:sp>
      <p:sp>
        <p:nvSpPr>
          <p:cNvPr id="3" name="Retângulo 2"/>
          <p:cNvSpPr/>
          <p:nvPr/>
        </p:nvSpPr>
        <p:spPr>
          <a:xfrm>
            <a:off x="4860032" y="3573016"/>
            <a:ext cx="1440160" cy="230425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alibri" panose="020F0502020204030204" pitchFamily="34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6264188" y="4085300"/>
            <a:ext cx="1260140" cy="738664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R="0" indent="-34290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400" b="1" kern="0" dirty="0">
                <a:solidFill>
                  <a:srgbClr val="FF0000"/>
                </a:solidFill>
                <a:latin typeface="Calibri" panose="020F0502020204030204" pitchFamily="34" charset="0"/>
              </a:rPr>
              <a:t>Ofertas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</a:rPr>
              <a:t>sob influência do manipulador</a:t>
            </a:r>
          </a:p>
        </p:txBody>
      </p:sp>
    </p:spTree>
    <p:extLst>
      <p:ext uri="{BB962C8B-B14F-4D97-AF65-F5344CB8AC3E}">
        <p14:creationId xmlns:p14="http://schemas.microsoft.com/office/powerpoint/2010/main" val="15082622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07504" y="188640"/>
            <a:ext cx="6912768" cy="576064"/>
          </a:xfrm>
        </p:spPr>
        <p:txBody>
          <a:bodyPr/>
          <a:lstStyle/>
          <a:p>
            <a:pPr algn="l"/>
            <a:r>
              <a:rPr lang="pt-BR" sz="2400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Exemplo de </a:t>
            </a:r>
            <a:r>
              <a:rPr lang="pt-BR" sz="2400" i="1" dirty="0" err="1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</a:rPr>
              <a:t>Spoofing</a:t>
            </a:r>
            <a:endParaRPr lang="pt-BR" sz="2400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Espaço Reservado para Conteúdo 1"/>
          <p:cNvSpPr txBox="1">
            <a:spLocks/>
          </p:cNvSpPr>
          <p:nvPr/>
        </p:nvSpPr>
        <p:spPr>
          <a:xfrm>
            <a:off x="307933" y="1412776"/>
            <a:ext cx="8712968" cy="720080"/>
          </a:xfrm>
          <a:prstGeom prst="rect">
            <a:avLst/>
          </a:prstGeom>
        </p:spPr>
        <p:txBody>
          <a:bodyPr>
            <a:noAutofit/>
          </a:bodyPr>
          <a:lstStyle>
            <a:lvl1pPr marL="2667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39B44"/>
              </a:buClr>
              <a:buFont typeface="Arial" pitchFamily="34" charset="0"/>
              <a:buChar char="•"/>
              <a:defRPr sz="1900">
                <a:solidFill>
                  <a:srgbClr val="686868"/>
                </a:solidFill>
                <a:latin typeface="+mn-lt"/>
                <a:ea typeface="+mn-ea"/>
                <a:cs typeface="+mn-cs"/>
              </a:defRPr>
            </a:lvl1pPr>
            <a:lvl2pPr marL="622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800">
                <a:solidFill>
                  <a:srgbClr val="686868"/>
                </a:solidFill>
                <a:latin typeface="+mj-lt"/>
              </a:defRPr>
            </a:lvl2pPr>
            <a:lvl3pPr marL="990600" indent="-3683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SzPct val="75000"/>
              <a:buFont typeface="Wingdings" pitchFamily="2" charset="2"/>
              <a:buChar char="ü"/>
              <a:defRPr sz="1700">
                <a:solidFill>
                  <a:srgbClr val="686868"/>
                </a:solidFill>
                <a:latin typeface="+mj-lt"/>
              </a:defRPr>
            </a:lvl3pPr>
            <a:lvl4pPr marL="1257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600">
                <a:solidFill>
                  <a:srgbClr val="686868"/>
                </a:solidFill>
                <a:latin typeface="+mj-lt"/>
              </a:defRPr>
            </a:lvl4pPr>
            <a:lvl5pPr marL="1612900" indent="-3556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»"/>
              <a:defRPr sz="1500">
                <a:solidFill>
                  <a:srgbClr val="686868"/>
                </a:solidFill>
                <a:latin typeface="+mj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9pPr>
          </a:lstStyle>
          <a:p>
            <a:pPr marL="0" indent="0" algn="just">
              <a:spcBef>
                <a:spcPts val="0"/>
              </a:spcBef>
              <a:buFont typeface="Arial" pitchFamily="34" charset="0"/>
              <a:buNone/>
            </a:pPr>
            <a:r>
              <a:rPr lang="pt-BR" kern="0" dirty="0">
                <a:solidFill>
                  <a:schemeClr val="tx1"/>
                </a:solidFill>
                <a:latin typeface="Calibri" panose="020F0502020204030204" pitchFamily="34" charset="0"/>
              </a:rPr>
              <a:t>Após fechar o negócio, manipulador </a:t>
            </a:r>
            <a:r>
              <a:rPr lang="pt-BR" b="1" kern="0" dirty="0">
                <a:solidFill>
                  <a:srgbClr val="004685"/>
                </a:solidFill>
                <a:latin typeface="Calibri" panose="020F0502020204030204" pitchFamily="34" charset="0"/>
              </a:rPr>
              <a:t>cancela oferta artificial </a:t>
            </a:r>
            <a:r>
              <a:rPr lang="pt-BR" kern="0" dirty="0">
                <a:solidFill>
                  <a:schemeClr val="tx1"/>
                </a:solidFill>
                <a:latin typeface="Calibri" panose="020F0502020204030204" pitchFamily="34" charset="0"/>
              </a:rPr>
              <a:t>às 12:13:34.133.</a:t>
            </a:r>
          </a:p>
          <a:p>
            <a:pPr marL="0" indent="0" algn="just">
              <a:spcBef>
                <a:spcPts val="0"/>
              </a:spcBef>
              <a:buFont typeface="Arial" pitchFamily="34" charset="0"/>
              <a:buNone/>
            </a:pPr>
            <a:r>
              <a:rPr lang="pt-BR" kern="0" dirty="0">
                <a:solidFill>
                  <a:schemeClr val="tx1"/>
                </a:solidFill>
                <a:latin typeface="Calibri" panose="020F0502020204030204" pitchFamily="34" charset="0"/>
              </a:rPr>
              <a:t>O livro volta à condição anterior ao sinal artificial</a:t>
            </a:r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3874836"/>
              </p:ext>
            </p:extLst>
          </p:nvPr>
        </p:nvGraphicFramePr>
        <p:xfrm>
          <a:off x="357720" y="2204864"/>
          <a:ext cx="8318736" cy="3235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6" name="Worksheet" r:id="rId4" imgW="5486278" imgH="2133555" progId="Excel.Sheet.12">
                  <p:embed/>
                </p:oleObj>
              </mc:Choice>
              <mc:Fallback>
                <p:oleObj name="Worksheet" r:id="rId4" imgW="5486278" imgH="213355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57720" y="2204864"/>
                        <a:ext cx="8318736" cy="32350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Espaço Reservado para Conteúdo 1"/>
          <p:cNvSpPr txBox="1">
            <a:spLocks/>
          </p:cNvSpPr>
          <p:nvPr/>
        </p:nvSpPr>
        <p:spPr>
          <a:xfrm>
            <a:off x="323528" y="5517232"/>
            <a:ext cx="8712968" cy="576064"/>
          </a:xfrm>
          <a:prstGeom prst="rect">
            <a:avLst/>
          </a:prstGeom>
        </p:spPr>
        <p:txBody>
          <a:bodyPr>
            <a:noAutofit/>
          </a:bodyPr>
          <a:lstStyle>
            <a:lvl1pPr marL="2667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39B44"/>
              </a:buClr>
              <a:buFont typeface="Arial" pitchFamily="34" charset="0"/>
              <a:buChar char="•"/>
              <a:defRPr sz="1900">
                <a:solidFill>
                  <a:srgbClr val="686868"/>
                </a:solidFill>
                <a:latin typeface="+mn-lt"/>
                <a:ea typeface="+mn-ea"/>
                <a:cs typeface="+mn-cs"/>
              </a:defRPr>
            </a:lvl1pPr>
            <a:lvl2pPr marL="622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800">
                <a:solidFill>
                  <a:srgbClr val="686868"/>
                </a:solidFill>
                <a:latin typeface="+mj-lt"/>
              </a:defRPr>
            </a:lvl2pPr>
            <a:lvl3pPr marL="990600" indent="-3683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SzPct val="75000"/>
              <a:buFont typeface="Wingdings" pitchFamily="2" charset="2"/>
              <a:buChar char="ü"/>
              <a:defRPr sz="1700">
                <a:solidFill>
                  <a:srgbClr val="686868"/>
                </a:solidFill>
                <a:latin typeface="+mj-lt"/>
              </a:defRPr>
            </a:lvl3pPr>
            <a:lvl4pPr marL="1257300" indent="-2667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–"/>
              <a:defRPr sz="1600">
                <a:solidFill>
                  <a:srgbClr val="686868"/>
                </a:solidFill>
                <a:latin typeface="+mj-lt"/>
              </a:defRPr>
            </a:lvl4pPr>
            <a:lvl5pPr marL="1612900" indent="-35560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B050"/>
              </a:buClr>
              <a:buChar char="»"/>
              <a:defRPr sz="1500">
                <a:solidFill>
                  <a:srgbClr val="686868"/>
                </a:solidFill>
                <a:latin typeface="+mj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9pPr>
          </a:lstStyle>
          <a:p>
            <a:pPr marL="0" indent="0">
              <a:buNone/>
            </a:pPr>
            <a:r>
              <a:rPr lang="pt-BR" sz="1800" kern="0" dirty="0">
                <a:solidFill>
                  <a:schemeClr val="tx1"/>
                </a:solidFill>
                <a:latin typeface="Calibri" panose="020F0502020204030204" pitchFamily="34" charset="0"/>
              </a:rPr>
              <a:t>O </a:t>
            </a:r>
            <a:r>
              <a:rPr lang="pt-BR" sz="1800" kern="0" dirty="0" err="1">
                <a:solidFill>
                  <a:schemeClr val="tx1"/>
                </a:solidFill>
                <a:latin typeface="Calibri" panose="020F0502020204030204" pitchFamily="34" charset="0"/>
              </a:rPr>
              <a:t>spoofing</a:t>
            </a:r>
            <a:r>
              <a:rPr lang="pt-BR" sz="1800" kern="0" dirty="0">
                <a:solidFill>
                  <a:schemeClr val="tx1"/>
                </a:solidFill>
                <a:latin typeface="Calibri" panose="020F0502020204030204" pitchFamily="34" charset="0"/>
              </a:rPr>
              <a:t> ocorreu entre 12:13:27.002 e 12:13:34.133. A velocidade e o tamanho da oferta artificial dependem das condições do mercado.</a:t>
            </a:r>
          </a:p>
          <a:p>
            <a:pPr marL="0" indent="0">
              <a:spcBef>
                <a:spcPts val="0"/>
              </a:spcBef>
              <a:buNone/>
            </a:pPr>
            <a:r>
              <a:rPr lang="pt-BR" sz="1800" kern="0" dirty="0">
                <a:solidFill>
                  <a:schemeClr val="tx1"/>
                </a:solidFill>
                <a:latin typeface="Calibri" panose="020F0502020204030204" pitchFamily="34" charset="0"/>
              </a:rPr>
              <a:t>A compra com </a:t>
            </a:r>
            <a:r>
              <a:rPr lang="pt-BR" sz="1800" i="1" kern="0" dirty="0" err="1">
                <a:solidFill>
                  <a:schemeClr val="tx1"/>
                </a:solidFill>
                <a:latin typeface="Calibri" panose="020F0502020204030204" pitchFamily="34" charset="0"/>
              </a:rPr>
              <a:t>spoofing</a:t>
            </a:r>
            <a:r>
              <a:rPr lang="pt-BR" sz="1800" kern="0" dirty="0">
                <a:solidFill>
                  <a:schemeClr val="tx1"/>
                </a:solidFill>
                <a:latin typeface="Calibri" panose="020F0502020204030204" pitchFamily="34" charset="0"/>
              </a:rPr>
              <a:t> está feita.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357720" y="989949"/>
            <a:ext cx="7560840" cy="338554"/>
          </a:xfrm>
          <a:prstGeom prst="rect">
            <a:avLst/>
          </a:prstGeom>
          <a:ln w="25400">
            <a:solidFill>
              <a:srgbClr val="004685"/>
            </a:solidFill>
          </a:ln>
        </p:spPr>
        <p:txBody>
          <a:bodyPr wrap="square" rtlCol="0" anchor="ctr">
            <a:spAutoFit/>
          </a:bodyPr>
          <a:lstStyle>
            <a:defPPr>
              <a:defRPr lang="pt-BR"/>
            </a:defPPr>
            <a:lvl1pPr marR="0" algn="ctr" defTabSz="914400" eaLnBrk="0" latinLnBrk="0" hangingPunct="0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  <a:tabLst/>
              <a:defRPr kumimoji="0" sz="1600" b="1" i="0" u="none" strike="noStrike" kern="0" cap="none" spc="0" normalizeH="0" baseline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cs typeface="+mn-cs"/>
              </a:defRPr>
            </a:lvl1pPr>
          </a:lstStyle>
          <a:p>
            <a:pPr algn="l"/>
            <a:r>
              <a:rPr lang="pt-BR" dirty="0">
                <a:solidFill>
                  <a:srgbClr val="004685"/>
                </a:solidFill>
                <a:latin typeface="Calibri" panose="020F0502020204030204" pitchFamily="34" charset="0"/>
              </a:rPr>
              <a:t>Passo 5: Cancelamento da falsa liquidez</a:t>
            </a:r>
          </a:p>
        </p:txBody>
      </p:sp>
    </p:spTree>
    <p:extLst>
      <p:ext uri="{BB962C8B-B14F-4D97-AF65-F5344CB8AC3E}">
        <p14:creationId xmlns:p14="http://schemas.microsoft.com/office/powerpoint/2010/main" val="37058833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Padrão BM&amp;FBOVESPA">
      <a:dk1>
        <a:srgbClr val="2F2F2F"/>
      </a:dk1>
      <a:lt1>
        <a:srgbClr val="F2F2F2"/>
      </a:lt1>
      <a:dk2>
        <a:srgbClr val="00478D"/>
      </a:dk2>
      <a:lt2>
        <a:srgbClr val="F2F2F2"/>
      </a:lt2>
      <a:accent1>
        <a:srgbClr val="00478D"/>
      </a:accent1>
      <a:accent2>
        <a:srgbClr val="04AE4D"/>
      </a:accent2>
      <a:accent3>
        <a:srgbClr val="3C3C3C"/>
      </a:accent3>
      <a:accent4>
        <a:srgbClr val="BFBFBF"/>
      </a:accent4>
      <a:accent5>
        <a:srgbClr val="6BB5FF"/>
      </a:accent5>
      <a:accent6>
        <a:srgbClr val="3CFA8D"/>
      </a:accent6>
      <a:hlink>
        <a:srgbClr val="04AE4D"/>
      </a:hlink>
      <a:folHlink>
        <a:srgbClr val="04AE4D"/>
      </a:folHlink>
    </a:clrScheme>
    <a:fontScheme name="Padrão BM&amp;FBOVESP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rigem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1196</TotalTime>
  <Words>3671</Words>
  <Application>Microsoft Office PowerPoint</Application>
  <PresentationFormat>Apresentação na tela (4:3)</PresentationFormat>
  <Paragraphs>603</Paragraphs>
  <Slides>69</Slides>
  <Notes>0</Notes>
  <HiddenSlides>0</HiddenSlides>
  <MMClips>1</MMClips>
  <ScaleCrop>false</ScaleCrop>
  <HeadingPairs>
    <vt:vector size="8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2</vt:i4>
      </vt:variant>
      <vt:variant>
        <vt:lpstr>Títulos de slides</vt:lpstr>
      </vt:variant>
      <vt:variant>
        <vt:i4>69</vt:i4>
      </vt:variant>
    </vt:vector>
  </HeadingPairs>
  <TitlesOfParts>
    <vt:vector size="76" baseType="lpstr">
      <vt:lpstr>Arial</vt:lpstr>
      <vt:lpstr>Calibri</vt:lpstr>
      <vt:lpstr>Times New Roman</vt:lpstr>
      <vt:lpstr>Wingdings</vt:lpstr>
      <vt:lpstr>Tema do Office</vt:lpstr>
      <vt:lpstr>Worksheet</vt:lpstr>
      <vt:lpstr>Planilha</vt:lpstr>
      <vt:lpstr>Apresentação do PowerPoint</vt:lpstr>
      <vt:lpstr>Agenda</vt:lpstr>
      <vt:lpstr>Apresentação do PowerPoint</vt:lpstr>
      <vt:lpstr>Definição de Spoofing</vt:lpstr>
      <vt:lpstr>Exemplo de Spoofing</vt:lpstr>
      <vt:lpstr>Exemplo de Spoofing</vt:lpstr>
      <vt:lpstr>Exemplo de Spoofing</vt:lpstr>
      <vt:lpstr>Exemplo de Spoofing</vt:lpstr>
      <vt:lpstr>Exemplo de Spoofing</vt:lpstr>
      <vt:lpstr>Exemplo de Spoofing</vt:lpstr>
      <vt:lpstr>Exemplo de Spoofing</vt:lpstr>
      <vt:lpstr>Exemplo de Spoofing</vt:lpstr>
      <vt:lpstr>Exemplo de Spoofing</vt:lpstr>
      <vt:lpstr>Exemplo de Spoofing</vt:lpstr>
      <vt:lpstr>Exemplo de Spoofing</vt:lpstr>
      <vt:lpstr>Variações da estratégia de Spoofing</vt:lpstr>
      <vt:lpstr>Exemplo de variação da estratégia de Spoofing</vt:lpstr>
      <vt:lpstr>O que é e o que não é Spoofing</vt:lpstr>
      <vt:lpstr>Definição de Layering </vt:lpstr>
      <vt:lpstr>Exemplo de Layering</vt:lpstr>
      <vt:lpstr>Exemplo de Layering</vt:lpstr>
      <vt:lpstr>Exemplo de Layering</vt:lpstr>
      <vt:lpstr>Exemplo de Layering</vt:lpstr>
      <vt:lpstr>Exemplo de Layering</vt:lpstr>
      <vt:lpstr>Exemplo de Layering</vt:lpstr>
      <vt:lpstr>Exemplo de Layering</vt:lpstr>
      <vt:lpstr>Exemplo de Layering</vt:lpstr>
      <vt:lpstr>Visão do livro com Layering</vt:lpstr>
      <vt:lpstr>Exemplo de Layering</vt:lpstr>
      <vt:lpstr>Visão do livro sem Layering</vt:lpstr>
      <vt:lpstr>Visão livro com sucessão de Layering</vt:lpstr>
      <vt:lpstr>Variações da estratégia de Layering</vt:lpstr>
      <vt:lpstr>Variações da estratégia de Layering</vt:lpstr>
      <vt:lpstr>O que é e o que não é Layering</vt:lpstr>
      <vt:lpstr>Apresentação do PowerPoint</vt:lpstr>
      <vt:lpstr>Obrigação de Supervisionar</vt:lpstr>
      <vt:lpstr>Obrigação de Supervisionar</vt:lpstr>
      <vt:lpstr>Por que spoofing e layering não podem acontecer?</vt:lpstr>
      <vt:lpstr>Histórico da abordagem da BSM</vt:lpstr>
      <vt:lpstr>Requisitos mínimos para atendimento 126/2015</vt:lpstr>
      <vt:lpstr>Proposta da BSM</vt:lpstr>
      <vt:lpstr>Apresentação do PowerPoint</vt:lpstr>
      <vt:lpstr> Pontos identificar Spoofing</vt:lpstr>
      <vt:lpstr>Alerta de Spoofing</vt:lpstr>
      <vt:lpstr> Pontos Relevantes Layering</vt:lpstr>
      <vt:lpstr>Alerta de Layering</vt:lpstr>
      <vt:lpstr>Apresentação do PowerPoint</vt:lpstr>
      <vt:lpstr> Alertas</vt:lpstr>
      <vt:lpstr> Alertas</vt:lpstr>
      <vt:lpstr>Apresentação do PowerPoint</vt:lpstr>
      <vt:lpstr>Extrato do livro de ofertas</vt:lpstr>
      <vt:lpstr>Extrato do livro de ofertas</vt:lpstr>
      <vt:lpstr>Extrato do livro de ofertas</vt:lpstr>
      <vt:lpstr>Extrato do livro de ofertas</vt:lpstr>
      <vt:lpstr>Construtor do livro</vt:lpstr>
      <vt:lpstr>Construtor do livro</vt:lpstr>
      <vt:lpstr>Construtor do livro</vt:lpstr>
      <vt:lpstr>Construtor do livro</vt:lpstr>
      <vt:lpstr>Construtor do livro</vt:lpstr>
      <vt:lpstr>Construtor do livro</vt:lpstr>
      <vt:lpstr>Construtor do livro</vt:lpstr>
      <vt:lpstr>Reconstrução dinâmica do livro de ofertas </vt:lpstr>
      <vt:lpstr>Reconstrutor do livro - Exemplo</vt:lpstr>
      <vt:lpstr>Apresentação do PowerPoint</vt:lpstr>
      <vt:lpstr> Pontos Relevantes para análise</vt:lpstr>
      <vt:lpstr> Pontos Relevantes para análise</vt:lpstr>
      <vt:lpstr>Apresentação do PowerPoint</vt:lpstr>
      <vt:lpstr>Resposta as notificações</vt:lpstr>
      <vt:lpstr>Apresentação do PowerPoint</vt:lpstr>
    </vt:vector>
  </TitlesOfParts>
  <Company>BMFBovespa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BM&amp;FBOVESPA</dc:creator>
  <cp:lastModifiedBy>Gustavo Antonio Abud Reis</cp:lastModifiedBy>
  <cp:revision>127</cp:revision>
  <cp:lastPrinted>2017-04-05T20:59:14Z</cp:lastPrinted>
  <dcterms:created xsi:type="dcterms:W3CDTF">2013-07-31T16:45:37Z</dcterms:created>
  <dcterms:modified xsi:type="dcterms:W3CDTF">2017-04-10T23:12:16Z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  <property fmtid="{D5CDD505-2E9C-101B-9397-08002B2CF9AE}" pid="3" name="_AdHocReviewCycleID">
    <vt:i4>2135091792</vt:i4>
  </property>
  <property fmtid="{D5CDD505-2E9C-101B-9397-08002B2CF9AE}" pid="4" name="_EmailSubject">
    <vt:lpwstr>Ajuste Peça Convite: Convite Evento com Corretoras - "Monitoramento de Ofertas em spoofing e layering" (15/03)</vt:lpwstr>
  </property>
  <property fmtid="{D5CDD505-2E9C-101B-9397-08002B2CF9AE}" pid="5" name="_AuthorEmail">
    <vt:lpwstr>glauce.oliveira@b3.com.br</vt:lpwstr>
  </property>
  <property fmtid="{D5CDD505-2E9C-101B-9397-08002B2CF9AE}" pid="6" name="_AuthorEmailDisplayName">
    <vt:lpwstr>Glauce Rocha de Oliveira</vt:lpwstr>
  </property>
</Properties>
</file>