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335" r:id="rId5"/>
    <p:sldId id="721" r:id="rId6"/>
    <p:sldId id="1952" r:id="rId7"/>
    <p:sldId id="1398" r:id="rId8"/>
    <p:sldId id="1944" r:id="rId9"/>
    <p:sldId id="1943" r:id="rId10"/>
    <p:sldId id="1945" r:id="rId11"/>
    <p:sldId id="1668" r:id="rId12"/>
    <p:sldId id="1667" r:id="rId13"/>
    <p:sldId id="1946" r:id="rId14"/>
    <p:sldId id="1936" r:id="rId15"/>
    <p:sldId id="715" r:id="rId16"/>
    <p:sldId id="1949" r:id="rId17"/>
    <p:sldId id="1948" r:id="rId18"/>
    <p:sldId id="727" r:id="rId19"/>
    <p:sldId id="1951" r:id="rId20"/>
    <p:sldId id="730" r:id="rId21"/>
    <p:sldId id="731" r:id="rId22"/>
    <p:sldId id="728" r:id="rId23"/>
    <p:sldId id="729" r:id="rId24"/>
    <p:sldId id="720" r:id="rId25"/>
    <p:sldId id="1950" r:id="rId26"/>
    <p:sldId id="723" r:id="rId27"/>
    <p:sldId id="345" r:id="rId28"/>
    <p:sldId id="346" r:id="rId29"/>
    <p:sldId id="368" r:id="rId30"/>
    <p:sldId id="361" r:id="rId31"/>
    <p:sldId id="369" r:id="rId32"/>
    <p:sldId id="733" r:id="rId33"/>
    <p:sldId id="357" r:id="rId34"/>
    <p:sldId id="358" r:id="rId35"/>
    <p:sldId id="359" r:id="rId36"/>
    <p:sldId id="360" r:id="rId37"/>
    <p:sldId id="716" r:id="rId38"/>
    <p:sldId id="1947" r:id="rId39"/>
    <p:sldId id="735" r:id="rId40"/>
    <p:sldId id="734" r:id="rId41"/>
    <p:sldId id="374" r:id="rId42"/>
    <p:sldId id="736" r:id="rId43"/>
    <p:sldId id="372" r:id="rId44"/>
    <p:sldId id="501" r:id="rId45"/>
    <p:sldId id="737" r:id="rId46"/>
    <p:sldId id="738" r:id="rId47"/>
    <p:sldId id="739" r:id="rId48"/>
    <p:sldId id="267"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M&amp;FBOVESPA"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73"/>
    <a:srgbClr val="00AFE6"/>
    <a:srgbClr val="19A11C"/>
    <a:srgbClr val="0D245F"/>
    <a:srgbClr val="E17D1E"/>
    <a:srgbClr val="FAA54B"/>
    <a:srgbClr val="FFD769"/>
    <a:srgbClr val="FFFFFF"/>
    <a:srgbClr val="FFF0D5"/>
    <a:srgbClr val="FFF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5380" autoAdjust="0"/>
  </p:normalViewPr>
  <p:slideViewPr>
    <p:cSldViewPr>
      <p:cViewPr varScale="1">
        <p:scale>
          <a:sx n="64" d="100"/>
          <a:sy n="64" d="100"/>
        </p:scale>
        <p:origin x="1554" y="72"/>
      </p:cViewPr>
      <p:guideLst>
        <p:guide orient="horz" pos="2160"/>
        <p:guide pos="2880"/>
      </p:guideLst>
    </p:cSldViewPr>
  </p:slideViewPr>
  <p:outlineViewPr>
    <p:cViewPr>
      <p:scale>
        <a:sx n="33" d="100"/>
        <a:sy n="33" d="100"/>
      </p:scale>
      <p:origin x="0" y="-25860"/>
    </p:cViewPr>
  </p:outlineViewPr>
  <p:notesTextViewPr>
    <p:cViewPr>
      <p:scale>
        <a:sx n="3" d="2"/>
        <a:sy n="3" d="2"/>
      </p:scale>
      <p:origin x="0" y="0"/>
    </p:cViewPr>
  </p:notesTextViewPr>
  <p:sorterViewPr>
    <p:cViewPr>
      <p:scale>
        <a:sx n="100" d="100"/>
        <a:sy n="100" d="100"/>
      </p:scale>
      <p:origin x="0" y="-9810"/>
    </p:cViewPr>
  </p:sorterViewPr>
  <p:notesViewPr>
    <p:cSldViewPr>
      <p:cViewPr varScale="1">
        <p:scale>
          <a:sx n="67" d="100"/>
          <a:sy n="67" d="100"/>
        </p:scale>
        <p:origin x="275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file:///\\nascorusr\Shares\Intra_Superintendencias\446\INTRA_BSM-SAM\Rotina%20OMC\Apresenta&#231;&#227;o,%20manuais%20,%20videos%20e%20gr&#225;ficos\Gr&#225;fico%20Workshop.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baba\Documents\Meus%20Arquivos%20Recebidos\Leiloes.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file:///C:\Users\jcuter\AppData\Local\Microsoft\Windows\INetCache\Content.Outlook\A63V9LFX\Graficos%20PLD%202017x2018.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cuter\AppData\Local\Microsoft\Windows\INetCache\Content.Outlook\A63V9LFX\Graficos%20PLD%202017x2018.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nascorusr\Shares\Intra_Superintendencias\446\INTRA_BSM-SAM\Karen\PLD\C&#243;pia%20de%20alertas_M_201812_teste_intencionalidade.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nascorusr\Shares\Intra_Superintendencias\446\INTRA_BSM-SAM\Karen\PLD\C&#243;pia%20de%20alertas_M_201812_teste_intencionalidade.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jcuter\AppData\Local\Microsoft\Windows\INetCache\Content.Outlook\A63V9LFX\Graficos%20PLD%202017x2018.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cuter\AppData\Local\Microsoft\Windows\INetCache\Content.Outlook\A63V9LFX\Graficos%20PLD%202017x2018.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'Plan5 (2)'!$F$4</c:f>
              <c:strCache>
                <c:ptCount val="1"/>
                <c:pt idx="0">
                  <c:v>Monitora</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'Plan5 (2)'!$E$5:$E$20</c:f>
              <c:strCache>
                <c:ptCount val="16"/>
                <c:pt idx="0">
                  <c:v>II</c:v>
                </c:pt>
                <c:pt idx="1">
                  <c:v>III</c:v>
                </c:pt>
                <c:pt idx="2">
                  <c:v>VII</c:v>
                </c:pt>
                <c:pt idx="3">
                  <c:v>VI</c:v>
                </c:pt>
                <c:pt idx="4">
                  <c:v>I</c:v>
                </c:pt>
                <c:pt idx="5">
                  <c:v>XI</c:v>
                </c:pt>
                <c:pt idx="6">
                  <c:v>X</c:v>
                </c:pt>
                <c:pt idx="7">
                  <c:v>V</c:v>
                </c:pt>
                <c:pt idx="8">
                  <c:v>IV</c:v>
                </c:pt>
                <c:pt idx="9">
                  <c:v>XV</c:v>
                </c:pt>
                <c:pt idx="10">
                  <c:v>IX</c:v>
                </c:pt>
                <c:pt idx="11">
                  <c:v>XII</c:v>
                </c:pt>
                <c:pt idx="12">
                  <c:v>XIII</c:v>
                </c:pt>
                <c:pt idx="13">
                  <c:v>XIV</c:v>
                </c:pt>
                <c:pt idx="14">
                  <c:v>XVI</c:v>
                </c:pt>
                <c:pt idx="15">
                  <c:v>VIII</c:v>
                </c:pt>
              </c:strCache>
            </c:strRef>
          </c:cat>
          <c:val>
            <c:numRef>
              <c:f>'Plan5 (2)'!$F$5:$F$20</c:f>
              <c:numCache>
                <c:formatCode>General</c:formatCode>
                <c:ptCount val="16"/>
                <c:pt idx="0">
                  <c:v>2</c:v>
                </c:pt>
                <c:pt idx="1">
                  <c:v>13</c:v>
                </c:pt>
                <c:pt idx="2">
                  <c:v>7</c:v>
                </c:pt>
                <c:pt idx="3">
                  <c:v>15</c:v>
                </c:pt>
                <c:pt idx="4">
                  <c:v>16</c:v>
                </c:pt>
                <c:pt idx="5">
                  <c:v>44</c:v>
                </c:pt>
                <c:pt idx="6">
                  <c:v>40</c:v>
                </c:pt>
                <c:pt idx="7">
                  <c:v>58</c:v>
                </c:pt>
                <c:pt idx="8">
                  <c:v>56</c:v>
                </c:pt>
                <c:pt idx="9">
                  <c:v>62</c:v>
                </c:pt>
                <c:pt idx="10">
                  <c:v>62</c:v>
                </c:pt>
                <c:pt idx="11">
                  <c:v>61</c:v>
                </c:pt>
                <c:pt idx="12">
                  <c:v>61</c:v>
                </c:pt>
                <c:pt idx="13">
                  <c:v>63</c:v>
                </c:pt>
                <c:pt idx="14">
                  <c:v>60</c:v>
                </c:pt>
                <c:pt idx="15">
                  <c:v>61</c:v>
                </c:pt>
              </c:numCache>
            </c:numRef>
          </c:val>
          <c:extLst>
            <c:ext xmlns:c16="http://schemas.microsoft.com/office/drawing/2014/chart" uri="{C3380CC4-5D6E-409C-BE32-E72D297353CC}">
              <c16:uniqueId val="{00000000-299C-4DF8-9E78-B8E698A2DEA5}"/>
            </c:ext>
          </c:extLst>
        </c:ser>
        <c:ser>
          <c:idx val="1"/>
          <c:order val="1"/>
          <c:tx>
            <c:strRef>
              <c:f>'Plan5 (2)'!$G$4</c:f>
              <c:strCache>
                <c:ptCount val="1"/>
                <c:pt idx="0">
                  <c:v>Monitora Parcialmente </c:v>
                </c:pt>
              </c:strCache>
            </c:strRef>
          </c:tx>
          <c:spPr>
            <a:solidFill>
              <a:srgbClr val="FF9900"/>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299C-4DF8-9E78-B8E698A2DEA5}"/>
                </c:ext>
              </c:extLst>
            </c:dLbl>
            <c:dLbl>
              <c:idx val="10"/>
              <c:layout>
                <c:manualLayout>
                  <c:x val="-2.8222222222222221E-3"/>
                  <c:y val="6.21726450860308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9C-4DF8-9E78-B8E698A2DEA5}"/>
                </c:ext>
              </c:extLst>
            </c:dLbl>
            <c:dLbl>
              <c:idx val="11"/>
              <c:layout>
                <c:manualLayout>
                  <c:x val="1.4111111111110076E-3"/>
                  <c:y val="8.48195538057742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9C-4DF8-9E78-B8E698A2DEA5}"/>
                </c:ext>
              </c:extLst>
            </c:dLbl>
            <c:dLbl>
              <c:idx val="12"/>
              <c:layout>
                <c:manualLayout>
                  <c:x val="0"/>
                  <c:y val="8.48195538057742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9C-4DF8-9E78-B8E698A2DEA5}"/>
                </c:ext>
              </c:extLst>
            </c:dLbl>
            <c:dLbl>
              <c:idx val="13"/>
              <c:delete val="1"/>
              <c:extLst>
                <c:ext xmlns:c15="http://schemas.microsoft.com/office/drawing/2012/chart" uri="{CE6537A1-D6FC-4f65-9D91-7224C49458BB}"/>
                <c:ext xmlns:c16="http://schemas.microsoft.com/office/drawing/2014/chart" uri="{C3380CC4-5D6E-409C-BE32-E72D297353CC}">
                  <c16:uniqueId val="{00000005-299C-4DF8-9E78-B8E698A2DEA5}"/>
                </c:ext>
              </c:extLst>
            </c:dLbl>
            <c:dLbl>
              <c:idx val="14"/>
              <c:layout>
                <c:manualLayout>
                  <c:x val="1.034802860683865E-16"/>
                  <c:y val="7.96886847477398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9C-4DF8-9E78-B8E698A2DEA5}"/>
                </c:ext>
              </c:extLst>
            </c:dLbl>
            <c:dLbl>
              <c:idx val="15"/>
              <c:layout>
                <c:manualLayout>
                  <c:x val="-1.411111111111111E-3"/>
                  <c:y val="1.48738699329250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9C-4DF8-9E78-B8E698A2DEA5}"/>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'Plan5 (2)'!$E$5:$E$20</c:f>
              <c:strCache>
                <c:ptCount val="16"/>
                <c:pt idx="0">
                  <c:v>II</c:v>
                </c:pt>
                <c:pt idx="1">
                  <c:v>III</c:v>
                </c:pt>
                <c:pt idx="2">
                  <c:v>VII</c:v>
                </c:pt>
                <c:pt idx="3">
                  <c:v>VI</c:v>
                </c:pt>
                <c:pt idx="4">
                  <c:v>I</c:v>
                </c:pt>
                <c:pt idx="5">
                  <c:v>XI</c:v>
                </c:pt>
                <c:pt idx="6">
                  <c:v>X</c:v>
                </c:pt>
                <c:pt idx="7">
                  <c:v>V</c:v>
                </c:pt>
                <c:pt idx="8">
                  <c:v>IV</c:v>
                </c:pt>
                <c:pt idx="9">
                  <c:v>XV</c:v>
                </c:pt>
                <c:pt idx="10">
                  <c:v>IX</c:v>
                </c:pt>
                <c:pt idx="11">
                  <c:v>XII</c:v>
                </c:pt>
                <c:pt idx="12">
                  <c:v>XIII</c:v>
                </c:pt>
                <c:pt idx="13">
                  <c:v>XIV</c:v>
                </c:pt>
                <c:pt idx="14">
                  <c:v>XVI</c:v>
                </c:pt>
                <c:pt idx="15">
                  <c:v>VIII</c:v>
                </c:pt>
              </c:strCache>
            </c:strRef>
          </c:cat>
          <c:val>
            <c:numRef>
              <c:f>'Plan5 (2)'!$G$5:$G$20</c:f>
              <c:numCache>
                <c:formatCode>General</c:formatCode>
                <c:ptCount val="16"/>
                <c:pt idx="0">
                  <c:v>45</c:v>
                </c:pt>
                <c:pt idx="1">
                  <c:v>36</c:v>
                </c:pt>
                <c:pt idx="2">
                  <c:v>42</c:v>
                </c:pt>
                <c:pt idx="3">
                  <c:v>35</c:v>
                </c:pt>
                <c:pt idx="4">
                  <c:v>39</c:v>
                </c:pt>
                <c:pt idx="5">
                  <c:v>13</c:v>
                </c:pt>
                <c:pt idx="6">
                  <c:v>17</c:v>
                </c:pt>
                <c:pt idx="7">
                  <c:v>2</c:v>
                </c:pt>
                <c:pt idx="8">
                  <c:v>4</c:v>
                </c:pt>
                <c:pt idx="9">
                  <c:v>0</c:v>
                </c:pt>
                <c:pt idx="10">
                  <c:v>1</c:v>
                </c:pt>
                <c:pt idx="11">
                  <c:v>2</c:v>
                </c:pt>
                <c:pt idx="12">
                  <c:v>2</c:v>
                </c:pt>
                <c:pt idx="13">
                  <c:v>0</c:v>
                </c:pt>
                <c:pt idx="14">
                  <c:v>3</c:v>
                </c:pt>
                <c:pt idx="15">
                  <c:v>3</c:v>
                </c:pt>
              </c:numCache>
            </c:numRef>
          </c:val>
          <c:extLst>
            <c:ext xmlns:c16="http://schemas.microsoft.com/office/drawing/2014/chart" uri="{C3380CC4-5D6E-409C-BE32-E72D297353CC}">
              <c16:uniqueId val="{00000008-299C-4DF8-9E78-B8E698A2DEA5}"/>
            </c:ext>
          </c:extLst>
        </c:ser>
        <c:ser>
          <c:idx val="2"/>
          <c:order val="2"/>
          <c:tx>
            <c:strRef>
              <c:f>'Plan5 (2)'!$H$4</c:f>
              <c:strCache>
                <c:ptCount val="1"/>
                <c:pt idx="0">
                  <c:v>Não monitora</c:v>
                </c:pt>
              </c:strCache>
            </c:strRef>
          </c:tx>
          <c:spPr>
            <a:solidFill>
              <a:srgbClr val="C00000"/>
            </a:solidFill>
            <a:ln>
              <a:noFill/>
            </a:ln>
            <a:effectLst/>
          </c:spPr>
          <c:invertIfNegative val="0"/>
          <c:dLbls>
            <c:dLbl>
              <c:idx val="9"/>
              <c:layout>
                <c:manualLayout>
                  <c:x val="-1.034802860683865E-16"/>
                  <c:y val="2.31481481481481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9C-4DF8-9E78-B8E698A2DEA5}"/>
                </c:ext>
              </c:extLst>
            </c:dLbl>
            <c:dLbl>
              <c:idx val="10"/>
              <c:layout>
                <c:manualLayout>
                  <c:x val="-2.8222222222222221E-3"/>
                  <c:y val="1.85185185185185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9C-4DF8-9E78-B8E698A2DEA5}"/>
                </c:ext>
              </c:extLst>
            </c:dLbl>
            <c:dLbl>
              <c:idx val="11"/>
              <c:layout>
                <c:manualLayout>
                  <c:x val="1.4111111111110076E-3"/>
                  <c:y val="1.85185185185185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9C-4DF8-9E78-B8E698A2DEA5}"/>
                </c:ext>
              </c:extLst>
            </c:dLbl>
            <c:dLbl>
              <c:idx val="12"/>
              <c:layout>
                <c:manualLayout>
                  <c:x val="0"/>
                  <c:y val="1.85185185185185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99C-4DF8-9E78-B8E698A2DEA5}"/>
                </c:ext>
              </c:extLst>
            </c:dLbl>
            <c:dLbl>
              <c:idx val="13"/>
              <c:layout>
                <c:manualLayout>
                  <c:x val="1.4111111111110076E-3"/>
                  <c:y val="1.85185185185185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99C-4DF8-9E78-B8E698A2DEA5}"/>
                </c:ext>
              </c:extLst>
            </c:dLbl>
            <c:dLbl>
              <c:idx val="14"/>
              <c:layout>
                <c:manualLayout>
                  <c:x val="1.034802860683865E-16"/>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99C-4DF8-9E78-B8E698A2DEA5}"/>
                </c:ext>
              </c:extLst>
            </c:dLbl>
            <c:dLbl>
              <c:idx val="15"/>
              <c:delete val="1"/>
              <c:extLst>
                <c:ext xmlns:c15="http://schemas.microsoft.com/office/drawing/2012/chart" uri="{CE6537A1-D6FC-4f65-9D91-7224C49458BB}"/>
                <c:ext xmlns:c16="http://schemas.microsoft.com/office/drawing/2014/chart" uri="{C3380CC4-5D6E-409C-BE32-E72D297353CC}">
                  <c16:uniqueId val="{0000000F-299C-4DF8-9E78-B8E698A2DEA5}"/>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'Plan5 (2)'!$E$5:$E$20</c:f>
              <c:strCache>
                <c:ptCount val="16"/>
                <c:pt idx="0">
                  <c:v>II</c:v>
                </c:pt>
                <c:pt idx="1">
                  <c:v>III</c:v>
                </c:pt>
                <c:pt idx="2">
                  <c:v>VII</c:v>
                </c:pt>
                <c:pt idx="3">
                  <c:v>VI</c:v>
                </c:pt>
                <c:pt idx="4">
                  <c:v>I</c:v>
                </c:pt>
                <c:pt idx="5">
                  <c:v>XI</c:v>
                </c:pt>
                <c:pt idx="6">
                  <c:v>X</c:v>
                </c:pt>
                <c:pt idx="7">
                  <c:v>V</c:v>
                </c:pt>
                <c:pt idx="8">
                  <c:v>IV</c:v>
                </c:pt>
                <c:pt idx="9">
                  <c:v>XV</c:v>
                </c:pt>
                <c:pt idx="10">
                  <c:v>IX</c:v>
                </c:pt>
                <c:pt idx="11">
                  <c:v>XII</c:v>
                </c:pt>
                <c:pt idx="12">
                  <c:v>XIII</c:v>
                </c:pt>
                <c:pt idx="13">
                  <c:v>XIV</c:v>
                </c:pt>
                <c:pt idx="14">
                  <c:v>XVI</c:v>
                </c:pt>
                <c:pt idx="15">
                  <c:v>VIII</c:v>
                </c:pt>
              </c:strCache>
            </c:strRef>
          </c:cat>
          <c:val>
            <c:numRef>
              <c:f>'Plan5 (2)'!$H$5:$H$20</c:f>
              <c:numCache>
                <c:formatCode>General</c:formatCode>
                <c:ptCount val="16"/>
                <c:pt idx="0">
                  <c:v>17</c:v>
                </c:pt>
                <c:pt idx="1">
                  <c:v>15</c:v>
                </c:pt>
                <c:pt idx="2">
                  <c:v>15</c:v>
                </c:pt>
                <c:pt idx="3">
                  <c:v>14</c:v>
                </c:pt>
                <c:pt idx="4">
                  <c:v>9</c:v>
                </c:pt>
                <c:pt idx="5">
                  <c:v>7</c:v>
                </c:pt>
                <c:pt idx="6">
                  <c:v>7</c:v>
                </c:pt>
                <c:pt idx="7">
                  <c:v>4</c:v>
                </c:pt>
                <c:pt idx="8">
                  <c:v>4</c:v>
                </c:pt>
                <c:pt idx="9">
                  <c:v>2</c:v>
                </c:pt>
                <c:pt idx="10">
                  <c:v>1</c:v>
                </c:pt>
                <c:pt idx="11">
                  <c:v>1</c:v>
                </c:pt>
                <c:pt idx="12">
                  <c:v>1</c:v>
                </c:pt>
                <c:pt idx="13">
                  <c:v>1</c:v>
                </c:pt>
                <c:pt idx="14">
                  <c:v>1</c:v>
                </c:pt>
                <c:pt idx="15">
                  <c:v>0</c:v>
                </c:pt>
              </c:numCache>
            </c:numRef>
          </c:val>
          <c:extLst>
            <c:ext xmlns:c16="http://schemas.microsoft.com/office/drawing/2014/chart" uri="{C3380CC4-5D6E-409C-BE32-E72D297353CC}">
              <c16:uniqueId val="{00000010-299C-4DF8-9E78-B8E698A2DEA5}"/>
            </c:ext>
          </c:extLst>
        </c:ser>
        <c:dLbls>
          <c:showLegendKey val="0"/>
          <c:showVal val="0"/>
          <c:showCatName val="0"/>
          <c:showSerName val="0"/>
          <c:showPercent val="0"/>
          <c:showBubbleSize val="0"/>
        </c:dLbls>
        <c:gapWidth val="50"/>
        <c:overlap val="100"/>
        <c:axId val="25825280"/>
        <c:axId val="25826816"/>
      </c:barChart>
      <c:catAx>
        <c:axId val="2582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bg1">
                    <a:lumMod val="10000"/>
                  </a:schemeClr>
                </a:solidFill>
                <a:latin typeface="+mn-lt"/>
                <a:ea typeface="+mn-ea"/>
                <a:cs typeface="+mn-cs"/>
              </a:defRPr>
            </a:pPr>
            <a:endParaRPr lang="pt-BR"/>
          </a:p>
        </c:txPr>
        <c:crossAx val="25826816"/>
        <c:crosses val="autoZero"/>
        <c:auto val="1"/>
        <c:lblAlgn val="ctr"/>
        <c:lblOffset val="100"/>
        <c:noMultiLvlLbl val="0"/>
      </c:catAx>
      <c:valAx>
        <c:axId val="2582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lumMod val="10000"/>
                  </a:schemeClr>
                </a:solidFill>
                <a:latin typeface="+mn-lt"/>
                <a:ea typeface="+mn-ea"/>
                <a:cs typeface="+mn-cs"/>
              </a:defRPr>
            </a:pPr>
            <a:endParaRPr lang="pt-BR"/>
          </a:p>
        </c:txPr>
        <c:crossAx val="2582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bg1">
                  <a:lumMod val="10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050">
          <a:solidFill>
            <a:schemeClr val="bg1">
              <a:lumMod val="10000"/>
            </a:schemeClr>
          </a:solidFill>
        </a:defRPr>
      </a:pPr>
      <a:endParaRPr lang="pt-B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Planilha2!$C$37</c:f>
              <c:strCache>
                <c:ptCount val="1"/>
                <c:pt idx="0">
                  <c:v>Qtd OMC</c:v>
                </c:pt>
              </c:strCache>
            </c:strRef>
          </c:tx>
          <c:spPr>
            <a:solidFill>
              <a:srgbClr val="00B0F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41F2-450D-9CC7-08E51BF37EEC}"/>
              </c:ext>
            </c:extLst>
          </c:dPt>
          <c:dPt>
            <c:idx val="1"/>
            <c:invertIfNegative val="0"/>
            <c:bubble3D val="0"/>
            <c:spPr>
              <a:solidFill>
                <a:srgbClr val="FF0000"/>
              </a:solidFill>
              <a:ln>
                <a:noFill/>
              </a:ln>
              <a:effectLst/>
            </c:spPr>
            <c:extLst>
              <c:ext xmlns:c16="http://schemas.microsoft.com/office/drawing/2014/chart" uri="{C3380CC4-5D6E-409C-BE32-E72D297353CC}">
                <c16:uniqueId val="{00000003-41F2-450D-9CC7-08E51BF37EEC}"/>
              </c:ext>
            </c:extLst>
          </c:dPt>
          <c:dPt>
            <c:idx val="2"/>
            <c:invertIfNegative val="0"/>
            <c:bubble3D val="0"/>
            <c:spPr>
              <a:solidFill>
                <a:srgbClr val="FF0000"/>
              </a:solidFill>
              <a:ln>
                <a:noFill/>
              </a:ln>
              <a:effectLst/>
            </c:spPr>
            <c:extLst>
              <c:ext xmlns:c16="http://schemas.microsoft.com/office/drawing/2014/chart" uri="{C3380CC4-5D6E-409C-BE32-E72D297353CC}">
                <c16:uniqueId val="{00000005-41F2-450D-9CC7-08E51BF37EEC}"/>
              </c:ext>
            </c:extLst>
          </c:dPt>
          <c:dPt>
            <c:idx val="4"/>
            <c:invertIfNegative val="0"/>
            <c:bubble3D val="0"/>
            <c:spPr>
              <a:solidFill>
                <a:srgbClr val="FF0000"/>
              </a:solidFill>
              <a:ln>
                <a:noFill/>
              </a:ln>
              <a:effectLst/>
            </c:spPr>
            <c:extLst>
              <c:ext xmlns:c16="http://schemas.microsoft.com/office/drawing/2014/chart" uri="{C3380CC4-5D6E-409C-BE32-E72D297353CC}">
                <c16:uniqueId val="{00000007-41F2-450D-9CC7-08E51BF37EEC}"/>
              </c:ext>
            </c:extLst>
          </c:dPt>
          <c:dPt>
            <c:idx val="5"/>
            <c:invertIfNegative val="0"/>
            <c:bubble3D val="0"/>
            <c:spPr>
              <a:solidFill>
                <a:srgbClr val="FF0000"/>
              </a:solidFill>
              <a:ln>
                <a:noFill/>
              </a:ln>
              <a:effectLst/>
            </c:spPr>
            <c:extLst>
              <c:ext xmlns:c16="http://schemas.microsoft.com/office/drawing/2014/chart" uri="{C3380CC4-5D6E-409C-BE32-E72D297353CC}">
                <c16:uniqueId val="{00000009-41F2-450D-9CC7-08E51BF37EEC}"/>
              </c:ext>
            </c:extLst>
          </c:dPt>
          <c:dPt>
            <c:idx val="13"/>
            <c:invertIfNegative val="0"/>
            <c:bubble3D val="0"/>
            <c:spPr>
              <a:solidFill>
                <a:srgbClr val="00B050"/>
              </a:solidFill>
              <a:ln>
                <a:noFill/>
              </a:ln>
              <a:effectLst/>
            </c:spPr>
            <c:extLst>
              <c:ext xmlns:c16="http://schemas.microsoft.com/office/drawing/2014/chart" uri="{C3380CC4-5D6E-409C-BE32-E72D297353CC}">
                <c16:uniqueId val="{00000000-5A50-415B-B40F-BC679CEB1789}"/>
              </c:ext>
            </c:extLst>
          </c:dPt>
          <c:cat>
            <c:multiLvlStrRef>
              <c:f>Planilha2!$A$38:$B$51</c:f>
              <c:multiLvlStrCache>
                <c:ptCount val="14"/>
                <c:lvl>
                  <c:pt idx="0">
                    <c:v>Dez</c:v>
                  </c:pt>
                  <c:pt idx="1">
                    <c:v>Jan</c:v>
                  </c:pt>
                  <c:pt idx="2">
                    <c:v>Fev</c:v>
                  </c:pt>
                  <c:pt idx="3">
                    <c:v>Mar</c:v>
                  </c:pt>
                  <c:pt idx="4">
                    <c:v>Abr</c:v>
                  </c:pt>
                  <c:pt idx="5">
                    <c:v>Mai</c:v>
                  </c:pt>
                  <c:pt idx="6">
                    <c:v>Jun</c:v>
                  </c:pt>
                  <c:pt idx="7">
                    <c:v>Jul</c:v>
                  </c:pt>
                  <c:pt idx="8">
                    <c:v>Ago</c:v>
                  </c:pt>
                  <c:pt idx="9">
                    <c:v>Set</c:v>
                  </c:pt>
                  <c:pt idx="10">
                    <c:v>Out</c:v>
                  </c:pt>
                  <c:pt idx="11">
                    <c:v>Nov</c:v>
                  </c:pt>
                  <c:pt idx="12">
                    <c:v>Dez</c:v>
                  </c:pt>
                  <c:pt idx="13">
                    <c:v>Jan</c:v>
                  </c:pt>
                </c:lvl>
                <c:lvl>
                  <c:pt idx="0">
                    <c:v>2017</c:v>
                  </c:pt>
                  <c:pt idx="1">
                    <c:v>2018</c:v>
                  </c:pt>
                  <c:pt idx="13">
                    <c:v>2019</c:v>
                  </c:pt>
                </c:lvl>
              </c:multiLvlStrCache>
            </c:multiLvlStrRef>
          </c:cat>
          <c:val>
            <c:numRef>
              <c:f>Planilha2!$C$38:$C$51</c:f>
              <c:numCache>
                <c:formatCode>General</c:formatCode>
                <c:ptCount val="14"/>
                <c:pt idx="0">
                  <c:v>69</c:v>
                </c:pt>
                <c:pt idx="1">
                  <c:v>225</c:v>
                </c:pt>
                <c:pt idx="2">
                  <c:v>193</c:v>
                </c:pt>
                <c:pt idx="3">
                  <c:v>162</c:v>
                </c:pt>
                <c:pt idx="4">
                  <c:v>88</c:v>
                </c:pt>
                <c:pt idx="5">
                  <c:v>106</c:v>
                </c:pt>
                <c:pt idx="6">
                  <c:v>105</c:v>
                </c:pt>
                <c:pt idx="7">
                  <c:v>53</c:v>
                </c:pt>
                <c:pt idx="8">
                  <c:v>116</c:v>
                </c:pt>
                <c:pt idx="9">
                  <c:v>51</c:v>
                </c:pt>
                <c:pt idx="10">
                  <c:v>53</c:v>
                </c:pt>
                <c:pt idx="11">
                  <c:v>51</c:v>
                </c:pt>
                <c:pt idx="12">
                  <c:v>34</c:v>
                </c:pt>
                <c:pt idx="13">
                  <c:v>29</c:v>
                </c:pt>
              </c:numCache>
            </c:numRef>
          </c:val>
          <c:extLst>
            <c:ext xmlns:c16="http://schemas.microsoft.com/office/drawing/2014/chart" uri="{C3380CC4-5D6E-409C-BE32-E72D297353CC}">
              <c16:uniqueId val="{0000000A-41F2-450D-9CC7-08E51BF37EEC}"/>
            </c:ext>
          </c:extLst>
        </c:ser>
        <c:dLbls>
          <c:showLegendKey val="0"/>
          <c:showVal val="0"/>
          <c:showCatName val="0"/>
          <c:showSerName val="0"/>
          <c:showPercent val="0"/>
          <c:showBubbleSize val="0"/>
        </c:dLbls>
        <c:gapWidth val="219"/>
        <c:axId val="690808159"/>
        <c:axId val="695436703"/>
      </c:barChart>
      <c:lineChart>
        <c:grouping val="standard"/>
        <c:varyColors val="0"/>
        <c:ser>
          <c:idx val="3"/>
          <c:order val="1"/>
          <c:tx>
            <c:strRef>
              <c:f>Planilha2!$D$37</c:f>
              <c:strCache>
                <c:ptCount val="1"/>
                <c:pt idx="0">
                  <c:v>Nº Operadores</c:v>
                </c:pt>
              </c:strCache>
            </c:strRef>
          </c:tx>
          <c:spPr>
            <a:ln w="28575" cap="rnd">
              <a:solidFill>
                <a:schemeClr val="bg1">
                  <a:lumMod val="50000"/>
                </a:schemeClr>
              </a:solidFill>
              <a:round/>
            </a:ln>
            <a:effectLst/>
          </c:spPr>
          <c:marker>
            <c:symbol val="none"/>
          </c:marker>
          <c:cat>
            <c:multiLvlStrRef>
              <c:f>Planilha2!$A$38:$B$51</c:f>
              <c:multiLvlStrCache>
                <c:ptCount val="14"/>
                <c:lvl>
                  <c:pt idx="0">
                    <c:v>Dez</c:v>
                  </c:pt>
                  <c:pt idx="1">
                    <c:v>Jan</c:v>
                  </c:pt>
                  <c:pt idx="2">
                    <c:v>Fev</c:v>
                  </c:pt>
                  <c:pt idx="3">
                    <c:v>Mar</c:v>
                  </c:pt>
                  <c:pt idx="4">
                    <c:v>Abr</c:v>
                  </c:pt>
                  <c:pt idx="5">
                    <c:v>Mai</c:v>
                  </c:pt>
                  <c:pt idx="6">
                    <c:v>Jun</c:v>
                  </c:pt>
                  <c:pt idx="7">
                    <c:v>Jul</c:v>
                  </c:pt>
                  <c:pt idx="8">
                    <c:v>Ago</c:v>
                  </c:pt>
                  <c:pt idx="9">
                    <c:v>Set</c:v>
                  </c:pt>
                  <c:pt idx="10">
                    <c:v>Out</c:v>
                  </c:pt>
                  <c:pt idx="11">
                    <c:v>Nov</c:v>
                  </c:pt>
                  <c:pt idx="12">
                    <c:v>Dez</c:v>
                  </c:pt>
                  <c:pt idx="13">
                    <c:v>Jan</c:v>
                  </c:pt>
                </c:lvl>
                <c:lvl>
                  <c:pt idx="0">
                    <c:v>2017</c:v>
                  </c:pt>
                  <c:pt idx="1">
                    <c:v>2018</c:v>
                  </c:pt>
                  <c:pt idx="13">
                    <c:v>2019</c:v>
                  </c:pt>
                </c:lvl>
              </c:multiLvlStrCache>
            </c:multiLvlStrRef>
          </c:cat>
          <c:val>
            <c:numRef>
              <c:f>Planilha2!$D$38:$D$51</c:f>
              <c:numCache>
                <c:formatCode>General</c:formatCode>
                <c:ptCount val="14"/>
                <c:pt idx="0">
                  <c:v>38</c:v>
                </c:pt>
                <c:pt idx="1">
                  <c:v>70</c:v>
                </c:pt>
                <c:pt idx="2">
                  <c:v>71</c:v>
                </c:pt>
                <c:pt idx="3">
                  <c:v>68</c:v>
                </c:pt>
                <c:pt idx="4">
                  <c:v>58</c:v>
                </c:pt>
                <c:pt idx="5">
                  <c:v>51</c:v>
                </c:pt>
                <c:pt idx="6">
                  <c:v>60</c:v>
                </c:pt>
                <c:pt idx="7">
                  <c:v>36</c:v>
                </c:pt>
                <c:pt idx="8">
                  <c:v>48</c:v>
                </c:pt>
                <c:pt idx="9">
                  <c:v>46</c:v>
                </c:pt>
                <c:pt idx="10">
                  <c:v>51</c:v>
                </c:pt>
                <c:pt idx="11">
                  <c:v>38</c:v>
                </c:pt>
                <c:pt idx="12">
                  <c:v>29</c:v>
                </c:pt>
                <c:pt idx="13">
                  <c:v>29</c:v>
                </c:pt>
              </c:numCache>
            </c:numRef>
          </c:val>
          <c:smooth val="0"/>
          <c:extLst>
            <c:ext xmlns:c16="http://schemas.microsoft.com/office/drawing/2014/chart" uri="{C3380CC4-5D6E-409C-BE32-E72D297353CC}">
              <c16:uniqueId val="{0000000B-41F2-450D-9CC7-08E51BF37EEC}"/>
            </c:ext>
          </c:extLst>
        </c:ser>
        <c:ser>
          <c:idx val="4"/>
          <c:order val="2"/>
          <c:tx>
            <c:strRef>
              <c:f>Planilha2!$E$37</c:f>
              <c:strCache>
                <c:ptCount val="1"/>
                <c:pt idx="0">
                  <c:v>Nº Corretoras</c:v>
                </c:pt>
              </c:strCache>
            </c:strRef>
          </c:tx>
          <c:spPr>
            <a:ln w="28575" cap="rnd">
              <a:solidFill>
                <a:schemeClr val="accent1">
                  <a:lumMod val="50000"/>
                </a:schemeClr>
              </a:solidFill>
              <a:round/>
            </a:ln>
            <a:effectLst/>
          </c:spPr>
          <c:marker>
            <c:symbol val="none"/>
          </c:marker>
          <c:cat>
            <c:multiLvlStrRef>
              <c:f>Planilha2!$A$38:$B$51</c:f>
              <c:multiLvlStrCache>
                <c:ptCount val="14"/>
                <c:lvl>
                  <c:pt idx="0">
                    <c:v>Dez</c:v>
                  </c:pt>
                  <c:pt idx="1">
                    <c:v>Jan</c:v>
                  </c:pt>
                  <c:pt idx="2">
                    <c:v>Fev</c:v>
                  </c:pt>
                  <c:pt idx="3">
                    <c:v>Mar</c:v>
                  </c:pt>
                  <c:pt idx="4">
                    <c:v>Abr</c:v>
                  </c:pt>
                  <c:pt idx="5">
                    <c:v>Mai</c:v>
                  </c:pt>
                  <c:pt idx="6">
                    <c:v>Jun</c:v>
                  </c:pt>
                  <c:pt idx="7">
                    <c:v>Jul</c:v>
                  </c:pt>
                  <c:pt idx="8">
                    <c:v>Ago</c:v>
                  </c:pt>
                  <c:pt idx="9">
                    <c:v>Set</c:v>
                  </c:pt>
                  <c:pt idx="10">
                    <c:v>Out</c:v>
                  </c:pt>
                  <c:pt idx="11">
                    <c:v>Nov</c:v>
                  </c:pt>
                  <c:pt idx="12">
                    <c:v>Dez</c:v>
                  </c:pt>
                  <c:pt idx="13">
                    <c:v>Jan</c:v>
                  </c:pt>
                </c:lvl>
                <c:lvl>
                  <c:pt idx="0">
                    <c:v>2017</c:v>
                  </c:pt>
                  <c:pt idx="1">
                    <c:v>2018</c:v>
                  </c:pt>
                  <c:pt idx="13">
                    <c:v>2019</c:v>
                  </c:pt>
                </c:lvl>
              </c:multiLvlStrCache>
            </c:multiLvlStrRef>
          </c:cat>
          <c:val>
            <c:numRef>
              <c:f>Planilha2!$E$38:$E$51</c:f>
              <c:numCache>
                <c:formatCode>General</c:formatCode>
                <c:ptCount val="14"/>
                <c:pt idx="0">
                  <c:v>18</c:v>
                </c:pt>
                <c:pt idx="1">
                  <c:v>31</c:v>
                </c:pt>
                <c:pt idx="2">
                  <c:v>27</c:v>
                </c:pt>
                <c:pt idx="3">
                  <c:v>27</c:v>
                </c:pt>
                <c:pt idx="4">
                  <c:v>24</c:v>
                </c:pt>
                <c:pt idx="5">
                  <c:v>23</c:v>
                </c:pt>
                <c:pt idx="6">
                  <c:v>21</c:v>
                </c:pt>
                <c:pt idx="7">
                  <c:v>19</c:v>
                </c:pt>
                <c:pt idx="8">
                  <c:v>20</c:v>
                </c:pt>
                <c:pt idx="9">
                  <c:v>19</c:v>
                </c:pt>
                <c:pt idx="10">
                  <c:v>22</c:v>
                </c:pt>
                <c:pt idx="11">
                  <c:v>18</c:v>
                </c:pt>
                <c:pt idx="12">
                  <c:v>12</c:v>
                </c:pt>
                <c:pt idx="13">
                  <c:v>12</c:v>
                </c:pt>
              </c:numCache>
            </c:numRef>
          </c:val>
          <c:smooth val="0"/>
          <c:extLst>
            <c:ext xmlns:c16="http://schemas.microsoft.com/office/drawing/2014/chart" uri="{C3380CC4-5D6E-409C-BE32-E72D297353CC}">
              <c16:uniqueId val="{0000000C-41F2-450D-9CC7-08E51BF37EEC}"/>
            </c:ext>
          </c:extLst>
        </c:ser>
        <c:dLbls>
          <c:showLegendKey val="0"/>
          <c:showVal val="0"/>
          <c:showCatName val="0"/>
          <c:showSerName val="0"/>
          <c:showPercent val="0"/>
          <c:showBubbleSize val="0"/>
        </c:dLbls>
        <c:marker val="1"/>
        <c:smooth val="0"/>
        <c:axId val="685872703"/>
        <c:axId val="507354527"/>
      </c:lineChart>
      <c:catAx>
        <c:axId val="69080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695436703"/>
        <c:crosses val="autoZero"/>
        <c:auto val="1"/>
        <c:lblAlgn val="ctr"/>
        <c:lblOffset val="100"/>
        <c:noMultiLvlLbl val="0"/>
      </c:catAx>
      <c:valAx>
        <c:axId val="695436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sz="1200" dirty="0" err="1">
                    <a:solidFill>
                      <a:schemeClr val="tx1">
                        <a:lumMod val="50000"/>
                      </a:schemeClr>
                    </a:solidFill>
                    <a:latin typeface="Arial" panose="020B0604020202020204" pitchFamily="34" charset="0"/>
                    <a:cs typeface="Arial" panose="020B0604020202020204" pitchFamily="34" charset="0"/>
                  </a:rPr>
                  <a:t>Qtd</a:t>
                </a:r>
                <a:r>
                  <a:rPr lang="pt-BR" baseline="0" dirty="0">
                    <a:solidFill>
                      <a:schemeClr val="tx1">
                        <a:lumMod val="50000"/>
                      </a:schemeClr>
                    </a:solidFill>
                    <a:latin typeface="Arial" panose="020B0604020202020204" pitchFamily="34" charset="0"/>
                    <a:cs typeface="Arial" panose="020B0604020202020204" pitchFamily="34" charset="0"/>
                  </a:rPr>
                  <a:t> </a:t>
                </a:r>
                <a:r>
                  <a:rPr lang="pt-BR" sz="1200" baseline="0" dirty="0">
                    <a:solidFill>
                      <a:schemeClr val="tx1">
                        <a:lumMod val="50000"/>
                      </a:schemeClr>
                    </a:solidFill>
                    <a:latin typeface="Arial" panose="020B0604020202020204" pitchFamily="34" charset="0"/>
                    <a:cs typeface="Arial" panose="020B0604020202020204" pitchFamily="34" charset="0"/>
                  </a:rPr>
                  <a:t>OMC</a:t>
                </a:r>
                <a:endParaRPr lang="pt-BR" sz="1200" dirty="0">
                  <a:solidFill>
                    <a:schemeClr val="tx1">
                      <a:lumMod val="50000"/>
                    </a:schemeClr>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690808159"/>
        <c:crosses val="autoZero"/>
        <c:crossBetween val="between"/>
      </c:valAx>
      <c:valAx>
        <c:axId val="50735452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685872703"/>
        <c:crosses val="max"/>
        <c:crossBetween val="between"/>
      </c:valAx>
      <c:catAx>
        <c:axId val="685872703"/>
        <c:scaling>
          <c:orientation val="minMax"/>
        </c:scaling>
        <c:delete val="1"/>
        <c:axPos val="b"/>
        <c:numFmt formatCode="General" sourceLinked="1"/>
        <c:majorTickMark val="out"/>
        <c:minorTickMark val="none"/>
        <c:tickLblPos val="nextTo"/>
        <c:crossAx val="5073545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Planilha2!$C$20</c:f>
              <c:strCache>
                <c:ptCount val="1"/>
                <c:pt idx="0">
                  <c:v>Qtd OMC</c:v>
                </c:pt>
              </c:strCache>
            </c:strRef>
          </c:tx>
          <c:spPr>
            <a:solidFill>
              <a:srgbClr val="00B0F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5E8F-466D-B2A2-A0F01014EAEE}"/>
              </c:ext>
            </c:extLst>
          </c:dPt>
          <c:dPt>
            <c:idx val="1"/>
            <c:invertIfNegative val="0"/>
            <c:bubble3D val="0"/>
            <c:spPr>
              <a:solidFill>
                <a:srgbClr val="FF0000"/>
              </a:solidFill>
              <a:ln>
                <a:noFill/>
              </a:ln>
              <a:effectLst/>
            </c:spPr>
            <c:extLst>
              <c:ext xmlns:c16="http://schemas.microsoft.com/office/drawing/2014/chart" uri="{C3380CC4-5D6E-409C-BE32-E72D297353CC}">
                <c16:uniqueId val="{00000003-5E8F-466D-B2A2-A0F01014EAEE}"/>
              </c:ext>
            </c:extLst>
          </c:dPt>
          <c:dPt>
            <c:idx val="2"/>
            <c:invertIfNegative val="0"/>
            <c:bubble3D val="0"/>
            <c:spPr>
              <a:solidFill>
                <a:srgbClr val="FF0000"/>
              </a:solidFill>
              <a:ln>
                <a:noFill/>
              </a:ln>
              <a:effectLst/>
            </c:spPr>
            <c:extLst>
              <c:ext xmlns:c16="http://schemas.microsoft.com/office/drawing/2014/chart" uri="{C3380CC4-5D6E-409C-BE32-E72D297353CC}">
                <c16:uniqueId val="{00000005-5E8F-466D-B2A2-A0F01014EAEE}"/>
              </c:ext>
            </c:extLst>
          </c:dPt>
          <c:dPt>
            <c:idx val="4"/>
            <c:invertIfNegative val="0"/>
            <c:bubble3D val="0"/>
            <c:spPr>
              <a:solidFill>
                <a:srgbClr val="FF0000"/>
              </a:solidFill>
              <a:ln>
                <a:noFill/>
              </a:ln>
              <a:effectLst/>
            </c:spPr>
            <c:extLst>
              <c:ext xmlns:c16="http://schemas.microsoft.com/office/drawing/2014/chart" uri="{C3380CC4-5D6E-409C-BE32-E72D297353CC}">
                <c16:uniqueId val="{00000007-5E8F-466D-B2A2-A0F01014EAEE}"/>
              </c:ext>
            </c:extLst>
          </c:dPt>
          <c:dPt>
            <c:idx val="5"/>
            <c:invertIfNegative val="0"/>
            <c:bubble3D val="0"/>
            <c:spPr>
              <a:solidFill>
                <a:srgbClr val="FF0000"/>
              </a:solidFill>
              <a:ln>
                <a:noFill/>
              </a:ln>
              <a:effectLst/>
            </c:spPr>
            <c:extLst>
              <c:ext xmlns:c16="http://schemas.microsoft.com/office/drawing/2014/chart" uri="{C3380CC4-5D6E-409C-BE32-E72D297353CC}">
                <c16:uniqueId val="{00000009-5E8F-466D-B2A2-A0F01014EAEE}"/>
              </c:ext>
            </c:extLst>
          </c:dPt>
          <c:dPt>
            <c:idx val="13"/>
            <c:invertIfNegative val="0"/>
            <c:bubble3D val="0"/>
            <c:spPr>
              <a:solidFill>
                <a:srgbClr val="00B050"/>
              </a:solidFill>
              <a:ln>
                <a:noFill/>
              </a:ln>
              <a:effectLst/>
            </c:spPr>
            <c:extLst>
              <c:ext xmlns:c16="http://schemas.microsoft.com/office/drawing/2014/chart" uri="{C3380CC4-5D6E-409C-BE32-E72D297353CC}">
                <c16:uniqueId val="{00000000-7B67-4CAA-BE97-9D672CFCFBAD}"/>
              </c:ext>
            </c:extLst>
          </c:dPt>
          <c:cat>
            <c:multiLvlStrRef>
              <c:f>Planilha2!$A$21:$B$34</c:f>
              <c:multiLvlStrCache>
                <c:ptCount val="14"/>
                <c:lvl>
                  <c:pt idx="0">
                    <c:v>Dez</c:v>
                  </c:pt>
                  <c:pt idx="1">
                    <c:v>Jan</c:v>
                  </c:pt>
                  <c:pt idx="2">
                    <c:v>Fev</c:v>
                  </c:pt>
                  <c:pt idx="3">
                    <c:v>Mar</c:v>
                  </c:pt>
                  <c:pt idx="4">
                    <c:v>Abr</c:v>
                  </c:pt>
                  <c:pt idx="5">
                    <c:v>Mai</c:v>
                  </c:pt>
                  <c:pt idx="6">
                    <c:v>Jun</c:v>
                  </c:pt>
                  <c:pt idx="7">
                    <c:v>Jul</c:v>
                  </c:pt>
                  <c:pt idx="8">
                    <c:v>Ago</c:v>
                  </c:pt>
                  <c:pt idx="9">
                    <c:v>Set</c:v>
                  </c:pt>
                  <c:pt idx="10">
                    <c:v>Out</c:v>
                  </c:pt>
                  <c:pt idx="11">
                    <c:v>Nov</c:v>
                  </c:pt>
                  <c:pt idx="12">
                    <c:v>Dez</c:v>
                  </c:pt>
                  <c:pt idx="13">
                    <c:v>Jan</c:v>
                  </c:pt>
                </c:lvl>
                <c:lvl>
                  <c:pt idx="0">
                    <c:v>2017</c:v>
                  </c:pt>
                  <c:pt idx="1">
                    <c:v>2018</c:v>
                  </c:pt>
                  <c:pt idx="13">
                    <c:v>2019</c:v>
                  </c:pt>
                </c:lvl>
              </c:multiLvlStrCache>
            </c:multiLvlStrRef>
          </c:cat>
          <c:val>
            <c:numRef>
              <c:f>Planilha2!$C$21:$C$34</c:f>
              <c:numCache>
                <c:formatCode>_-* #,##0_-;\-* #,##0_-;_-* "-"??_-;_-@_-</c:formatCode>
                <c:ptCount val="14"/>
                <c:pt idx="0">
                  <c:v>434</c:v>
                </c:pt>
                <c:pt idx="1">
                  <c:v>1200</c:v>
                </c:pt>
                <c:pt idx="2">
                  <c:v>1245</c:v>
                </c:pt>
                <c:pt idx="3">
                  <c:v>1661</c:v>
                </c:pt>
                <c:pt idx="4">
                  <c:v>1047</c:v>
                </c:pt>
                <c:pt idx="5">
                  <c:v>1428</c:v>
                </c:pt>
                <c:pt idx="6">
                  <c:v>1413</c:v>
                </c:pt>
                <c:pt idx="7">
                  <c:v>1012</c:v>
                </c:pt>
                <c:pt idx="8">
                  <c:v>786</c:v>
                </c:pt>
                <c:pt idx="9">
                  <c:v>606</c:v>
                </c:pt>
                <c:pt idx="10">
                  <c:v>982</c:v>
                </c:pt>
                <c:pt idx="11">
                  <c:v>779</c:v>
                </c:pt>
                <c:pt idx="12">
                  <c:v>821</c:v>
                </c:pt>
                <c:pt idx="13" formatCode="General">
                  <c:v>1049</c:v>
                </c:pt>
              </c:numCache>
            </c:numRef>
          </c:val>
          <c:extLst>
            <c:ext xmlns:c16="http://schemas.microsoft.com/office/drawing/2014/chart" uri="{C3380CC4-5D6E-409C-BE32-E72D297353CC}">
              <c16:uniqueId val="{0000000A-5E8F-466D-B2A2-A0F01014EAEE}"/>
            </c:ext>
          </c:extLst>
        </c:ser>
        <c:dLbls>
          <c:showLegendKey val="0"/>
          <c:showVal val="0"/>
          <c:showCatName val="0"/>
          <c:showSerName val="0"/>
          <c:showPercent val="0"/>
          <c:showBubbleSize val="0"/>
        </c:dLbls>
        <c:gapWidth val="219"/>
        <c:overlap val="-27"/>
        <c:axId val="781537519"/>
        <c:axId val="510431919"/>
      </c:barChart>
      <c:lineChart>
        <c:grouping val="standard"/>
        <c:varyColors val="0"/>
        <c:ser>
          <c:idx val="3"/>
          <c:order val="1"/>
          <c:tx>
            <c:strRef>
              <c:f>Planilha2!$D$20</c:f>
              <c:strCache>
                <c:ptCount val="1"/>
                <c:pt idx="0">
                  <c:v>Nº Corretoras</c:v>
                </c:pt>
              </c:strCache>
            </c:strRef>
          </c:tx>
          <c:spPr>
            <a:ln w="28575" cap="rnd">
              <a:solidFill>
                <a:schemeClr val="accent1">
                  <a:lumMod val="50000"/>
                </a:schemeClr>
              </a:solidFill>
              <a:round/>
            </a:ln>
            <a:effectLst/>
          </c:spPr>
          <c:marker>
            <c:symbol val="none"/>
          </c:marker>
          <c:cat>
            <c:multiLvlStrRef>
              <c:f>Planilha2!$A$21:$B$34</c:f>
              <c:multiLvlStrCache>
                <c:ptCount val="14"/>
                <c:lvl>
                  <c:pt idx="0">
                    <c:v>Dez</c:v>
                  </c:pt>
                  <c:pt idx="1">
                    <c:v>Jan</c:v>
                  </c:pt>
                  <c:pt idx="2">
                    <c:v>Fev</c:v>
                  </c:pt>
                  <c:pt idx="3">
                    <c:v>Mar</c:v>
                  </c:pt>
                  <c:pt idx="4">
                    <c:v>Abr</c:v>
                  </c:pt>
                  <c:pt idx="5">
                    <c:v>Mai</c:v>
                  </c:pt>
                  <c:pt idx="6">
                    <c:v>Jun</c:v>
                  </c:pt>
                  <c:pt idx="7">
                    <c:v>Jul</c:v>
                  </c:pt>
                  <c:pt idx="8">
                    <c:v>Ago</c:v>
                  </c:pt>
                  <c:pt idx="9">
                    <c:v>Set</c:v>
                  </c:pt>
                  <c:pt idx="10">
                    <c:v>Out</c:v>
                  </c:pt>
                  <c:pt idx="11">
                    <c:v>Nov</c:v>
                  </c:pt>
                  <c:pt idx="12">
                    <c:v>Dez</c:v>
                  </c:pt>
                  <c:pt idx="13">
                    <c:v>Jan</c:v>
                  </c:pt>
                </c:lvl>
                <c:lvl>
                  <c:pt idx="0">
                    <c:v>2017</c:v>
                  </c:pt>
                  <c:pt idx="1">
                    <c:v>2018</c:v>
                  </c:pt>
                  <c:pt idx="13">
                    <c:v>2019</c:v>
                  </c:pt>
                </c:lvl>
              </c:multiLvlStrCache>
            </c:multiLvlStrRef>
          </c:cat>
          <c:val>
            <c:numRef>
              <c:f>Planilha2!$D$21:$D$34</c:f>
              <c:numCache>
                <c:formatCode>General</c:formatCode>
                <c:ptCount val="14"/>
                <c:pt idx="0">
                  <c:v>22</c:v>
                </c:pt>
                <c:pt idx="1">
                  <c:v>27</c:v>
                </c:pt>
                <c:pt idx="2">
                  <c:v>28</c:v>
                </c:pt>
                <c:pt idx="3">
                  <c:v>31</c:v>
                </c:pt>
                <c:pt idx="4">
                  <c:v>26</c:v>
                </c:pt>
                <c:pt idx="5">
                  <c:v>28</c:v>
                </c:pt>
                <c:pt idx="6">
                  <c:v>27</c:v>
                </c:pt>
                <c:pt idx="7">
                  <c:v>19</c:v>
                </c:pt>
                <c:pt idx="8">
                  <c:v>26</c:v>
                </c:pt>
                <c:pt idx="9">
                  <c:v>22</c:v>
                </c:pt>
                <c:pt idx="10">
                  <c:v>20</c:v>
                </c:pt>
                <c:pt idx="11">
                  <c:v>21</c:v>
                </c:pt>
                <c:pt idx="12">
                  <c:v>21</c:v>
                </c:pt>
                <c:pt idx="13">
                  <c:v>21</c:v>
                </c:pt>
              </c:numCache>
            </c:numRef>
          </c:val>
          <c:smooth val="0"/>
          <c:extLst>
            <c:ext xmlns:c16="http://schemas.microsoft.com/office/drawing/2014/chart" uri="{C3380CC4-5D6E-409C-BE32-E72D297353CC}">
              <c16:uniqueId val="{0000000B-5E8F-466D-B2A2-A0F01014EAEE}"/>
            </c:ext>
          </c:extLst>
        </c:ser>
        <c:ser>
          <c:idx val="4"/>
          <c:order val="2"/>
          <c:tx>
            <c:strRef>
              <c:f>Planilha2!$E$20</c:f>
              <c:strCache>
                <c:ptCount val="1"/>
                <c:pt idx="0">
                  <c:v>Nº clientes</c:v>
                </c:pt>
              </c:strCache>
            </c:strRef>
          </c:tx>
          <c:spPr>
            <a:ln w="28575" cap="rnd">
              <a:solidFill>
                <a:schemeClr val="bg1">
                  <a:lumMod val="50000"/>
                </a:schemeClr>
              </a:solidFill>
              <a:round/>
            </a:ln>
            <a:effectLst/>
          </c:spPr>
          <c:marker>
            <c:symbol val="none"/>
          </c:marker>
          <c:cat>
            <c:multiLvlStrRef>
              <c:f>Planilha2!$A$21:$B$34</c:f>
              <c:multiLvlStrCache>
                <c:ptCount val="14"/>
                <c:lvl>
                  <c:pt idx="0">
                    <c:v>Dez</c:v>
                  </c:pt>
                  <c:pt idx="1">
                    <c:v>Jan</c:v>
                  </c:pt>
                  <c:pt idx="2">
                    <c:v>Fev</c:v>
                  </c:pt>
                  <c:pt idx="3">
                    <c:v>Mar</c:v>
                  </c:pt>
                  <c:pt idx="4">
                    <c:v>Abr</c:v>
                  </c:pt>
                  <c:pt idx="5">
                    <c:v>Mai</c:v>
                  </c:pt>
                  <c:pt idx="6">
                    <c:v>Jun</c:v>
                  </c:pt>
                  <c:pt idx="7">
                    <c:v>Jul</c:v>
                  </c:pt>
                  <c:pt idx="8">
                    <c:v>Ago</c:v>
                  </c:pt>
                  <c:pt idx="9">
                    <c:v>Set</c:v>
                  </c:pt>
                  <c:pt idx="10">
                    <c:v>Out</c:v>
                  </c:pt>
                  <c:pt idx="11">
                    <c:v>Nov</c:v>
                  </c:pt>
                  <c:pt idx="12">
                    <c:v>Dez</c:v>
                  </c:pt>
                  <c:pt idx="13">
                    <c:v>Jan</c:v>
                  </c:pt>
                </c:lvl>
                <c:lvl>
                  <c:pt idx="0">
                    <c:v>2017</c:v>
                  </c:pt>
                  <c:pt idx="1">
                    <c:v>2018</c:v>
                  </c:pt>
                  <c:pt idx="13">
                    <c:v>2019</c:v>
                  </c:pt>
                </c:lvl>
              </c:multiLvlStrCache>
            </c:multiLvlStrRef>
          </c:cat>
          <c:val>
            <c:numRef>
              <c:f>Planilha2!$E$21:$E$34</c:f>
              <c:numCache>
                <c:formatCode>General</c:formatCode>
                <c:ptCount val="14"/>
                <c:pt idx="0">
                  <c:v>104</c:v>
                </c:pt>
                <c:pt idx="1">
                  <c:v>175</c:v>
                </c:pt>
                <c:pt idx="2">
                  <c:v>174</c:v>
                </c:pt>
                <c:pt idx="3">
                  <c:v>186</c:v>
                </c:pt>
                <c:pt idx="4">
                  <c:v>167</c:v>
                </c:pt>
                <c:pt idx="5">
                  <c:v>182</c:v>
                </c:pt>
                <c:pt idx="6">
                  <c:v>173</c:v>
                </c:pt>
                <c:pt idx="7">
                  <c:v>135</c:v>
                </c:pt>
                <c:pt idx="8">
                  <c:v>150</c:v>
                </c:pt>
                <c:pt idx="9">
                  <c:v>124</c:v>
                </c:pt>
                <c:pt idx="10">
                  <c:v>165</c:v>
                </c:pt>
                <c:pt idx="11">
                  <c:v>156</c:v>
                </c:pt>
                <c:pt idx="12">
                  <c:v>143</c:v>
                </c:pt>
                <c:pt idx="13">
                  <c:v>161</c:v>
                </c:pt>
              </c:numCache>
            </c:numRef>
          </c:val>
          <c:smooth val="0"/>
          <c:extLst>
            <c:ext xmlns:c16="http://schemas.microsoft.com/office/drawing/2014/chart" uri="{C3380CC4-5D6E-409C-BE32-E72D297353CC}">
              <c16:uniqueId val="{0000000C-5E8F-466D-B2A2-A0F01014EAEE}"/>
            </c:ext>
          </c:extLst>
        </c:ser>
        <c:dLbls>
          <c:showLegendKey val="0"/>
          <c:showVal val="0"/>
          <c:showCatName val="0"/>
          <c:showSerName val="0"/>
          <c:showPercent val="0"/>
          <c:showBubbleSize val="0"/>
        </c:dLbls>
        <c:marker val="1"/>
        <c:smooth val="0"/>
        <c:axId val="781521119"/>
        <c:axId val="510432751"/>
      </c:lineChart>
      <c:catAx>
        <c:axId val="78153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510431919"/>
        <c:crosses val="autoZero"/>
        <c:auto val="1"/>
        <c:lblAlgn val="ctr"/>
        <c:lblOffset val="100"/>
        <c:noMultiLvlLbl val="0"/>
      </c:catAx>
      <c:valAx>
        <c:axId val="5104319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sz="1200" dirty="0" err="1">
                    <a:solidFill>
                      <a:schemeClr val="tx1">
                        <a:lumMod val="50000"/>
                      </a:schemeClr>
                    </a:solidFill>
                    <a:latin typeface="Arial" panose="020B0604020202020204" pitchFamily="34" charset="0"/>
                    <a:cs typeface="Arial" panose="020B0604020202020204" pitchFamily="34" charset="0"/>
                  </a:rPr>
                  <a:t>Qtd</a:t>
                </a:r>
                <a:r>
                  <a:rPr lang="pt-BR" sz="1200" dirty="0">
                    <a:solidFill>
                      <a:schemeClr val="tx1">
                        <a:lumMod val="50000"/>
                      </a:schemeClr>
                    </a:solidFill>
                    <a:latin typeface="Arial" panose="020B0604020202020204" pitchFamily="34" charset="0"/>
                    <a:cs typeface="Arial" panose="020B0604020202020204" pitchFamily="34" charset="0"/>
                  </a:rPr>
                  <a:t> OMC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781537519"/>
        <c:crosses val="autoZero"/>
        <c:crossBetween val="between"/>
      </c:valAx>
      <c:valAx>
        <c:axId val="51043275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781521119"/>
        <c:crosses val="max"/>
        <c:crossBetween val="between"/>
      </c:valAx>
      <c:catAx>
        <c:axId val="781521119"/>
        <c:scaling>
          <c:orientation val="minMax"/>
        </c:scaling>
        <c:delete val="1"/>
        <c:axPos val="b"/>
        <c:numFmt formatCode="General" sourceLinked="1"/>
        <c:majorTickMark val="out"/>
        <c:minorTickMark val="none"/>
        <c:tickLblPos val="nextTo"/>
        <c:crossAx val="5104327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'Plan5 (2)'!$I$4</c:f>
              <c:strCache>
                <c:ptCount val="1"/>
                <c:pt idx="0">
                  <c:v>Tratou o resultado</c:v>
                </c:pt>
              </c:strCache>
            </c:strRef>
          </c:tx>
          <c:spPr>
            <a:solidFill>
              <a:srgbClr val="00B050"/>
            </a:solidFill>
            <a:ln>
              <a:noFill/>
            </a:ln>
            <a:effectLst/>
          </c:spPr>
          <c:invertIfNegative val="0"/>
          <c:dLbls>
            <c:dLbl>
              <c:idx val="0"/>
              <c:layout>
                <c:manualLayout>
                  <c:x val="-2.8222222222222351E-3"/>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EF-4953-85AC-CFDF9D649ED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'Plan5 (2)'!$E$5:$E$20</c:f>
              <c:strCache>
                <c:ptCount val="16"/>
                <c:pt idx="0">
                  <c:v>II</c:v>
                </c:pt>
                <c:pt idx="1">
                  <c:v>III</c:v>
                </c:pt>
                <c:pt idx="2">
                  <c:v>VII</c:v>
                </c:pt>
                <c:pt idx="3">
                  <c:v>VI</c:v>
                </c:pt>
                <c:pt idx="4">
                  <c:v>I</c:v>
                </c:pt>
                <c:pt idx="5">
                  <c:v>XI</c:v>
                </c:pt>
                <c:pt idx="6">
                  <c:v>X</c:v>
                </c:pt>
                <c:pt idx="7">
                  <c:v>V</c:v>
                </c:pt>
                <c:pt idx="8">
                  <c:v>IV</c:v>
                </c:pt>
                <c:pt idx="9">
                  <c:v>XV</c:v>
                </c:pt>
                <c:pt idx="10">
                  <c:v>IX</c:v>
                </c:pt>
                <c:pt idx="11">
                  <c:v>XII</c:v>
                </c:pt>
                <c:pt idx="12">
                  <c:v>XIII</c:v>
                </c:pt>
                <c:pt idx="13">
                  <c:v>XIV</c:v>
                </c:pt>
                <c:pt idx="14">
                  <c:v>XVI</c:v>
                </c:pt>
                <c:pt idx="15">
                  <c:v>VIII</c:v>
                </c:pt>
              </c:strCache>
            </c:strRef>
          </c:cat>
          <c:val>
            <c:numRef>
              <c:f>'Plan5 (2)'!$I$5:$I$20</c:f>
              <c:numCache>
                <c:formatCode>General</c:formatCode>
                <c:ptCount val="16"/>
                <c:pt idx="0">
                  <c:v>2</c:v>
                </c:pt>
                <c:pt idx="1">
                  <c:v>14</c:v>
                </c:pt>
                <c:pt idx="2">
                  <c:v>7</c:v>
                </c:pt>
                <c:pt idx="3">
                  <c:v>14</c:v>
                </c:pt>
                <c:pt idx="4">
                  <c:v>20</c:v>
                </c:pt>
                <c:pt idx="5">
                  <c:v>43</c:v>
                </c:pt>
                <c:pt idx="6">
                  <c:v>41</c:v>
                </c:pt>
                <c:pt idx="7">
                  <c:v>54</c:v>
                </c:pt>
                <c:pt idx="8">
                  <c:v>54</c:v>
                </c:pt>
                <c:pt idx="9">
                  <c:v>60</c:v>
                </c:pt>
                <c:pt idx="10">
                  <c:v>61</c:v>
                </c:pt>
                <c:pt idx="11">
                  <c:v>61</c:v>
                </c:pt>
                <c:pt idx="12">
                  <c:v>61</c:v>
                </c:pt>
                <c:pt idx="13">
                  <c:v>61</c:v>
                </c:pt>
                <c:pt idx="14">
                  <c:v>60</c:v>
                </c:pt>
                <c:pt idx="15">
                  <c:v>64</c:v>
                </c:pt>
              </c:numCache>
            </c:numRef>
          </c:val>
          <c:extLst>
            <c:ext xmlns:c16="http://schemas.microsoft.com/office/drawing/2014/chart" uri="{C3380CC4-5D6E-409C-BE32-E72D297353CC}">
              <c16:uniqueId val="{00000001-C5EF-4953-85AC-CFDF9D649ED4}"/>
            </c:ext>
          </c:extLst>
        </c:ser>
        <c:ser>
          <c:idx val="1"/>
          <c:order val="1"/>
          <c:tx>
            <c:strRef>
              <c:f>'Plan5 (2)'!$J$4</c:f>
              <c:strCache>
                <c:ptCount val="1"/>
                <c:pt idx="0">
                  <c:v>Não tratou o resultado</c:v>
                </c:pt>
              </c:strCache>
            </c:strRef>
          </c:tx>
          <c:spPr>
            <a:solidFill>
              <a:srgbClr val="C00000"/>
            </a:solidFill>
            <a:ln>
              <a:noFill/>
            </a:ln>
            <a:effectLst/>
          </c:spPr>
          <c:invertIfNegative val="0"/>
          <c:dLbls>
            <c:dLbl>
              <c:idx val="9"/>
              <c:layout>
                <c:manualLayout>
                  <c:x val="-1.034802860683865E-16"/>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EF-4953-85AC-CFDF9D649ED4}"/>
                </c:ext>
              </c:extLst>
            </c:dLbl>
            <c:dLbl>
              <c:idx val="10"/>
              <c:layout>
                <c:manualLayout>
                  <c:x val="-2.8222222222222221E-3"/>
                  <c:y val="3.2407407407407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EF-4953-85AC-CFDF9D649ED4}"/>
                </c:ext>
              </c:extLst>
            </c:dLbl>
            <c:dLbl>
              <c:idx val="11"/>
              <c:layout>
                <c:manualLayout>
                  <c:x val="1.4111111111110076E-3"/>
                  <c:y val="3.2407407407407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EF-4953-85AC-CFDF9D649ED4}"/>
                </c:ext>
              </c:extLst>
            </c:dLbl>
            <c:dLbl>
              <c:idx val="12"/>
              <c:layout>
                <c:manualLayout>
                  <c:x val="0"/>
                  <c:y val="3.2407407407407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EF-4953-85AC-CFDF9D649ED4}"/>
                </c:ext>
              </c:extLst>
            </c:dLbl>
            <c:dLbl>
              <c:idx val="13"/>
              <c:layout>
                <c:manualLayout>
                  <c:x val="-1.411111111111111E-3"/>
                  <c:y val="3.2407407407407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EF-4953-85AC-CFDF9D649ED4}"/>
                </c:ext>
              </c:extLst>
            </c:dLbl>
            <c:dLbl>
              <c:idx val="14"/>
              <c:layout>
                <c:manualLayout>
                  <c:x val="1.034802860683865E-16"/>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EF-4953-85AC-CFDF9D649ED4}"/>
                </c:ext>
              </c:extLst>
            </c:dLbl>
            <c:dLbl>
              <c:idx val="15"/>
              <c:delete val="1"/>
              <c:extLst>
                <c:ext xmlns:c15="http://schemas.microsoft.com/office/drawing/2012/chart" uri="{CE6537A1-D6FC-4f65-9D91-7224C49458BB}"/>
                <c:ext xmlns:c16="http://schemas.microsoft.com/office/drawing/2014/chart" uri="{C3380CC4-5D6E-409C-BE32-E72D297353CC}">
                  <c16:uniqueId val="{00000008-C5EF-4953-85AC-CFDF9D649ED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'Plan5 (2)'!$E$5:$E$20</c:f>
              <c:strCache>
                <c:ptCount val="16"/>
                <c:pt idx="0">
                  <c:v>II</c:v>
                </c:pt>
                <c:pt idx="1">
                  <c:v>III</c:v>
                </c:pt>
                <c:pt idx="2">
                  <c:v>VII</c:v>
                </c:pt>
                <c:pt idx="3">
                  <c:v>VI</c:v>
                </c:pt>
                <c:pt idx="4">
                  <c:v>I</c:v>
                </c:pt>
                <c:pt idx="5">
                  <c:v>XI</c:v>
                </c:pt>
                <c:pt idx="6">
                  <c:v>X</c:v>
                </c:pt>
                <c:pt idx="7">
                  <c:v>V</c:v>
                </c:pt>
                <c:pt idx="8">
                  <c:v>IV</c:v>
                </c:pt>
                <c:pt idx="9">
                  <c:v>XV</c:v>
                </c:pt>
                <c:pt idx="10">
                  <c:v>IX</c:v>
                </c:pt>
                <c:pt idx="11">
                  <c:v>XII</c:v>
                </c:pt>
                <c:pt idx="12">
                  <c:v>XIII</c:v>
                </c:pt>
                <c:pt idx="13">
                  <c:v>XIV</c:v>
                </c:pt>
                <c:pt idx="14">
                  <c:v>XVI</c:v>
                </c:pt>
                <c:pt idx="15">
                  <c:v>VIII</c:v>
                </c:pt>
              </c:strCache>
            </c:strRef>
          </c:cat>
          <c:val>
            <c:numRef>
              <c:f>'Plan5 (2)'!$J$5:$J$20</c:f>
              <c:numCache>
                <c:formatCode>General</c:formatCode>
                <c:ptCount val="16"/>
                <c:pt idx="0">
                  <c:v>45</c:v>
                </c:pt>
                <c:pt idx="1">
                  <c:v>35</c:v>
                </c:pt>
                <c:pt idx="2">
                  <c:v>42</c:v>
                </c:pt>
                <c:pt idx="3">
                  <c:v>36</c:v>
                </c:pt>
                <c:pt idx="4">
                  <c:v>35</c:v>
                </c:pt>
                <c:pt idx="5">
                  <c:v>14</c:v>
                </c:pt>
                <c:pt idx="6">
                  <c:v>16</c:v>
                </c:pt>
                <c:pt idx="7">
                  <c:v>6</c:v>
                </c:pt>
                <c:pt idx="8">
                  <c:v>6</c:v>
                </c:pt>
                <c:pt idx="9">
                  <c:v>2</c:v>
                </c:pt>
                <c:pt idx="10">
                  <c:v>2</c:v>
                </c:pt>
                <c:pt idx="11">
                  <c:v>2</c:v>
                </c:pt>
                <c:pt idx="12">
                  <c:v>2</c:v>
                </c:pt>
                <c:pt idx="13">
                  <c:v>2</c:v>
                </c:pt>
                <c:pt idx="14">
                  <c:v>3</c:v>
                </c:pt>
                <c:pt idx="15">
                  <c:v>0</c:v>
                </c:pt>
              </c:numCache>
            </c:numRef>
          </c:val>
          <c:extLst>
            <c:ext xmlns:c16="http://schemas.microsoft.com/office/drawing/2014/chart" uri="{C3380CC4-5D6E-409C-BE32-E72D297353CC}">
              <c16:uniqueId val="{00000009-C5EF-4953-85AC-CFDF9D649ED4}"/>
            </c:ext>
          </c:extLst>
        </c:ser>
        <c:dLbls>
          <c:showLegendKey val="0"/>
          <c:showVal val="0"/>
          <c:showCatName val="0"/>
          <c:showSerName val="0"/>
          <c:showPercent val="0"/>
          <c:showBubbleSize val="0"/>
        </c:dLbls>
        <c:gapWidth val="50"/>
        <c:overlap val="100"/>
        <c:axId val="25890816"/>
        <c:axId val="25892352"/>
      </c:barChart>
      <c:catAx>
        <c:axId val="2589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bg1">
                    <a:lumMod val="10000"/>
                  </a:schemeClr>
                </a:solidFill>
                <a:latin typeface="+mn-lt"/>
                <a:ea typeface="+mn-ea"/>
                <a:cs typeface="+mn-cs"/>
              </a:defRPr>
            </a:pPr>
            <a:endParaRPr lang="pt-BR"/>
          </a:p>
        </c:txPr>
        <c:crossAx val="25892352"/>
        <c:crosses val="autoZero"/>
        <c:auto val="1"/>
        <c:lblAlgn val="ctr"/>
        <c:lblOffset val="100"/>
        <c:noMultiLvlLbl val="0"/>
      </c:catAx>
      <c:valAx>
        <c:axId val="2589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lumMod val="10000"/>
                  </a:schemeClr>
                </a:solidFill>
                <a:latin typeface="+mn-lt"/>
                <a:ea typeface="+mn-ea"/>
                <a:cs typeface="+mn-cs"/>
              </a:defRPr>
            </a:pPr>
            <a:endParaRPr lang="pt-BR"/>
          </a:p>
        </c:txPr>
        <c:crossAx val="2589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bg1">
                  <a:lumMod val="10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050">
          <a:solidFill>
            <a:schemeClr val="bg1">
              <a:lumMod val="10000"/>
            </a:schemeClr>
          </a:solidFill>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grafico2018!$F$4</c:f>
              <c:strCache>
                <c:ptCount val="1"/>
                <c:pt idx="0">
                  <c:v>Tratou o resultado</c:v>
                </c:pt>
              </c:strCache>
            </c:strRef>
          </c:tx>
          <c:spPr>
            <a:solidFill>
              <a:srgbClr val="33993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grafico2018!$F$5:$F$20</c:f>
              <c:numCache>
                <c:formatCode>General</c:formatCode>
                <c:ptCount val="16"/>
                <c:pt idx="0">
                  <c:v>25</c:v>
                </c:pt>
                <c:pt idx="1">
                  <c:v>19</c:v>
                </c:pt>
                <c:pt idx="2">
                  <c:v>26</c:v>
                </c:pt>
                <c:pt idx="3">
                  <c:v>41</c:v>
                </c:pt>
                <c:pt idx="4">
                  <c:v>41</c:v>
                </c:pt>
                <c:pt idx="5">
                  <c:v>49</c:v>
                </c:pt>
                <c:pt idx="6">
                  <c:v>51</c:v>
                </c:pt>
                <c:pt idx="7">
                  <c:v>52</c:v>
                </c:pt>
                <c:pt idx="8">
                  <c:v>54</c:v>
                </c:pt>
                <c:pt idx="9">
                  <c:v>54</c:v>
                </c:pt>
                <c:pt idx="10">
                  <c:v>54</c:v>
                </c:pt>
                <c:pt idx="11">
                  <c:v>56</c:v>
                </c:pt>
                <c:pt idx="12">
                  <c:v>56</c:v>
                </c:pt>
                <c:pt idx="13">
                  <c:v>56</c:v>
                </c:pt>
                <c:pt idx="14">
                  <c:v>57</c:v>
                </c:pt>
                <c:pt idx="15">
                  <c:v>58</c:v>
                </c:pt>
              </c:numCache>
            </c:numRef>
          </c:val>
          <c:extLst>
            <c:ext xmlns:c16="http://schemas.microsoft.com/office/drawing/2014/chart" uri="{C3380CC4-5D6E-409C-BE32-E72D297353CC}">
              <c16:uniqueId val="{00000000-E3FA-4109-A8F9-302B06C3C13C}"/>
            </c:ext>
          </c:extLst>
        </c:ser>
        <c:ser>
          <c:idx val="1"/>
          <c:order val="1"/>
          <c:tx>
            <c:strRef>
              <c:f>grafico2018!$G$4</c:f>
              <c:strCache>
                <c:ptCount val="1"/>
                <c:pt idx="0">
                  <c:v>Não tratou o resultado</c:v>
                </c:pt>
              </c:strCache>
            </c:strRef>
          </c:tx>
          <c:spPr>
            <a:solidFill>
              <a:srgbClr val="C00000"/>
            </a:solidFill>
            <a:ln>
              <a:noFill/>
            </a:ln>
            <a:effectLst/>
          </c:spPr>
          <c:invertIfNegative val="0"/>
          <c:dLbls>
            <c:dLbl>
              <c:idx val="3"/>
              <c:layout>
                <c:manualLayout>
                  <c:x val="0"/>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FA-4109-A8F9-302B06C3C13C}"/>
                </c:ext>
              </c:extLst>
            </c:dLbl>
            <c:dLbl>
              <c:idx val="4"/>
              <c:layout>
                <c:manualLayout>
                  <c:x val="0"/>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FA-4109-A8F9-302B06C3C13C}"/>
                </c:ext>
              </c:extLst>
            </c:dLbl>
            <c:dLbl>
              <c:idx val="7"/>
              <c:layout>
                <c:manualLayout>
                  <c:x val="-1.0185067526415994E-16"/>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FA-4109-A8F9-302B06C3C13C}"/>
                </c:ext>
              </c:extLst>
            </c:dLbl>
            <c:dLbl>
              <c:idx val="8"/>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FA-4109-A8F9-302B06C3C13C}"/>
                </c:ext>
              </c:extLst>
            </c:dLbl>
            <c:dLbl>
              <c:idx val="9"/>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FA-4109-A8F9-302B06C3C13C}"/>
                </c:ext>
              </c:extLst>
            </c:dLbl>
            <c:dLbl>
              <c:idx val="10"/>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FA-4109-A8F9-302B06C3C13C}"/>
                </c:ext>
              </c:extLst>
            </c:dLbl>
            <c:dLbl>
              <c:idx val="11"/>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FA-4109-A8F9-302B06C3C13C}"/>
                </c:ext>
              </c:extLst>
            </c:dLbl>
            <c:dLbl>
              <c:idx val="12"/>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FA-4109-A8F9-302B06C3C13C}"/>
                </c:ext>
              </c:extLst>
            </c:dLbl>
            <c:dLbl>
              <c:idx val="13"/>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FA-4109-A8F9-302B06C3C13C}"/>
                </c:ext>
              </c:extLst>
            </c:dLbl>
            <c:dLbl>
              <c:idx val="14"/>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FA-4109-A8F9-302B06C3C13C}"/>
                </c:ext>
              </c:extLst>
            </c:dLbl>
            <c:dLbl>
              <c:idx val="15"/>
              <c:layout>
                <c:manualLayout>
                  <c:x val="1.0185067526415994E-16"/>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FA-4109-A8F9-302B06C3C13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grafico2018!$G$5:$G$20</c:f>
              <c:numCache>
                <c:formatCode>General</c:formatCode>
                <c:ptCount val="16"/>
                <c:pt idx="0">
                  <c:v>31</c:v>
                </c:pt>
                <c:pt idx="1">
                  <c:v>33</c:v>
                </c:pt>
                <c:pt idx="2">
                  <c:v>26</c:v>
                </c:pt>
                <c:pt idx="3">
                  <c:v>13</c:v>
                </c:pt>
                <c:pt idx="4">
                  <c:v>12</c:v>
                </c:pt>
                <c:pt idx="5">
                  <c:v>6</c:v>
                </c:pt>
                <c:pt idx="6">
                  <c:v>4</c:v>
                </c:pt>
                <c:pt idx="7">
                  <c:v>3</c:v>
                </c:pt>
                <c:pt idx="8">
                  <c:v>2</c:v>
                </c:pt>
                <c:pt idx="9">
                  <c:v>2</c:v>
                </c:pt>
                <c:pt idx="10">
                  <c:v>2</c:v>
                </c:pt>
                <c:pt idx="11">
                  <c:v>1</c:v>
                </c:pt>
                <c:pt idx="12">
                  <c:v>1</c:v>
                </c:pt>
                <c:pt idx="13">
                  <c:v>1</c:v>
                </c:pt>
                <c:pt idx="14">
                  <c:v>1</c:v>
                </c:pt>
                <c:pt idx="15">
                  <c:v>0</c:v>
                </c:pt>
              </c:numCache>
            </c:numRef>
          </c:val>
          <c:extLst>
            <c:ext xmlns:c16="http://schemas.microsoft.com/office/drawing/2014/chart" uri="{C3380CC4-5D6E-409C-BE32-E72D297353CC}">
              <c16:uniqueId val="{0000000C-E3FA-4109-A8F9-302B06C3C13C}"/>
            </c:ext>
          </c:extLst>
        </c:ser>
        <c:dLbls>
          <c:showLegendKey val="0"/>
          <c:showVal val="0"/>
          <c:showCatName val="0"/>
          <c:showSerName val="0"/>
          <c:showPercent val="0"/>
          <c:showBubbleSize val="0"/>
        </c:dLbls>
        <c:gapWidth val="50"/>
        <c:overlap val="100"/>
        <c:axId val="352873312"/>
        <c:axId val="352873872"/>
      </c:barChart>
      <c:catAx>
        <c:axId val="35287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crossAx val="352873872"/>
        <c:crosses val="autoZero"/>
        <c:auto val="1"/>
        <c:lblAlgn val="ctr"/>
        <c:lblOffset val="100"/>
        <c:noMultiLvlLbl val="0"/>
      </c:catAx>
      <c:valAx>
        <c:axId val="3528738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pt-BR"/>
          </a:p>
        </c:txPr>
        <c:crossAx val="35287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lumMod val="50000"/>
            </a:schemeClr>
          </a:solidFill>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grafico2018!$C$4</c:f>
              <c:strCache>
                <c:ptCount val="1"/>
                <c:pt idx="0">
                  <c:v>Monitora</c:v>
                </c:pt>
              </c:strCache>
            </c:strRef>
          </c:tx>
          <c:spPr>
            <a:solidFill>
              <a:srgbClr val="339933"/>
            </a:solidFill>
            <a:ln>
              <a:noFill/>
            </a:ln>
            <a:effectLst/>
          </c:spPr>
          <c:invertIfNegative val="0"/>
          <c:dLbls>
            <c:dLbl>
              <c:idx val="5"/>
              <c:layout>
                <c:manualLayout>
                  <c:x val="-1.017928323554855E-16"/>
                  <c:y val="0.2391495333916592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A7-44B6-97D5-75377F9F5E3D}"/>
                </c:ext>
              </c:extLst>
            </c:dLbl>
            <c:dLbl>
              <c:idx val="14"/>
              <c:layout>
                <c:manualLayout>
                  <c:x val="-2.0370135052831988E-16"/>
                  <c:y val="0.274560367454068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A7-44B6-97D5-75377F9F5E3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grafico2018!$C$5:$C$20</c:f>
              <c:numCache>
                <c:formatCode>General</c:formatCode>
                <c:ptCount val="16"/>
                <c:pt idx="0">
                  <c:v>23</c:v>
                </c:pt>
                <c:pt idx="1">
                  <c:v>24</c:v>
                </c:pt>
                <c:pt idx="2">
                  <c:v>31</c:v>
                </c:pt>
                <c:pt idx="3">
                  <c:v>41</c:v>
                </c:pt>
                <c:pt idx="4">
                  <c:v>48</c:v>
                </c:pt>
                <c:pt idx="5">
                  <c:v>55</c:v>
                </c:pt>
                <c:pt idx="6">
                  <c:v>55</c:v>
                </c:pt>
                <c:pt idx="7">
                  <c:v>55</c:v>
                </c:pt>
                <c:pt idx="8">
                  <c:v>56</c:v>
                </c:pt>
                <c:pt idx="9">
                  <c:v>56</c:v>
                </c:pt>
                <c:pt idx="10">
                  <c:v>56</c:v>
                </c:pt>
                <c:pt idx="11">
                  <c:v>57</c:v>
                </c:pt>
                <c:pt idx="12">
                  <c:v>57</c:v>
                </c:pt>
                <c:pt idx="13">
                  <c:v>57</c:v>
                </c:pt>
                <c:pt idx="14">
                  <c:v>58</c:v>
                </c:pt>
                <c:pt idx="15">
                  <c:v>58</c:v>
                </c:pt>
              </c:numCache>
            </c:numRef>
          </c:val>
          <c:extLst>
            <c:ext xmlns:c16="http://schemas.microsoft.com/office/drawing/2014/chart" uri="{C3380CC4-5D6E-409C-BE32-E72D297353CC}">
              <c16:uniqueId val="{00000002-1EA7-44B6-97D5-75377F9F5E3D}"/>
            </c:ext>
          </c:extLst>
        </c:ser>
        <c:ser>
          <c:idx val="1"/>
          <c:order val="1"/>
          <c:tx>
            <c:strRef>
              <c:f>grafico2018!$D$4</c:f>
              <c:strCache>
                <c:ptCount val="1"/>
                <c:pt idx="0">
                  <c:v>Monitora Parcialmente </c:v>
                </c:pt>
              </c:strCache>
            </c:strRef>
          </c:tx>
          <c:spPr>
            <a:solidFill>
              <a:srgbClr val="EEB500"/>
            </a:solidFill>
            <a:ln>
              <a:noFill/>
            </a:ln>
            <a:effectLst/>
          </c:spPr>
          <c:invertIfNegative val="0"/>
          <c:dLbls>
            <c:dLbl>
              <c:idx val="2"/>
              <c:layout>
                <c:manualLayout>
                  <c:x val="0"/>
                  <c:y val="2.31481481481481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A7-44B6-97D5-75377F9F5E3D}"/>
                </c:ext>
              </c:extLst>
            </c:dLbl>
            <c:dLbl>
              <c:idx val="3"/>
              <c:layout>
                <c:manualLayout>
                  <c:x val="0"/>
                  <c:y val="3.70370370370370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A7-44B6-97D5-75377F9F5E3D}"/>
                </c:ext>
              </c:extLst>
            </c:dLbl>
            <c:dLbl>
              <c:idx val="4"/>
              <c:layout>
                <c:manualLayout>
                  <c:x val="0"/>
                  <c:y val="9.25925925925921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A7-44B6-97D5-75377F9F5E3D}"/>
                </c:ext>
              </c:extLst>
            </c:dLbl>
            <c:dLbl>
              <c:idx val="5"/>
              <c:layout>
                <c:manualLayout>
                  <c:x val="-5.0896416177742748E-17"/>
                  <c:y val="3.24074074074074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A7-44B6-97D5-75377F9F5E3D}"/>
                </c:ext>
              </c:extLst>
            </c:dLbl>
            <c:dLbl>
              <c:idx val="6"/>
              <c:layout>
                <c:manualLayout>
                  <c:x val="-5.0896416177742748E-17"/>
                  <c:y val="3.24074074074074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A7-44B6-97D5-75377F9F5E3D}"/>
                </c:ext>
              </c:extLst>
            </c:dLbl>
            <c:dLbl>
              <c:idx val="7"/>
              <c:layout>
                <c:manualLayout>
                  <c:x val="0"/>
                  <c:y val="3.70370370370370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A7-44B6-97D5-75377F9F5E3D}"/>
                </c:ext>
              </c:extLst>
            </c:dLbl>
            <c:dLbl>
              <c:idx val="8"/>
              <c:layout>
                <c:manualLayout>
                  <c:x val="0"/>
                  <c:y val="4.1666666666666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A7-44B6-97D5-75377F9F5E3D}"/>
                </c:ext>
              </c:extLst>
            </c:dLbl>
            <c:dLbl>
              <c:idx val="9"/>
              <c:layout>
                <c:manualLayout>
                  <c:x val="0"/>
                  <c:y val="4.62962962962962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A7-44B6-97D5-75377F9F5E3D}"/>
                </c:ext>
              </c:extLst>
            </c:dLbl>
            <c:dLbl>
              <c:idx val="10"/>
              <c:layout>
                <c:manualLayout>
                  <c:x val="0"/>
                  <c:y val="4.1666666666666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A7-44B6-97D5-75377F9F5E3D}"/>
                </c:ext>
              </c:extLst>
            </c:dLbl>
            <c:dLbl>
              <c:idx val="11"/>
              <c:layout>
                <c:manualLayout>
                  <c:x val="-1.017928323554855E-16"/>
                  <c:y val="5.55555555555555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A7-44B6-97D5-75377F9F5E3D}"/>
                </c:ext>
              </c:extLst>
            </c:dLbl>
            <c:dLbl>
              <c:idx val="12"/>
              <c:layout>
                <c:manualLayout>
                  <c:x val="-1.0188098106780216E-16"/>
                  <c:y val="4.62962962962962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A7-44B6-97D5-75377F9F5E3D}"/>
                </c:ext>
              </c:extLst>
            </c:dLbl>
            <c:dLbl>
              <c:idx val="13"/>
              <c:layout>
                <c:manualLayout>
                  <c:x val="-2.0376196213560432E-16"/>
                  <c:y val="5.09259259259258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EA7-44B6-97D5-75377F9F5E3D}"/>
                </c:ext>
              </c:extLst>
            </c:dLbl>
            <c:dLbl>
              <c:idx val="14"/>
              <c:layout>
                <c:manualLayout>
                  <c:x val="-2.0358566471097099E-16"/>
                  <c:y val="6.48148148148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EA7-44B6-97D5-75377F9F5E3D}"/>
                </c:ext>
              </c:extLst>
            </c:dLbl>
            <c:dLbl>
              <c:idx val="15"/>
              <c:layout>
                <c:manualLayout>
                  <c:x val="0"/>
                  <c:y val="6.0185185185185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EA7-44B6-97D5-75377F9F5E3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grafico2018!$D$5:$D$20</c:f>
              <c:numCache>
                <c:formatCode>General</c:formatCode>
                <c:ptCount val="16"/>
                <c:pt idx="0">
                  <c:v>33</c:v>
                </c:pt>
                <c:pt idx="1">
                  <c:v>28</c:v>
                </c:pt>
                <c:pt idx="2">
                  <c:v>21</c:v>
                </c:pt>
                <c:pt idx="3">
                  <c:v>13</c:v>
                </c:pt>
                <c:pt idx="4">
                  <c:v>5</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11-1EA7-44B6-97D5-75377F9F5E3D}"/>
            </c:ext>
          </c:extLst>
        </c:ser>
        <c:ser>
          <c:idx val="2"/>
          <c:order val="2"/>
          <c:tx>
            <c:strRef>
              <c:f>grafico2018!$E$4</c:f>
              <c:strCache>
                <c:ptCount val="1"/>
                <c:pt idx="0">
                  <c:v>Não monitora</c:v>
                </c:pt>
              </c:strCache>
            </c:strRef>
          </c:tx>
          <c:spPr>
            <a:solidFill>
              <a:srgbClr val="C00000"/>
            </a:solidFill>
            <a:ln>
              <a:noFill/>
            </a:ln>
            <a:effectLst/>
          </c:spPr>
          <c:invertIfNegative val="0"/>
          <c:dLbls>
            <c:dLbl>
              <c:idx val="0"/>
              <c:layout>
                <c:manualLayout>
                  <c:x val="1.0915784069674846E-7"/>
                  <c:y val="-4.7135644502770489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9278752666453148E-2"/>
                      <c:h val="6.4745552639253412E-2"/>
                    </c:manualLayout>
                  </c15:layout>
                </c:ext>
                <c:ext xmlns:c16="http://schemas.microsoft.com/office/drawing/2014/chart" uri="{C3380CC4-5D6E-409C-BE32-E72D297353CC}">
                  <c16:uniqueId val="{00000012-1EA7-44B6-97D5-75377F9F5E3D}"/>
                </c:ext>
              </c:extLst>
            </c:dLbl>
            <c:dLbl>
              <c:idx val="1"/>
              <c:layout>
                <c:manualLayout>
                  <c:x val="5.0925337632079971E-17"/>
                  <c:y val="-3.217410323709536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EA7-44B6-97D5-75377F9F5E3D}"/>
                </c:ext>
              </c:extLst>
            </c:dLbl>
            <c:dLbl>
              <c:idx val="2"/>
              <c:layout>
                <c:manualLayout>
                  <c:x val="-2.547404075768181E-17"/>
                  <c:y val="-7.34689413823272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EA7-44B6-97D5-75377F9F5E3D}"/>
                </c:ext>
              </c:extLst>
            </c:dLbl>
            <c:dLbl>
              <c:idx val="3"/>
              <c:layout>
                <c:manualLayout>
                  <c:x val="0"/>
                  <c:y val="-4.83876494604841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EA7-44B6-97D5-75377F9F5E3D}"/>
                </c:ext>
              </c:extLst>
            </c:dLbl>
            <c:dLbl>
              <c:idx val="4"/>
              <c:layout>
                <c:manualLayout>
                  <c:x val="0"/>
                  <c:y val="-6.09507144940215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EA7-44B6-97D5-75377F9F5E3D}"/>
                </c:ext>
              </c:extLst>
            </c:dLbl>
            <c:dLbl>
              <c:idx val="5"/>
              <c:layout>
                <c:manualLayout>
                  <c:x val="-5.0896416177742748E-17"/>
                  <c:y val="-5.3643190434529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EA7-44B6-97D5-75377F9F5E3D}"/>
                </c:ext>
              </c:extLst>
            </c:dLbl>
            <c:dLbl>
              <c:idx val="6"/>
              <c:layout>
                <c:manualLayout>
                  <c:x val="-5.0896416177742748E-17"/>
                  <c:y val="-5.30172790901137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EA7-44B6-97D5-75377F9F5E3D}"/>
                </c:ext>
              </c:extLst>
            </c:dLbl>
            <c:dLbl>
              <c:idx val="7"/>
              <c:layout>
                <c:manualLayout>
                  <c:x val="0"/>
                  <c:y val="-5.3643190434529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EA7-44B6-97D5-75377F9F5E3D}"/>
                </c:ext>
              </c:extLst>
            </c:dLbl>
            <c:dLbl>
              <c:idx val="8"/>
              <c:layout>
                <c:manualLayout>
                  <c:x val="0"/>
                  <c:y val="-4.77617381160688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EA7-44B6-97D5-75377F9F5E3D}"/>
                </c:ext>
              </c:extLst>
            </c:dLbl>
            <c:dLbl>
              <c:idx val="9"/>
              <c:layout>
                <c:manualLayout>
                  <c:x val="0"/>
                  <c:y val="-4.5009842519685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EA7-44B6-97D5-75377F9F5E3D}"/>
                </c:ext>
              </c:extLst>
            </c:dLbl>
            <c:dLbl>
              <c:idx val="10"/>
              <c:layout>
                <c:manualLayout>
                  <c:x val="-2.7777304147818017E-3"/>
                  <c:y val="-4.488407699037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EA7-44B6-97D5-75377F9F5E3D}"/>
                </c:ext>
              </c:extLst>
            </c:dLbl>
            <c:dLbl>
              <c:idx val="11"/>
              <c:layout>
                <c:manualLayout>
                  <c:x val="0"/>
                  <c:y val="-3.97543015456401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EA7-44B6-97D5-75377F9F5E3D}"/>
                </c:ext>
              </c:extLst>
            </c:dLbl>
            <c:dLbl>
              <c:idx val="13"/>
              <c:layout>
                <c:manualLayout>
                  <c:x val="0"/>
                  <c:y val="-4.16320355788859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EA7-44B6-97D5-75377F9F5E3D}"/>
                </c:ext>
              </c:extLst>
            </c:dLbl>
            <c:dLbl>
              <c:idx val="14"/>
              <c:layout>
                <c:manualLayout>
                  <c:x val="-2.0358566471097099E-16"/>
                  <c:y val="-3.7002405949256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EA7-44B6-97D5-75377F9F5E3D}"/>
                </c:ext>
              </c:extLst>
            </c:dLbl>
            <c:dLbl>
              <c:idx val="15"/>
              <c:layout>
                <c:manualLayout>
                  <c:x val="0"/>
                  <c:y val="-2.82290755322251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EA7-44B6-97D5-75377F9F5E3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grafico2018!$E$5:$E$20</c:f>
              <c:numCache>
                <c:formatCode>General</c:formatCode>
                <c:ptCount val="16"/>
                <c:pt idx="0">
                  <c:v>2</c:v>
                </c:pt>
                <c:pt idx="1">
                  <c:v>6</c:v>
                </c:pt>
                <c:pt idx="2">
                  <c:v>6</c:v>
                </c:pt>
                <c:pt idx="3">
                  <c:v>4</c:v>
                </c:pt>
                <c:pt idx="4">
                  <c:v>5</c:v>
                </c:pt>
                <c:pt idx="5">
                  <c:v>3</c:v>
                </c:pt>
                <c:pt idx="6">
                  <c:v>3</c:v>
                </c:pt>
                <c:pt idx="7">
                  <c:v>3</c:v>
                </c:pt>
                <c:pt idx="8">
                  <c:v>2</c:v>
                </c:pt>
                <c:pt idx="9">
                  <c:v>2</c:v>
                </c:pt>
                <c:pt idx="10">
                  <c:v>2</c:v>
                </c:pt>
                <c:pt idx="11">
                  <c:v>1</c:v>
                </c:pt>
                <c:pt idx="12">
                  <c:v>1</c:v>
                </c:pt>
                <c:pt idx="13">
                  <c:v>1</c:v>
                </c:pt>
                <c:pt idx="14">
                  <c:v>0</c:v>
                </c:pt>
                <c:pt idx="15">
                  <c:v>0</c:v>
                </c:pt>
              </c:numCache>
            </c:numRef>
          </c:val>
          <c:extLst>
            <c:ext xmlns:c16="http://schemas.microsoft.com/office/drawing/2014/chart" uri="{C3380CC4-5D6E-409C-BE32-E72D297353CC}">
              <c16:uniqueId val="{00000021-1EA7-44B6-97D5-75377F9F5E3D}"/>
            </c:ext>
          </c:extLst>
        </c:ser>
        <c:dLbls>
          <c:showLegendKey val="0"/>
          <c:showVal val="0"/>
          <c:showCatName val="0"/>
          <c:showSerName val="0"/>
          <c:showPercent val="0"/>
          <c:showBubbleSize val="0"/>
        </c:dLbls>
        <c:gapWidth val="50"/>
        <c:overlap val="100"/>
        <c:axId val="353028832"/>
        <c:axId val="353029392"/>
      </c:barChart>
      <c:catAx>
        <c:axId val="3530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crossAx val="353029392"/>
        <c:crosses val="autoZero"/>
        <c:auto val="1"/>
        <c:lblAlgn val="ctr"/>
        <c:lblOffset val="100"/>
        <c:noMultiLvlLbl val="0"/>
      </c:catAx>
      <c:valAx>
        <c:axId val="3530293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crossAx val="35302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lumMod val="50000"/>
            </a:schemeClr>
          </a:solidFill>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pt-BR" sz="1200" b="1" baseline="0" dirty="0">
                <a:solidFill>
                  <a:sysClr val="windowText" lastClr="000000"/>
                </a:solidFill>
                <a:latin typeface="Arial" panose="020B0604020202020204" pitchFamily="34" charset="0"/>
                <a:cs typeface="Arial" panose="020B0604020202020204" pitchFamily="34" charset="0"/>
              </a:rPr>
              <a:t>Alertas - Dez/2018</a:t>
            </a:r>
            <a:endParaRPr lang="pt-BR" sz="12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6024123062884202"/>
          <c:y val="5.731088075993325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0.16370971755249999"/>
          <c:y val="0.13739420367729624"/>
          <c:w val="0.78639422166074002"/>
          <c:h val="0.73287775900918217"/>
        </c:manualLayout>
      </c:layout>
      <c:barChart>
        <c:barDir val="col"/>
        <c:grouping val="stacked"/>
        <c:varyColors val="0"/>
        <c:ser>
          <c:idx val="0"/>
          <c:order val="0"/>
          <c:tx>
            <c:strRef>
              <c:f>Planilha1!$C$3</c:f>
              <c:strCache>
                <c:ptCount val="1"/>
                <c:pt idx="0">
                  <c:v>xp</c:v>
                </c:pt>
              </c:strCache>
            </c:strRef>
          </c:tx>
          <c:spPr>
            <a:solidFill>
              <a:schemeClr val="tx2"/>
            </a:solidFill>
            <a:ln>
              <a:noFill/>
            </a:ln>
            <a:effectLst>
              <a:softEdge rad="127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Planilha1!$B$4:$B$7</c:f>
              <c:strCache>
                <c:ptCount val="2"/>
                <c:pt idx="0">
                  <c:v>Alerta Atual - SEM Intencionalidade</c:v>
                </c:pt>
                <c:pt idx="1">
                  <c:v>Alerta Novo - COM Intencionalidade</c:v>
                </c:pt>
              </c:strCache>
            </c:strRef>
          </c:cat>
          <c:val>
            <c:numRef>
              <c:f>Planilha1!$C$4:$C$7</c:f>
              <c:numCache>
                <c:formatCode>General</c:formatCode>
                <c:ptCount val="2"/>
                <c:pt idx="0">
                  <c:v>51</c:v>
                </c:pt>
                <c:pt idx="1">
                  <c:v>32</c:v>
                </c:pt>
              </c:numCache>
            </c:numRef>
          </c:val>
          <c:extLst>
            <c:ext xmlns:c16="http://schemas.microsoft.com/office/drawing/2014/chart" uri="{C3380CC4-5D6E-409C-BE32-E72D297353CC}">
              <c16:uniqueId val="{00000000-B963-41F6-8377-3F516C44CF82}"/>
            </c:ext>
          </c:extLst>
        </c:ser>
        <c:ser>
          <c:idx val="1"/>
          <c:order val="1"/>
          <c:tx>
            <c:strRef>
              <c:f>Planilha1!$D$3</c:f>
              <c:strCache>
                <c:ptCount val="1"/>
                <c:pt idx="0">
                  <c:v>todos</c:v>
                </c:pt>
              </c:strCache>
            </c:strRef>
          </c:tx>
          <c:spPr>
            <a:solidFill>
              <a:srgbClr val="0070C0"/>
            </a:solidFill>
            <a:ln>
              <a:noFill/>
            </a:ln>
            <a:effectLst>
              <a:softEdge rad="127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Planilha1!$B$4:$B$7</c:f>
              <c:strCache>
                <c:ptCount val="2"/>
                <c:pt idx="0">
                  <c:v>Alerta Atual - SEM Intencionalidade</c:v>
                </c:pt>
                <c:pt idx="1">
                  <c:v>Alerta Novo - COM Intencionalidade</c:v>
                </c:pt>
              </c:strCache>
            </c:strRef>
          </c:cat>
          <c:val>
            <c:numRef>
              <c:f>Planilha1!$D$4:$D$7</c:f>
              <c:numCache>
                <c:formatCode>General</c:formatCode>
                <c:ptCount val="2"/>
                <c:pt idx="0">
                  <c:v>69</c:v>
                </c:pt>
                <c:pt idx="1">
                  <c:v>37</c:v>
                </c:pt>
              </c:numCache>
            </c:numRef>
          </c:val>
          <c:extLst>
            <c:ext xmlns:c16="http://schemas.microsoft.com/office/drawing/2014/chart" uri="{C3380CC4-5D6E-409C-BE32-E72D297353CC}">
              <c16:uniqueId val="{00000001-B963-41F6-8377-3F516C44CF82}"/>
            </c:ext>
          </c:extLst>
        </c:ser>
        <c:ser>
          <c:idx val="2"/>
          <c:order val="2"/>
          <c:spPr>
            <a:solidFill>
              <a:schemeClr val="accent3"/>
            </a:solidFill>
            <a:ln>
              <a:noFill/>
            </a:ln>
            <a:effectLst/>
          </c:spPr>
          <c:invertIfNegative val="0"/>
          <c:dLbls>
            <c:dLbl>
              <c:idx val="0"/>
              <c:tx>
                <c:strRef>
                  <c:f>Planilha1!$E$4</c:f>
                  <c:strCache>
                    <c:ptCount val="1"/>
                    <c:pt idx="0">
                      <c:v>120</c:v>
                    </c:pt>
                  </c:strCache>
                </c:strRef>
              </c:tx>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dlblFTEntry>
                      <c15:txfldGUID>{54BF918E-EFC3-4DCC-8AB0-EADDE77157F1}</c15:txfldGUID>
                      <c15:f>Planilha1!$E$4</c15:f>
                      <c15:dlblFieldTableCache>
                        <c:ptCount val="1"/>
                        <c:pt idx="0">
                          <c:v>120</c:v>
                        </c:pt>
                      </c15:dlblFieldTableCache>
                    </c15:dlblFTEntry>
                  </c15:dlblFieldTable>
                  <c15:showDataLabelsRange val="0"/>
                </c:ext>
                <c:ext xmlns:c16="http://schemas.microsoft.com/office/drawing/2014/chart" uri="{C3380CC4-5D6E-409C-BE32-E72D297353CC}">
                  <c16:uniqueId val="{00000002-B963-41F6-8377-3F516C44CF82}"/>
                </c:ext>
              </c:extLst>
            </c:dLbl>
            <c:dLbl>
              <c:idx val="1"/>
              <c:tx>
                <c:strRef>
                  <c:f>Planilha1!$E$5</c:f>
                  <c:strCache>
                    <c:ptCount val="1"/>
                    <c:pt idx="0">
                      <c:v>69</c:v>
                    </c:pt>
                  </c:strCache>
                </c:strRef>
              </c:tx>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dlblFTEntry>
                      <c15:txfldGUID>{9F5F7D39-6DCB-496E-A7DD-AB9EA513B653}</c15:txfldGUID>
                      <c15:f>Planilha1!$E$5</c15:f>
                      <c15:dlblFieldTableCache>
                        <c:ptCount val="1"/>
                        <c:pt idx="0">
                          <c:v>69</c:v>
                        </c:pt>
                      </c15:dlblFieldTableCache>
                    </c15:dlblFTEntry>
                  </c15:dlblFieldTable>
                  <c15:showDataLabelsRange val="0"/>
                </c:ext>
                <c:ext xmlns:c16="http://schemas.microsoft.com/office/drawing/2014/chart" uri="{C3380CC4-5D6E-409C-BE32-E72D297353CC}">
                  <c16:uniqueId val="{00000003-B963-41F6-8377-3F516C44CF8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Alerta Atual - SEM Intencionalidade</c:v>
              </c:pt>
              <c:pt idx="1">
                <c:v>Alerta Novo - COM Intencionalidade</c:v>
              </c:pt>
              <c:extLst>
                <c:ext xmlns:c15="http://schemas.microsoft.com/office/drawing/2012/chart" uri="{02D57815-91ED-43cb-92C2-25804820EDAC}">
                  <c15:autoCat val="1"/>
                </c:ext>
              </c:extLst>
            </c:strLit>
          </c:cat>
          <c:val>
            <c:numRef>
              <c:f>Planilha1!$F$4:$F$7</c:f>
              <c:numCache>
                <c:formatCode>General</c:formatCode>
                <c:ptCount val="2"/>
                <c:pt idx="0">
                  <c:v>0</c:v>
                </c:pt>
                <c:pt idx="1">
                  <c:v>0</c:v>
                </c:pt>
              </c:numCache>
            </c:numRef>
          </c:val>
          <c:extLst>
            <c:ext xmlns:c16="http://schemas.microsoft.com/office/drawing/2014/chart" uri="{C3380CC4-5D6E-409C-BE32-E72D297353CC}">
              <c16:uniqueId val="{00000004-B963-41F6-8377-3F516C44CF82}"/>
            </c:ext>
          </c:extLst>
        </c:ser>
        <c:dLbls>
          <c:showLegendKey val="0"/>
          <c:showVal val="0"/>
          <c:showCatName val="0"/>
          <c:showSerName val="0"/>
          <c:showPercent val="0"/>
          <c:showBubbleSize val="0"/>
        </c:dLbls>
        <c:gapWidth val="70"/>
        <c:overlap val="100"/>
        <c:axId val="336890112"/>
        <c:axId val="336889784"/>
      </c:barChart>
      <c:catAx>
        <c:axId val="336890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t-BR"/>
          </a:p>
        </c:txPr>
        <c:crossAx val="336889784"/>
        <c:crosses val="autoZero"/>
        <c:auto val="1"/>
        <c:lblAlgn val="ctr"/>
        <c:lblOffset val="100"/>
        <c:noMultiLvlLbl val="1"/>
      </c:catAx>
      <c:valAx>
        <c:axId val="33688978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33689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pt-BR" sz="1200" b="1" baseline="0" dirty="0">
                <a:solidFill>
                  <a:sysClr val="windowText" lastClr="000000"/>
                </a:solidFill>
                <a:latin typeface="Arial" panose="020B0604020202020204" pitchFamily="34" charset="0"/>
                <a:cs typeface="Arial" panose="020B0604020202020204" pitchFamily="34" charset="0"/>
              </a:rPr>
              <a:t>Alertas - Jan/2019</a:t>
            </a:r>
            <a:endParaRPr lang="pt-BR" sz="12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6303465590901715"/>
          <c:y val="5.52912618038136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0.16370971755249999"/>
          <c:y val="0.13739420367729624"/>
          <c:w val="0.78639422166074002"/>
          <c:h val="0.74343735014917445"/>
        </c:manualLayout>
      </c:layout>
      <c:barChart>
        <c:barDir val="col"/>
        <c:grouping val="stacked"/>
        <c:varyColors val="0"/>
        <c:ser>
          <c:idx val="0"/>
          <c:order val="0"/>
          <c:tx>
            <c:strRef>
              <c:f>Planilha1!$C$3</c:f>
              <c:strCache>
                <c:ptCount val="1"/>
                <c:pt idx="0">
                  <c:v>xp</c:v>
                </c:pt>
              </c:strCache>
            </c:strRef>
          </c:tx>
          <c:spPr>
            <a:solidFill>
              <a:schemeClr val="tx2"/>
            </a:solidFill>
            <a:ln>
              <a:noFill/>
            </a:ln>
            <a:effectLst>
              <a:softEdge rad="127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Planilha1!$B$4:$B$7</c:f>
              <c:strCache>
                <c:ptCount val="2"/>
                <c:pt idx="0">
                  <c:v>Alerta Atual - SEM Intencionalidade</c:v>
                </c:pt>
                <c:pt idx="1">
                  <c:v>Alerta Novo - COM Intencionalidade</c:v>
                </c:pt>
              </c:strCache>
            </c:strRef>
          </c:cat>
          <c:val>
            <c:numRef>
              <c:f>Planilha1!$C$4:$C$7</c:f>
              <c:numCache>
                <c:formatCode>General</c:formatCode>
                <c:ptCount val="2"/>
                <c:pt idx="0">
                  <c:v>79</c:v>
                </c:pt>
                <c:pt idx="1">
                  <c:v>36</c:v>
                </c:pt>
              </c:numCache>
            </c:numRef>
          </c:val>
          <c:extLst>
            <c:ext xmlns:c16="http://schemas.microsoft.com/office/drawing/2014/chart" uri="{C3380CC4-5D6E-409C-BE32-E72D297353CC}">
              <c16:uniqueId val="{00000000-5C98-49BE-BF12-EB6AFC42FFC0}"/>
            </c:ext>
          </c:extLst>
        </c:ser>
        <c:ser>
          <c:idx val="1"/>
          <c:order val="1"/>
          <c:tx>
            <c:strRef>
              <c:f>Planilha1!$D$3</c:f>
              <c:strCache>
                <c:ptCount val="1"/>
                <c:pt idx="0">
                  <c:v>todos</c:v>
                </c:pt>
              </c:strCache>
            </c:strRef>
          </c:tx>
          <c:spPr>
            <a:solidFill>
              <a:srgbClr val="0070C0"/>
            </a:solidFill>
            <a:ln>
              <a:noFill/>
            </a:ln>
            <a:effectLst>
              <a:softEdge rad="127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Planilha1!$B$4:$B$7</c:f>
              <c:strCache>
                <c:ptCount val="2"/>
                <c:pt idx="0">
                  <c:v>Alerta Atual - SEM Intencionalidade</c:v>
                </c:pt>
                <c:pt idx="1">
                  <c:v>Alerta Novo - COM Intencionalidade</c:v>
                </c:pt>
              </c:strCache>
            </c:strRef>
          </c:cat>
          <c:val>
            <c:numRef>
              <c:f>Planilha1!$D$4:$D$7</c:f>
              <c:numCache>
                <c:formatCode>General</c:formatCode>
                <c:ptCount val="2"/>
                <c:pt idx="0">
                  <c:v>49</c:v>
                </c:pt>
                <c:pt idx="1">
                  <c:v>35</c:v>
                </c:pt>
              </c:numCache>
            </c:numRef>
          </c:val>
          <c:extLst>
            <c:ext xmlns:c16="http://schemas.microsoft.com/office/drawing/2014/chart" uri="{C3380CC4-5D6E-409C-BE32-E72D297353CC}">
              <c16:uniqueId val="{00000001-5C98-49BE-BF12-EB6AFC42FFC0}"/>
            </c:ext>
          </c:extLst>
        </c:ser>
        <c:ser>
          <c:idx val="2"/>
          <c:order val="2"/>
          <c:spPr>
            <a:solidFill>
              <a:schemeClr val="accent3"/>
            </a:solidFill>
            <a:ln>
              <a:noFill/>
            </a:ln>
            <a:effectLst/>
          </c:spPr>
          <c:invertIfNegative val="0"/>
          <c:dLbls>
            <c:dLbl>
              <c:idx val="0"/>
              <c:tx>
                <c:strRef>
                  <c:f>Planilha1!$E$6</c:f>
                  <c:strCache>
                    <c:ptCount val="1"/>
                    <c:pt idx="0">
                      <c:v>128</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{30C70E2D-C739-4948-808D-B0907FB9D2A3}</c15:txfldGUID>
                      <c15:f>Planilha1!$E$6</c15:f>
                      <c15:dlblFieldTableCache>
                        <c:ptCount val="1"/>
                        <c:pt idx="0">
                          <c:v>128</c:v>
                        </c:pt>
                      </c15:dlblFieldTableCache>
                    </c15:dlblFTEntry>
                  </c15:dlblFieldTable>
                  <c15:showDataLabelsRange val="0"/>
                </c:ext>
                <c:ext xmlns:c16="http://schemas.microsoft.com/office/drawing/2014/chart" uri="{C3380CC4-5D6E-409C-BE32-E72D297353CC}">
                  <c16:uniqueId val="{00000002-5C98-49BE-BF12-EB6AFC42FFC0}"/>
                </c:ext>
              </c:extLst>
            </c:dLbl>
            <c:dLbl>
              <c:idx val="1"/>
              <c:tx>
                <c:strRef>
                  <c:f>Planilha1!$E$7</c:f>
                  <c:strCache>
                    <c:ptCount val="1"/>
                    <c:pt idx="0">
                      <c:v>71</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{71678513-8C34-4332-AB9E-254EDF6C08C6}</c15:txfldGUID>
                      <c15:f>Planilha1!$E$7</c15:f>
                      <c15:dlblFieldTableCache>
                        <c:ptCount val="1"/>
                        <c:pt idx="0">
                          <c:v>71</c:v>
                        </c:pt>
                      </c15:dlblFieldTableCache>
                    </c15:dlblFTEntry>
                  </c15:dlblFieldTable>
                  <c15:showDataLabelsRange val="0"/>
                </c:ext>
                <c:ext xmlns:c16="http://schemas.microsoft.com/office/drawing/2014/chart" uri="{C3380CC4-5D6E-409C-BE32-E72D297353CC}">
                  <c16:uniqueId val="{00000003-5C98-49BE-BF12-EB6AFC42FFC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Alerta Atual - SEM Intencionalidade</c:v>
              </c:pt>
              <c:pt idx="1">
                <c:v>Alerta Novo - COM Intencionalidade</c:v>
              </c:pt>
              <c:extLst>
                <c:ext xmlns:c15="http://schemas.microsoft.com/office/drawing/2012/chart" uri="{02D57815-91ED-43cb-92C2-25804820EDAC}">
                  <c15:autoCat val="1"/>
                </c:ext>
              </c:extLst>
            </c:strLit>
          </c:cat>
          <c:val>
            <c:numRef>
              <c:f>Planilha1!$F$4:$F$7</c:f>
              <c:numCache>
                <c:formatCode>General</c:formatCode>
                <c:ptCount val="2"/>
                <c:pt idx="0">
                  <c:v>0</c:v>
                </c:pt>
                <c:pt idx="1">
                  <c:v>0</c:v>
                </c:pt>
              </c:numCache>
            </c:numRef>
          </c:val>
          <c:extLst>
            <c:ext xmlns:c16="http://schemas.microsoft.com/office/drawing/2014/chart" uri="{C3380CC4-5D6E-409C-BE32-E72D297353CC}">
              <c16:uniqueId val="{00000004-5C98-49BE-BF12-EB6AFC42FFC0}"/>
            </c:ext>
          </c:extLst>
        </c:ser>
        <c:dLbls>
          <c:showLegendKey val="0"/>
          <c:showVal val="0"/>
          <c:showCatName val="0"/>
          <c:showSerName val="0"/>
          <c:showPercent val="0"/>
          <c:showBubbleSize val="0"/>
        </c:dLbls>
        <c:gapWidth val="70"/>
        <c:overlap val="100"/>
        <c:axId val="336890112"/>
        <c:axId val="336889784"/>
      </c:barChart>
      <c:catAx>
        <c:axId val="336890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t-BR"/>
          </a:p>
        </c:txPr>
        <c:crossAx val="336889784"/>
        <c:crosses val="autoZero"/>
        <c:auto val="1"/>
        <c:lblAlgn val="ctr"/>
        <c:lblOffset val="100"/>
        <c:noMultiLvlLbl val="1"/>
      </c:catAx>
      <c:valAx>
        <c:axId val="336889784"/>
        <c:scaling>
          <c:orientation val="minMax"/>
        </c:scaling>
        <c:delete val="1"/>
        <c:axPos val="l"/>
        <c:numFmt formatCode="General" sourceLinked="1"/>
        <c:majorTickMark val="out"/>
        <c:minorTickMark val="none"/>
        <c:tickLblPos val="nextTo"/>
        <c:crossAx val="33689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grafico2018!$F$4</c:f>
              <c:strCache>
                <c:ptCount val="1"/>
                <c:pt idx="0">
                  <c:v>Tratou o resultado</c:v>
                </c:pt>
              </c:strCache>
            </c:strRef>
          </c:tx>
          <c:spPr>
            <a:solidFill>
              <a:srgbClr val="33993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grafico2018!$F$5:$F$20</c:f>
              <c:numCache>
                <c:formatCode>General</c:formatCode>
                <c:ptCount val="16"/>
                <c:pt idx="0">
                  <c:v>25</c:v>
                </c:pt>
                <c:pt idx="1">
                  <c:v>19</c:v>
                </c:pt>
                <c:pt idx="2">
                  <c:v>26</c:v>
                </c:pt>
                <c:pt idx="3">
                  <c:v>41</c:v>
                </c:pt>
                <c:pt idx="4">
                  <c:v>41</c:v>
                </c:pt>
                <c:pt idx="5">
                  <c:v>49</c:v>
                </c:pt>
                <c:pt idx="6">
                  <c:v>51</c:v>
                </c:pt>
                <c:pt idx="7">
                  <c:v>52</c:v>
                </c:pt>
                <c:pt idx="8">
                  <c:v>54</c:v>
                </c:pt>
                <c:pt idx="9">
                  <c:v>54</c:v>
                </c:pt>
                <c:pt idx="10">
                  <c:v>54</c:v>
                </c:pt>
                <c:pt idx="11">
                  <c:v>56</c:v>
                </c:pt>
                <c:pt idx="12">
                  <c:v>56</c:v>
                </c:pt>
                <c:pt idx="13">
                  <c:v>56</c:v>
                </c:pt>
                <c:pt idx="14">
                  <c:v>57</c:v>
                </c:pt>
                <c:pt idx="15">
                  <c:v>58</c:v>
                </c:pt>
              </c:numCache>
            </c:numRef>
          </c:val>
          <c:extLst>
            <c:ext xmlns:c16="http://schemas.microsoft.com/office/drawing/2014/chart" uri="{C3380CC4-5D6E-409C-BE32-E72D297353CC}">
              <c16:uniqueId val="{00000000-E3FA-4109-A8F9-302B06C3C13C}"/>
            </c:ext>
          </c:extLst>
        </c:ser>
        <c:ser>
          <c:idx val="1"/>
          <c:order val="1"/>
          <c:tx>
            <c:strRef>
              <c:f>grafico2018!$G$4</c:f>
              <c:strCache>
                <c:ptCount val="1"/>
                <c:pt idx="0">
                  <c:v>Não tratou o resultado</c:v>
                </c:pt>
              </c:strCache>
            </c:strRef>
          </c:tx>
          <c:spPr>
            <a:solidFill>
              <a:srgbClr val="C00000"/>
            </a:solidFill>
            <a:ln>
              <a:noFill/>
            </a:ln>
            <a:effectLst/>
          </c:spPr>
          <c:invertIfNegative val="0"/>
          <c:dLbls>
            <c:dLbl>
              <c:idx val="3"/>
              <c:layout>
                <c:manualLayout>
                  <c:x val="0"/>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FA-4109-A8F9-302B06C3C13C}"/>
                </c:ext>
              </c:extLst>
            </c:dLbl>
            <c:dLbl>
              <c:idx val="4"/>
              <c:layout>
                <c:manualLayout>
                  <c:x val="0"/>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FA-4109-A8F9-302B06C3C13C}"/>
                </c:ext>
              </c:extLst>
            </c:dLbl>
            <c:dLbl>
              <c:idx val="7"/>
              <c:layout>
                <c:manualLayout>
                  <c:x val="-1.0185067526415994E-16"/>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FA-4109-A8F9-302B06C3C13C}"/>
                </c:ext>
              </c:extLst>
            </c:dLbl>
            <c:dLbl>
              <c:idx val="8"/>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FA-4109-A8F9-302B06C3C13C}"/>
                </c:ext>
              </c:extLst>
            </c:dLbl>
            <c:dLbl>
              <c:idx val="9"/>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FA-4109-A8F9-302B06C3C13C}"/>
                </c:ext>
              </c:extLst>
            </c:dLbl>
            <c:dLbl>
              <c:idx val="10"/>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FA-4109-A8F9-302B06C3C13C}"/>
                </c:ext>
              </c:extLst>
            </c:dLbl>
            <c:dLbl>
              <c:idx val="11"/>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FA-4109-A8F9-302B06C3C13C}"/>
                </c:ext>
              </c:extLst>
            </c:dLbl>
            <c:dLbl>
              <c:idx val="12"/>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FA-4109-A8F9-302B06C3C13C}"/>
                </c:ext>
              </c:extLst>
            </c:dLbl>
            <c:dLbl>
              <c:idx val="13"/>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FA-4109-A8F9-302B06C3C13C}"/>
                </c:ext>
              </c:extLst>
            </c:dLbl>
            <c:dLbl>
              <c:idx val="14"/>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FA-4109-A8F9-302B06C3C13C}"/>
                </c:ext>
              </c:extLst>
            </c:dLbl>
            <c:dLbl>
              <c:idx val="15"/>
              <c:layout>
                <c:manualLayout>
                  <c:x val="1.0185067526415994E-16"/>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FA-4109-A8F9-302B06C3C13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grafico2018!$G$5:$G$20</c:f>
              <c:numCache>
                <c:formatCode>General</c:formatCode>
                <c:ptCount val="16"/>
                <c:pt idx="0">
                  <c:v>31</c:v>
                </c:pt>
                <c:pt idx="1">
                  <c:v>33</c:v>
                </c:pt>
                <c:pt idx="2">
                  <c:v>26</c:v>
                </c:pt>
                <c:pt idx="3">
                  <c:v>13</c:v>
                </c:pt>
                <c:pt idx="4">
                  <c:v>12</c:v>
                </c:pt>
                <c:pt idx="5">
                  <c:v>6</c:v>
                </c:pt>
                <c:pt idx="6">
                  <c:v>4</c:v>
                </c:pt>
                <c:pt idx="7">
                  <c:v>3</c:v>
                </c:pt>
                <c:pt idx="8">
                  <c:v>2</c:v>
                </c:pt>
                <c:pt idx="9">
                  <c:v>2</c:v>
                </c:pt>
                <c:pt idx="10">
                  <c:v>2</c:v>
                </c:pt>
                <c:pt idx="11">
                  <c:v>1</c:v>
                </c:pt>
                <c:pt idx="12">
                  <c:v>1</c:v>
                </c:pt>
                <c:pt idx="13">
                  <c:v>1</c:v>
                </c:pt>
                <c:pt idx="14">
                  <c:v>1</c:v>
                </c:pt>
                <c:pt idx="15">
                  <c:v>0</c:v>
                </c:pt>
              </c:numCache>
            </c:numRef>
          </c:val>
          <c:extLst>
            <c:ext xmlns:c16="http://schemas.microsoft.com/office/drawing/2014/chart" uri="{C3380CC4-5D6E-409C-BE32-E72D297353CC}">
              <c16:uniqueId val="{0000000C-E3FA-4109-A8F9-302B06C3C13C}"/>
            </c:ext>
          </c:extLst>
        </c:ser>
        <c:dLbls>
          <c:showLegendKey val="0"/>
          <c:showVal val="0"/>
          <c:showCatName val="0"/>
          <c:showSerName val="0"/>
          <c:showPercent val="0"/>
          <c:showBubbleSize val="0"/>
        </c:dLbls>
        <c:gapWidth val="50"/>
        <c:overlap val="100"/>
        <c:axId val="352873312"/>
        <c:axId val="352873872"/>
      </c:barChart>
      <c:catAx>
        <c:axId val="35287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crossAx val="352873872"/>
        <c:crosses val="autoZero"/>
        <c:auto val="1"/>
        <c:lblAlgn val="ctr"/>
        <c:lblOffset val="100"/>
        <c:noMultiLvlLbl val="0"/>
      </c:catAx>
      <c:valAx>
        <c:axId val="3528738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pt-BR"/>
          </a:p>
        </c:txPr>
        <c:crossAx val="35287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lumMod val="50000"/>
            </a:schemeClr>
          </a:solidFill>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grafico2018!$C$4</c:f>
              <c:strCache>
                <c:ptCount val="1"/>
                <c:pt idx="0">
                  <c:v>Monitora</c:v>
                </c:pt>
              </c:strCache>
            </c:strRef>
          </c:tx>
          <c:spPr>
            <a:solidFill>
              <a:srgbClr val="339933"/>
            </a:solidFill>
            <a:ln>
              <a:noFill/>
            </a:ln>
            <a:effectLst/>
          </c:spPr>
          <c:invertIfNegative val="0"/>
          <c:dLbls>
            <c:dLbl>
              <c:idx val="5"/>
              <c:layout>
                <c:manualLayout>
                  <c:x val="-1.017928323554855E-16"/>
                  <c:y val="0.2391495333916592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A7-44B6-97D5-75377F9F5E3D}"/>
                </c:ext>
              </c:extLst>
            </c:dLbl>
            <c:dLbl>
              <c:idx val="14"/>
              <c:layout>
                <c:manualLayout>
                  <c:x val="-2.0370135052831988E-16"/>
                  <c:y val="0.274560367454068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A7-44B6-97D5-75377F9F5E3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grafico2018!$C$5:$C$20</c:f>
              <c:numCache>
                <c:formatCode>General</c:formatCode>
                <c:ptCount val="16"/>
                <c:pt idx="0">
                  <c:v>23</c:v>
                </c:pt>
                <c:pt idx="1">
                  <c:v>24</c:v>
                </c:pt>
                <c:pt idx="2">
                  <c:v>31</c:v>
                </c:pt>
                <c:pt idx="3">
                  <c:v>41</c:v>
                </c:pt>
                <c:pt idx="4">
                  <c:v>48</c:v>
                </c:pt>
                <c:pt idx="5">
                  <c:v>55</c:v>
                </c:pt>
                <c:pt idx="6">
                  <c:v>55</c:v>
                </c:pt>
                <c:pt idx="7">
                  <c:v>55</c:v>
                </c:pt>
                <c:pt idx="8">
                  <c:v>56</c:v>
                </c:pt>
                <c:pt idx="9">
                  <c:v>56</c:v>
                </c:pt>
                <c:pt idx="10">
                  <c:v>56</c:v>
                </c:pt>
                <c:pt idx="11">
                  <c:v>57</c:v>
                </c:pt>
                <c:pt idx="12">
                  <c:v>57</c:v>
                </c:pt>
                <c:pt idx="13">
                  <c:v>57</c:v>
                </c:pt>
                <c:pt idx="14">
                  <c:v>58</c:v>
                </c:pt>
                <c:pt idx="15">
                  <c:v>58</c:v>
                </c:pt>
              </c:numCache>
            </c:numRef>
          </c:val>
          <c:extLst>
            <c:ext xmlns:c16="http://schemas.microsoft.com/office/drawing/2014/chart" uri="{C3380CC4-5D6E-409C-BE32-E72D297353CC}">
              <c16:uniqueId val="{00000002-1EA7-44B6-97D5-75377F9F5E3D}"/>
            </c:ext>
          </c:extLst>
        </c:ser>
        <c:ser>
          <c:idx val="1"/>
          <c:order val="1"/>
          <c:tx>
            <c:strRef>
              <c:f>grafico2018!$D$4</c:f>
              <c:strCache>
                <c:ptCount val="1"/>
                <c:pt idx="0">
                  <c:v>Monitora Parcialmente </c:v>
                </c:pt>
              </c:strCache>
            </c:strRef>
          </c:tx>
          <c:spPr>
            <a:solidFill>
              <a:srgbClr val="EEB500"/>
            </a:solidFill>
            <a:ln>
              <a:noFill/>
            </a:ln>
            <a:effectLst/>
          </c:spPr>
          <c:invertIfNegative val="0"/>
          <c:dLbls>
            <c:dLbl>
              <c:idx val="2"/>
              <c:layout>
                <c:manualLayout>
                  <c:x val="0"/>
                  <c:y val="2.31481481481481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A7-44B6-97D5-75377F9F5E3D}"/>
                </c:ext>
              </c:extLst>
            </c:dLbl>
            <c:dLbl>
              <c:idx val="3"/>
              <c:layout>
                <c:manualLayout>
                  <c:x val="0"/>
                  <c:y val="3.70370370370370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A7-44B6-97D5-75377F9F5E3D}"/>
                </c:ext>
              </c:extLst>
            </c:dLbl>
            <c:dLbl>
              <c:idx val="4"/>
              <c:layout>
                <c:manualLayout>
                  <c:x val="0"/>
                  <c:y val="9.25925925925921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A7-44B6-97D5-75377F9F5E3D}"/>
                </c:ext>
              </c:extLst>
            </c:dLbl>
            <c:dLbl>
              <c:idx val="5"/>
              <c:layout>
                <c:manualLayout>
                  <c:x val="-5.0896416177742748E-17"/>
                  <c:y val="3.24074074074074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A7-44B6-97D5-75377F9F5E3D}"/>
                </c:ext>
              </c:extLst>
            </c:dLbl>
            <c:dLbl>
              <c:idx val="6"/>
              <c:layout>
                <c:manualLayout>
                  <c:x val="-5.0896416177742748E-17"/>
                  <c:y val="3.24074074074074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A7-44B6-97D5-75377F9F5E3D}"/>
                </c:ext>
              </c:extLst>
            </c:dLbl>
            <c:dLbl>
              <c:idx val="7"/>
              <c:layout>
                <c:manualLayout>
                  <c:x val="0"/>
                  <c:y val="3.70370370370370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A7-44B6-97D5-75377F9F5E3D}"/>
                </c:ext>
              </c:extLst>
            </c:dLbl>
            <c:dLbl>
              <c:idx val="8"/>
              <c:layout>
                <c:manualLayout>
                  <c:x val="0"/>
                  <c:y val="4.1666666666666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A7-44B6-97D5-75377F9F5E3D}"/>
                </c:ext>
              </c:extLst>
            </c:dLbl>
            <c:dLbl>
              <c:idx val="9"/>
              <c:layout>
                <c:manualLayout>
                  <c:x val="0"/>
                  <c:y val="4.62962962962962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A7-44B6-97D5-75377F9F5E3D}"/>
                </c:ext>
              </c:extLst>
            </c:dLbl>
            <c:dLbl>
              <c:idx val="10"/>
              <c:layout>
                <c:manualLayout>
                  <c:x val="0"/>
                  <c:y val="4.1666666666666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A7-44B6-97D5-75377F9F5E3D}"/>
                </c:ext>
              </c:extLst>
            </c:dLbl>
            <c:dLbl>
              <c:idx val="11"/>
              <c:layout>
                <c:manualLayout>
                  <c:x val="-1.017928323554855E-16"/>
                  <c:y val="5.55555555555555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A7-44B6-97D5-75377F9F5E3D}"/>
                </c:ext>
              </c:extLst>
            </c:dLbl>
            <c:dLbl>
              <c:idx val="12"/>
              <c:layout>
                <c:manualLayout>
                  <c:x val="-1.0188098106780216E-16"/>
                  <c:y val="4.62962962962962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A7-44B6-97D5-75377F9F5E3D}"/>
                </c:ext>
              </c:extLst>
            </c:dLbl>
            <c:dLbl>
              <c:idx val="13"/>
              <c:layout>
                <c:manualLayout>
                  <c:x val="-2.0376196213560432E-16"/>
                  <c:y val="5.09259259259258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EA7-44B6-97D5-75377F9F5E3D}"/>
                </c:ext>
              </c:extLst>
            </c:dLbl>
            <c:dLbl>
              <c:idx val="14"/>
              <c:layout>
                <c:manualLayout>
                  <c:x val="-2.0358566471097099E-16"/>
                  <c:y val="6.481481481481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EA7-44B6-97D5-75377F9F5E3D}"/>
                </c:ext>
              </c:extLst>
            </c:dLbl>
            <c:dLbl>
              <c:idx val="15"/>
              <c:layout>
                <c:manualLayout>
                  <c:x val="0"/>
                  <c:y val="6.0185185185185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EA7-44B6-97D5-75377F9F5E3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grafico2018!$D$5:$D$20</c:f>
              <c:numCache>
                <c:formatCode>General</c:formatCode>
                <c:ptCount val="16"/>
                <c:pt idx="0">
                  <c:v>33</c:v>
                </c:pt>
                <c:pt idx="1">
                  <c:v>28</c:v>
                </c:pt>
                <c:pt idx="2">
                  <c:v>21</c:v>
                </c:pt>
                <c:pt idx="3">
                  <c:v>13</c:v>
                </c:pt>
                <c:pt idx="4">
                  <c:v>5</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11-1EA7-44B6-97D5-75377F9F5E3D}"/>
            </c:ext>
          </c:extLst>
        </c:ser>
        <c:ser>
          <c:idx val="2"/>
          <c:order val="2"/>
          <c:tx>
            <c:strRef>
              <c:f>grafico2018!$E$4</c:f>
              <c:strCache>
                <c:ptCount val="1"/>
                <c:pt idx="0">
                  <c:v>Não monitora</c:v>
                </c:pt>
              </c:strCache>
            </c:strRef>
          </c:tx>
          <c:spPr>
            <a:solidFill>
              <a:srgbClr val="C00000"/>
            </a:solidFill>
            <a:ln>
              <a:noFill/>
            </a:ln>
            <a:effectLst/>
          </c:spPr>
          <c:invertIfNegative val="0"/>
          <c:dLbls>
            <c:dLbl>
              <c:idx val="0"/>
              <c:layout>
                <c:manualLayout>
                  <c:x val="1.0915784069674846E-7"/>
                  <c:y val="-4.7135644502770489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9278752666453148E-2"/>
                      <c:h val="6.4745552639253412E-2"/>
                    </c:manualLayout>
                  </c15:layout>
                </c:ext>
                <c:ext xmlns:c16="http://schemas.microsoft.com/office/drawing/2014/chart" uri="{C3380CC4-5D6E-409C-BE32-E72D297353CC}">
                  <c16:uniqueId val="{00000012-1EA7-44B6-97D5-75377F9F5E3D}"/>
                </c:ext>
              </c:extLst>
            </c:dLbl>
            <c:dLbl>
              <c:idx val="1"/>
              <c:layout>
                <c:manualLayout>
                  <c:x val="5.0925337632079971E-17"/>
                  <c:y val="-3.217410323709536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EA7-44B6-97D5-75377F9F5E3D}"/>
                </c:ext>
              </c:extLst>
            </c:dLbl>
            <c:dLbl>
              <c:idx val="2"/>
              <c:layout>
                <c:manualLayout>
                  <c:x val="-2.547404075768181E-17"/>
                  <c:y val="-7.34689413823272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EA7-44B6-97D5-75377F9F5E3D}"/>
                </c:ext>
              </c:extLst>
            </c:dLbl>
            <c:dLbl>
              <c:idx val="3"/>
              <c:layout>
                <c:manualLayout>
                  <c:x val="0"/>
                  <c:y val="-4.83876494604841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EA7-44B6-97D5-75377F9F5E3D}"/>
                </c:ext>
              </c:extLst>
            </c:dLbl>
            <c:dLbl>
              <c:idx val="4"/>
              <c:layout>
                <c:manualLayout>
                  <c:x val="0"/>
                  <c:y val="-6.09507144940215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EA7-44B6-97D5-75377F9F5E3D}"/>
                </c:ext>
              </c:extLst>
            </c:dLbl>
            <c:dLbl>
              <c:idx val="5"/>
              <c:layout>
                <c:manualLayout>
                  <c:x val="-5.0896416177742748E-17"/>
                  <c:y val="-5.3643190434529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EA7-44B6-97D5-75377F9F5E3D}"/>
                </c:ext>
              </c:extLst>
            </c:dLbl>
            <c:dLbl>
              <c:idx val="6"/>
              <c:layout>
                <c:manualLayout>
                  <c:x val="-5.0896416177742748E-17"/>
                  <c:y val="-5.30172790901137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EA7-44B6-97D5-75377F9F5E3D}"/>
                </c:ext>
              </c:extLst>
            </c:dLbl>
            <c:dLbl>
              <c:idx val="7"/>
              <c:layout>
                <c:manualLayout>
                  <c:x val="0"/>
                  <c:y val="-5.3643190434529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EA7-44B6-97D5-75377F9F5E3D}"/>
                </c:ext>
              </c:extLst>
            </c:dLbl>
            <c:dLbl>
              <c:idx val="8"/>
              <c:layout>
                <c:manualLayout>
                  <c:x val="0"/>
                  <c:y val="-4.77617381160688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EA7-44B6-97D5-75377F9F5E3D}"/>
                </c:ext>
              </c:extLst>
            </c:dLbl>
            <c:dLbl>
              <c:idx val="9"/>
              <c:layout>
                <c:manualLayout>
                  <c:x val="0"/>
                  <c:y val="-4.5009842519685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EA7-44B6-97D5-75377F9F5E3D}"/>
                </c:ext>
              </c:extLst>
            </c:dLbl>
            <c:dLbl>
              <c:idx val="10"/>
              <c:layout>
                <c:manualLayout>
                  <c:x val="-2.7777304147818017E-3"/>
                  <c:y val="-4.488407699037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EA7-44B6-97D5-75377F9F5E3D}"/>
                </c:ext>
              </c:extLst>
            </c:dLbl>
            <c:dLbl>
              <c:idx val="11"/>
              <c:layout>
                <c:manualLayout>
                  <c:x val="0"/>
                  <c:y val="-3.97543015456401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EA7-44B6-97D5-75377F9F5E3D}"/>
                </c:ext>
              </c:extLst>
            </c:dLbl>
            <c:dLbl>
              <c:idx val="13"/>
              <c:layout>
                <c:manualLayout>
                  <c:x val="0"/>
                  <c:y val="-4.16320355788859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EA7-44B6-97D5-75377F9F5E3D}"/>
                </c:ext>
              </c:extLst>
            </c:dLbl>
            <c:dLbl>
              <c:idx val="14"/>
              <c:layout>
                <c:manualLayout>
                  <c:x val="-2.0358566471097099E-16"/>
                  <c:y val="-3.7002405949256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EA7-44B6-97D5-75377F9F5E3D}"/>
                </c:ext>
              </c:extLst>
            </c:dLbl>
            <c:dLbl>
              <c:idx val="15"/>
              <c:layout>
                <c:manualLayout>
                  <c:x val="0"/>
                  <c:y val="-2.82290755322251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EA7-44B6-97D5-75377F9F5E3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grafico2018!$B$5:$B$20</c:f>
              <c:strCache>
                <c:ptCount val="16"/>
                <c:pt idx="0">
                  <c:v>I</c:v>
                </c:pt>
                <c:pt idx="1">
                  <c:v>III</c:v>
                </c:pt>
                <c:pt idx="2">
                  <c:v>VI</c:v>
                </c:pt>
                <c:pt idx="3">
                  <c:v>X</c:v>
                </c:pt>
                <c:pt idx="4">
                  <c:v>XI</c:v>
                </c:pt>
                <c:pt idx="5">
                  <c:v>V</c:v>
                </c:pt>
                <c:pt idx="6">
                  <c:v>IV</c:v>
                </c:pt>
                <c:pt idx="7">
                  <c:v>XV</c:v>
                </c:pt>
                <c:pt idx="8">
                  <c:v>IX</c:v>
                </c:pt>
                <c:pt idx="9">
                  <c:v>XII</c:v>
                </c:pt>
                <c:pt idx="10">
                  <c:v>XIII</c:v>
                </c:pt>
                <c:pt idx="11">
                  <c:v>VIII</c:v>
                </c:pt>
                <c:pt idx="12">
                  <c:v>XIV</c:v>
                </c:pt>
                <c:pt idx="13">
                  <c:v>XVI</c:v>
                </c:pt>
                <c:pt idx="14">
                  <c:v>II</c:v>
                </c:pt>
                <c:pt idx="15">
                  <c:v>VII</c:v>
                </c:pt>
              </c:strCache>
            </c:strRef>
          </c:cat>
          <c:val>
            <c:numRef>
              <c:f>grafico2018!$E$5:$E$20</c:f>
              <c:numCache>
                <c:formatCode>General</c:formatCode>
                <c:ptCount val="16"/>
                <c:pt idx="0">
                  <c:v>2</c:v>
                </c:pt>
                <c:pt idx="1">
                  <c:v>6</c:v>
                </c:pt>
                <c:pt idx="2">
                  <c:v>6</c:v>
                </c:pt>
                <c:pt idx="3">
                  <c:v>4</c:v>
                </c:pt>
                <c:pt idx="4">
                  <c:v>5</c:v>
                </c:pt>
                <c:pt idx="5">
                  <c:v>3</c:v>
                </c:pt>
                <c:pt idx="6">
                  <c:v>3</c:v>
                </c:pt>
                <c:pt idx="7">
                  <c:v>3</c:v>
                </c:pt>
                <c:pt idx="8">
                  <c:v>2</c:v>
                </c:pt>
                <c:pt idx="9">
                  <c:v>2</c:v>
                </c:pt>
                <c:pt idx="10">
                  <c:v>2</c:v>
                </c:pt>
                <c:pt idx="11">
                  <c:v>1</c:v>
                </c:pt>
                <c:pt idx="12">
                  <c:v>1</c:v>
                </c:pt>
                <c:pt idx="13">
                  <c:v>1</c:v>
                </c:pt>
                <c:pt idx="14">
                  <c:v>0</c:v>
                </c:pt>
                <c:pt idx="15">
                  <c:v>0</c:v>
                </c:pt>
              </c:numCache>
            </c:numRef>
          </c:val>
          <c:extLst>
            <c:ext xmlns:c16="http://schemas.microsoft.com/office/drawing/2014/chart" uri="{C3380CC4-5D6E-409C-BE32-E72D297353CC}">
              <c16:uniqueId val="{00000021-1EA7-44B6-97D5-75377F9F5E3D}"/>
            </c:ext>
          </c:extLst>
        </c:ser>
        <c:dLbls>
          <c:showLegendKey val="0"/>
          <c:showVal val="0"/>
          <c:showCatName val="0"/>
          <c:showSerName val="0"/>
          <c:showPercent val="0"/>
          <c:showBubbleSize val="0"/>
        </c:dLbls>
        <c:gapWidth val="50"/>
        <c:overlap val="100"/>
        <c:axId val="353028832"/>
        <c:axId val="353029392"/>
      </c:barChart>
      <c:catAx>
        <c:axId val="3530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crossAx val="353029392"/>
        <c:crosses val="autoZero"/>
        <c:auto val="1"/>
        <c:lblAlgn val="ctr"/>
        <c:lblOffset val="100"/>
        <c:noMultiLvlLbl val="0"/>
      </c:catAx>
      <c:valAx>
        <c:axId val="3530293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pt-BR"/>
          </a:p>
        </c:txPr>
        <c:crossAx val="35302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lumMod val="50000"/>
            </a:schemeClr>
          </a:solidFill>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Planilha2!$C$54</c:f>
              <c:strCache>
                <c:ptCount val="1"/>
                <c:pt idx="0">
                  <c:v>Qtd OMC</c:v>
                </c:pt>
              </c:strCache>
            </c:strRef>
          </c:tx>
          <c:spPr>
            <a:solidFill>
              <a:srgbClr val="00B0F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50F4-497F-A973-8F603A11301E}"/>
              </c:ext>
            </c:extLst>
          </c:dPt>
          <c:dPt>
            <c:idx val="1"/>
            <c:invertIfNegative val="0"/>
            <c:bubble3D val="0"/>
            <c:spPr>
              <a:solidFill>
                <a:srgbClr val="FF0000"/>
              </a:solidFill>
              <a:ln>
                <a:noFill/>
              </a:ln>
              <a:effectLst/>
            </c:spPr>
            <c:extLst>
              <c:ext xmlns:c16="http://schemas.microsoft.com/office/drawing/2014/chart" uri="{C3380CC4-5D6E-409C-BE32-E72D297353CC}">
                <c16:uniqueId val="{00000003-50F4-497F-A973-8F603A11301E}"/>
              </c:ext>
            </c:extLst>
          </c:dPt>
          <c:dPt>
            <c:idx val="2"/>
            <c:invertIfNegative val="0"/>
            <c:bubble3D val="0"/>
            <c:spPr>
              <a:solidFill>
                <a:srgbClr val="FF0000"/>
              </a:solidFill>
              <a:ln>
                <a:noFill/>
              </a:ln>
              <a:effectLst/>
            </c:spPr>
            <c:extLst>
              <c:ext xmlns:c16="http://schemas.microsoft.com/office/drawing/2014/chart" uri="{C3380CC4-5D6E-409C-BE32-E72D297353CC}">
                <c16:uniqueId val="{00000005-50F4-497F-A973-8F603A11301E}"/>
              </c:ext>
            </c:extLst>
          </c:dPt>
          <c:dPt>
            <c:idx val="4"/>
            <c:invertIfNegative val="0"/>
            <c:bubble3D val="0"/>
            <c:spPr>
              <a:solidFill>
                <a:srgbClr val="FF0000"/>
              </a:solidFill>
              <a:ln>
                <a:noFill/>
              </a:ln>
              <a:effectLst/>
            </c:spPr>
            <c:extLst>
              <c:ext xmlns:c16="http://schemas.microsoft.com/office/drawing/2014/chart" uri="{C3380CC4-5D6E-409C-BE32-E72D297353CC}">
                <c16:uniqueId val="{00000007-50F4-497F-A973-8F603A11301E}"/>
              </c:ext>
            </c:extLst>
          </c:dPt>
          <c:dPt>
            <c:idx val="5"/>
            <c:invertIfNegative val="0"/>
            <c:bubble3D val="0"/>
            <c:spPr>
              <a:solidFill>
                <a:srgbClr val="FF0000"/>
              </a:solidFill>
              <a:ln>
                <a:noFill/>
              </a:ln>
              <a:effectLst/>
            </c:spPr>
            <c:extLst>
              <c:ext xmlns:c16="http://schemas.microsoft.com/office/drawing/2014/chart" uri="{C3380CC4-5D6E-409C-BE32-E72D297353CC}">
                <c16:uniqueId val="{00000009-50F4-497F-A973-8F603A11301E}"/>
              </c:ext>
            </c:extLst>
          </c:dPt>
          <c:dPt>
            <c:idx val="13"/>
            <c:invertIfNegative val="0"/>
            <c:bubble3D val="0"/>
            <c:spPr>
              <a:solidFill>
                <a:srgbClr val="19A11C"/>
              </a:solidFill>
              <a:ln>
                <a:noFill/>
              </a:ln>
              <a:effectLst/>
            </c:spPr>
            <c:extLst>
              <c:ext xmlns:c16="http://schemas.microsoft.com/office/drawing/2014/chart" uri="{C3380CC4-5D6E-409C-BE32-E72D297353CC}">
                <c16:uniqueId val="{00000000-1842-4550-A30F-F630AEC6F039}"/>
              </c:ext>
            </c:extLst>
          </c:dPt>
          <c:cat>
            <c:multiLvlStrRef>
              <c:f>Planilha2!$A$55:$B$68</c:f>
              <c:multiLvlStrCache>
                <c:ptCount val="14"/>
                <c:lvl>
                  <c:pt idx="0">
                    <c:v>Dez</c:v>
                  </c:pt>
                  <c:pt idx="1">
                    <c:v>Jan</c:v>
                  </c:pt>
                  <c:pt idx="2">
                    <c:v>Fev</c:v>
                  </c:pt>
                  <c:pt idx="3">
                    <c:v>Mar</c:v>
                  </c:pt>
                  <c:pt idx="4">
                    <c:v>Abr</c:v>
                  </c:pt>
                  <c:pt idx="5">
                    <c:v>Mai</c:v>
                  </c:pt>
                  <c:pt idx="6">
                    <c:v>Jun</c:v>
                  </c:pt>
                  <c:pt idx="7">
                    <c:v>Jul</c:v>
                  </c:pt>
                  <c:pt idx="8">
                    <c:v>Ago</c:v>
                  </c:pt>
                  <c:pt idx="9">
                    <c:v>Set</c:v>
                  </c:pt>
                  <c:pt idx="10">
                    <c:v>Out</c:v>
                  </c:pt>
                  <c:pt idx="11">
                    <c:v>Nov</c:v>
                  </c:pt>
                  <c:pt idx="12">
                    <c:v>Dez</c:v>
                  </c:pt>
                  <c:pt idx="13">
                    <c:v>Jan</c:v>
                  </c:pt>
                </c:lvl>
                <c:lvl>
                  <c:pt idx="0">
                    <c:v>2017</c:v>
                  </c:pt>
                  <c:pt idx="1">
                    <c:v>2018</c:v>
                  </c:pt>
                  <c:pt idx="13">
                    <c:v>2019</c:v>
                  </c:pt>
                </c:lvl>
              </c:multiLvlStrCache>
            </c:multiLvlStrRef>
          </c:cat>
          <c:val>
            <c:numRef>
              <c:f>Planilha2!$C$55:$C$68</c:f>
              <c:numCache>
                <c:formatCode>_-* #,##0_-;\-* #,##0_-;_-* "-"??_-;_-@_-</c:formatCode>
                <c:ptCount val="14"/>
                <c:pt idx="0">
                  <c:v>503</c:v>
                </c:pt>
                <c:pt idx="1">
                  <c:v>1425</c:v>
                </c:pt>
                <c:pt idx="2">
                  <c:v>1438</c:v>
                </c:pt>
                <c:pt idx="3">
                  <c:v>1823</c:v>
                </c:pt>
                <c:pt idx="4">
                  <c:v>1135</c:v>
                </c:pt>
                <c:pt idx="5">
                  <c:v>1534</c:v>
                </c:pt>
                <c:pt idx="6">
                  <c:v>1518</c:v>
                </c:pt>
                <c:pt idx="7">
                  <c:v>1065</c:v>
                </c:pt>
                <c:pt idx="8">
                  <c:v>902</c:v>
                </c:pt>
                <c:pt idx="9">
                  <c:v>657</c:v>
                </c:pt>
                <c:pt idx="10">
                  <c:v>1035</c:v>
                </c:pt>
                <c:pt idx="11">
                  <c:v>830</c:v>
                </c:pt>
                <c:pt idx="12">
                  <c:v>855</c:v>
                </c:pt>
                <c:pt idx="13">
                  <c:v>1078</c:v>
                </c:pt>
              </c:numCache>
            </c:numRef>
          </c:val>
          <c:extLst>
            <c:ext xmlns:c16="http://schemas.microsoft.com/office/drawing/2014/chart" uri="{C3380CC4-5D6E-409C-BE32-E72D297353CC}">
              <c16:uniqueId val="{0000000A-50F4-497F-A973-8F603A11301E}"/>
            </c:ext>
          </c:extLst>
        </c:ser>
        <c:dLbls>
          <c:showLegendKey val="0"/>
          <c:showVal val="0"/>
          <c:showCatName val="0"/>
          <c:showSerName val="0"/>
          <c:showPercent val="0"/>
          <c:showBubbleSize val="0"/>
        </c:dLbls>
        <c:gapWidth val="219"/>
        <c:axId val="507438591"/>
        <c:axId val="753063567"/>
      </c:barChart>
      <c:lineChart>
        <c:grouping val="standard"/>
        <c:varyColors val="0"/>
        <c:ser>
          <c:idx val="3"/>
          <c:order val="1"/>
          <c:tx>
            <c:strRef>
              <c:f>Planilha2!$D$54</c:f>
              <c:strCache>
                <c:ptCount val="1"/>
                <c:pt idx="0">
                  <c:v>Nº Corretoras</c:v>
                </c:pt>
              </c:strCache>
            </c:strRef>
          </c:tx>
          <c:spPr>
            <a:ln w="28575" cap="rnd">
              <a:solidFill>
                <a:schemeClr val="accent1">
                  <a:lumMod val="50000"/>
                </a:schemeClr>
              </a:solidFill>
              <a:round/>
            </a:ln>
            <a:effectLst/>
          </c:spPr>
          <c:marker>
            <c:symbol val="none"/>
          </c:marker>
          <c:cat>
            <c:multiLvlStrRef>
              <c:f>Planilha2!$A$55:$B$68</c:f>
              <c:multiLvlStrCache>
                <c:ptCount val="14"/>
                <c:lvl>
                  <c:pt idx="0">
                    <c:v>Dez</c:v>
                  </c:pt>
                  <c:pt idx="1">
                    <c:v>Jan</c:v>
                  </c:pt>
                  <c:pt idx="2">
                    <c:v>Fev</c:v>
                  </c:pt>
                  <c:pt idx="3">
                    <c:v>Mar</c:v>
                  </c:pt>
                  <c:pt idx="4">
                    <c:v>Abr</c:v>
                  </c:pt>
                  <c:pt idx="5">
                    <c:v>Mai</c:v>
                  </c:pt>
                  <c:pt idx="6">
                    <c:v>Jun</c:v>
                  </c:pt>
                  <c:pt idx="7">
                    <c:v>Jul</c:v>
                  </c:pt>
                  <c:pt idx="8">
                    <c:v>Ago</c:v>
                  </c:pt>
                  <c:pt idx="9">
                    <c:v>Set</c:v>
                  </c:pt>
                  <c:pt idx="10">
                    <c:v>Out</c:v>
                  </c:pt>
                  <c:pt idx="11">
                    <c:v>Nov</c:v>
                  </c:pt>
                  <c:pt idx="12">
                    <c:v>Dez</c:v>
                  </c:pt>
                  <c:pt idx="13">
                    <c:v>Jan</c:v>
                  </c:pt>
                </c:lvl>
                <c:lvl>
                  <c:pt idx="0">
                    <c:v>2017</c:v>
                  </c:pt>
                  <c:pt idx="1">
                    <c:v>2018</c:v>
                  </c:pt>
                  <c:pt idx="13">
                    <c:v>2019</c:v>
                  </c:pt>
                </c:lvl>
              </c:multiLvlStrCache>
            </c:multiLvlStrRef>
          </c:cat>
          <c:val>
            <c:numRef>
              <c:f>Planilha2!$D$55:$D$68</c:f>
              <c:numCache>
                <c:formatCode>General</c:formatCode>
                <c:ptCount val="14"/>
                <c:pt idx="0">
                  <c:v>28</c:v>
                </c:pt>
                <c:pt idx="1">
                  <c:v>37</c:v>
                </c:pt>
                <c:pt idx="2">
                  <c:v>37</c:v>
                </c:pt>
                <c:pt idx="3">
                  <c:v>35</c:v>
                </c:pt>
                <c:pt idx="4">
                  <c:v>36</c:v>
                </c:pt>
                <c:pt idx="5">
                  <c:v>35</c:v>
                </c:pt>
                <c:pt idx="6">
                  <c:v>36</c:v>
                </c:pt>
                <c:pt idx="7">
                  <c:v>29</c:v>
                </c:pt>
                <c:pt idx="8">
                  <c:v>33</c:v>
                </c:pt>
                <c:pt idx="9">
                  <c:v>32</c:v>
                </c:pt>
                <c:pt idx="10">
                  <c:v>31</c:v>
                </c:pt>
                <c:pt idx="11">
                  <c:v>30</c:v>
                </c:pt>
                <c:pt idx="12">
                  <c:v>25</c:v>
                </c:pt>
                <c:pt idx="13">
                  <c:v>25</c:v>
                </c:pt>
              </c:numCache>
            </c:numRef>
          </c:val>
          <c:smooth val="0"/>
          <c:extLst>
            <c:ext xmlns:c16="http://schemas.microsoft.com/office/drawing/2014/chart" uri="{C3380CC4-5D6E-409C-BE32-E72D297353CC}">
              <c16:uniqueId val="{0000000B-50F4-497F-A973-8F603A11301E}"/>
            </c:ext>
          </c:extLst>
        </c:ser>
        <c:dLbls>
          <c:showLegendKey val="0"/>
          <c:showVal val="0"/>
          <c:showCatName val="0"/>
          <c:showSerName val="0"/>
          <c:showPercent val="0"/>
          <c:showBubbleSize val="0"/>
        </c:dLbls>
        <c:marker val="1"/>
        <c:smooth val="0"/>
        <c:axId val="690790559"/>
        <c:axId val="695437119"/>
      </c:lineChart>
      <c:catAx>
        <c:axId val="50743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753063567"/>
        <c:crosses val="autoZero"/>
        <c:auto val="1"/>
        <c:lblAlgn val="ctr"/>
        <c:lblOffset val="100"/>
        <c:noMultiLvlLbl val="0"/>
      </c:catAx>
      <c:valAx>
        <c:axId val="753063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sz="1200" dirty="0" err="1">
                    <a:solidFill>
                      <a:schemeClr val="tx1">
                        <a:lumMod val="50000"/>
                      </a:schemeClr>
                    </a:solidFill>
                    <a:latin typeface="Arial" panose="020B0604020202020204" pitchFamily="34" charset="0"/>
                    <a:cs typeface="Arial" panose="020B0604020202020204" pitchFamily="34" charset="0"/>
                  </a:rPr>
                  <a:t>Qtd</a:t>
                </a:r>
                <a:r>
                  <a:rPr lang="pt-BR" sz="1200" baseline="0" dirty="0">
                    <a:solidFill>
                      <a:schemeClr val="tx1">
                        <a:lumMod val="50000"/>
                      </a:schemeClr>
                    </a:solidFill>
                    <a:latin typeface="Arial" panose="020B0604020202020204" pitchFamily="34" charset="0"/>
                    <a:cs typeface="Arial" panose="020B0604020202020204" pitchFamily="34" charset="0"/>
                  </a:rPr>
                  <a:t> OMC</a:t>
                </a:r>
                <a:endParaRPr lang="pt-BR" sz="1200" dirty="0">
                  <a:solidFill>
                    <a:schemeClr val="tx1">
                      <a:lumMod val="50000"/>
                    </a:schemeClr>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507438591"/>
        <c:crosses val="autoZero"/>
        <c:crossBetween val="between"/>
      </c:valAx>
      <c:valAx>
        <c:axId val="69543711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crossAx val="690790559"/>
        <c:crosses val="max"/>
        <c:crossBetween val="between"/>
      </c:valAx>
      <c:catAx>
        <c:axId val="690790559"/>
        <c:scaling>
          <c:orientation val="minMax"/>
        </c:scaling>
        <c:delete val="1"/>
        <c:axPos val="b"/>
        <c:numFmt formatCode="General" sourceLinked="1"/>
        <c:majorTickMark val="out"/>
        <c:minorTickMark val="none"/>
        <c:tickLblPos val="nextTo"/>
        <c:crossAx val="6954371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0.03989</cdr:x>
      <cdr:y>0.07875</cdr:y>
    </cdr:from>
    <cdr:to>
      <cdr:x>0.27192</cdr:x>
      <cdr:y>0.78749</cdr:y>
    </cdr:to>
    <cdr:sp macro="" textlink="">
      <cdr:nvSpPr>
        <cdr:cNvPr id="2" name="Retângulo 1">
          <a:extLst xmlns:a="http://schemas.openxmlformats.org/drawingml/2006/main">
            <a:ext uri="{FF2B5EF4-FFF2-40B4-BE49-F238E27FC236}">
              <a16:creationId xmlns:a16="http://schemas.microsoft.com/office/drawing/2014/main" id="{237AC1EE-661E-400A-BD2C-A780FB6154E3}"/>
            </a:ext>
          </a:extLst>
        </cdr:cNvPr>
        <cdr:cNvSpPr/>
      </cdr:nvSpPr>
      <cdr:spPr>
        <a:xfrm xmlns:a="http://schemas.openxmlformats.org/drawingml/2006/main">
          <a:off x="359040" y="216024"/>
          <a:ext cx="2088270" cy="1944216"/>
        </a:xfrm>
        <a:prstGeom xmlns:a="http://schemas.openxmlformats.org/drawingml/2006/main" prst="rect">
          <a:avLst/>
        </a:prstGeom>
        <a:noFill xmlns:a="http://schemas.openxmlformats.org/drawingml/2006/main"/>
        <a:ln xmlns:a="http://schemas.openxmlformats.org/drawingml/2006/main" w="317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pt-BR" dirty="0"/>
        </a:p>
      </cdr:txBody>
    </cdr:sp>
  </cdr:relSizeAnchor>
  <cdr:relSizeAnchor xmlns:cdr="http://schemas.openxmlformats.org/drawingml/2006/chartDrawing">
    <cdr:from>
      <cdr:x>0.39993</cdr:x>
      <cdr:y>0.34595</cdr:y>
    </cdr:from>
    <cdr:to>
      <cdr:x>0.94161</cdr:x>
      <cdr:y>0.46937</cdr:y>
    </cdr:to>
    <cdr:sp macro="" textlink="">
      <cdr:nvSpPr>
        <cdr:cNvPr id="3" name="CaixaDeTexto 1">
          <a:extLst xmlns:a="http://schemas.openxmlformats.org/drawingml/2006/main">
            <a:ext uri="{FF2B5EF4-FFF2-40B4-BE49-F238E27FC236}">
              <a16:creationId xmlns:a16="http://schemas.microsoft.com/office/drawing/2014/main" id="{49529D01-5349-4D1D-975F-B39C069730A3}"/>
            </a:ext>
          </a:extLst>
        </cdr:cNvPr>
        <cdr:cNvSpPr txBox="1"/>
      </cdr:nvSpPr>
      <cdr:spPr>
        <a:xfrm xmlns:a="http://schemas.openxmlformats.org/drawingml/2006/main">
          <a:off x="3599400" y="949017"/>
          <a:ext cx="4875053" cy="338554"/>
        </a:xfrm>
        <a:prstGeom xmlns:a="http://schemas.openxmlformats.org/drawingml/2006/main" prst="rect">
          <a:avLst/>
        </a:prstGeom>
        <a:solidFill xmlns:a="http://schemas.openxmlformats.org/drawingml/2006/main">
          <a:srgbClr val="FF0000"/>
        </a:solidFill>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BR" sz="1600" b="1" dirty="0">
              <a:solidFill>
                <a:srgbClr val="FFFFFF"/>
              </a:solidFill>
            </a:rPr>
            <a:t>86% monitoram parcialmente ou não monitoram</a:t>
          </a:r>
        </a:p>
      </cdr:txBody>
    </cdr:sp>
  </cdr:relSizeAnchor>
  <cdr:relSizeAnchor xmlns:cdr="http://schemas.openxmlformats.org/drawingml/2006/chartDrawing">
    <cdr:from>
      <cdr:x>0.27992</cdr:x>
      <cdr:y>0.40766</cdr:y>
    </cdr:from>
    <cdr:to>
      <cdr:x>0.39993</cdr:x>
      <cdr:y>0.40766</cdr:y>
    </cdr:to>
    <cdr:cxnSp macro="">
      <cdr:nvCxnSpPr>
        <cdr:cNvPr id="4" name="Conector de seta reta 6">
          <a:extLst xmlns:a="http://schemas.openxmlformats.org/drawingml/2006/main">
            <a:ext uri="{FF2B5EF4-FFF2-40B4-BE49-F238E27FC236}">
              <a16:creationId xmlns:a16="http://schemas.microsoft.com/office/drawing/2014/main" id="{298A36A1-DFD4-4474-A898-69CCF9158249}"/>
            </a:ext>
          </a:extLst>
        </cdr:cNvPr>
        <cdr:cNvCxnSpPr>
          <a:endCxn xmlns:a="http://schemas.openxmlformats.org/drawingml/2006/main" id="3" idx="1"/>
        </cdr:cNvCxnSpPr>
      </cdr:nvCxnSpPr>
      <cdr:spPr>
        <a:xfrm xmlns:a="http://schemas.openxmlformats.org/drawingml/2006/main">
          <a:off x="2519280" y="1118294"/>
          <a:ext cx="1080120" cy="0"/>
        </a:xfrm>
        <a:prstGeom xmlns:a="http://schemas.openxmlformats.org/drawingml/2006/main" prst="straightConnector1">
          <a:avLst/>
        </a:prstGeom>
        <a:ln xmlns:a="http://schemas.openxmlformats.org/drawingml/2006/main" w="317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0.47193</cdr:x>
      <cdr:y>0.19948</cdr:y>
    </cdr:from>
    <cdr:to>
      <cdr:x>0.77547</cdr:x>
      <cdr:y>0.43045</cdr:y>
    </cdr:to>
    <cdr:sp macro="" textlink="">
      <cdr:nvSpPr>
        <cdr:cNvPr id="4" name="Seta: Dobrada 3">
          <a:extLst xmlns:a="http://schemas.openxmlformats.org/drawingml/2006/main">
            <a:ext uri="{FF2B5EF4-FFF2-40B4-BE49-F238E27FC236}">
              <a16:creationId xmlns:a16="http://schemas.microsoft.com/office/drawing/2014/main" id="{AB014F7E-3E2D-4DD4-9B46-9C49E7D314B3}"/>
            </a:ext>
          </a:extLst>
        </cdr:cNvPr>
        <cdr:cNvSpPr/>
      </cdr:nvSpPr>
      <cdr:spPr>
        <a:xfrm xmlns:a="http://schemas.openxmlformats.org/drawingml/2006/main" rot="5400000">
          <a:off x="1009643" y="795347"/>
          <a:ext cx="838211" cy="695326"/>
        </a:xfrm>
        <a:prstGeom xmlns:a="http://schemas.openxmlformats.org/drawingml/2006/main" prst="bentArrow">
          <a:avLst>
            <a:gd name="adj1" fmla="val 927"/>
            <a:gd name="adj2" fmla="val 7870"/>
            <a:gd name="adj3" fmla="val 9260"/>
            <a:gd name="adj4" fmla="val 75231"/>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dr:relSizeAnchor xmlns:cdr="http://schemas.openxmlformats.org/drawingml/2006/chartDrawing">
    <cdr:from>
      <cdr:x>0.70904</cdr:x>
      <cdr:y>0.22325</cdr:y>
    </cdr:from>
    <cdr:to>
      <cdr:x>0.94845</cdr:x>
      <cdr:y>0.30692</cdr:y>
    </cdr:to>
    <cdr:sp macro="" textlink="">
      <cdr:nvSpPr>
        <cdr:cNvPr id="3" name="CaixaDeTexto 11">
          <a:extLst xmlns:a="http://schemas.openxmlformats.org/drawingml/2006/main">
            <a:ext uri="{FF2B5EF4-FFF2-40B4-BE49-F238E27FC236}">
              <a16:creationId xmlns:a16="http://schemas.microsoft.com/office/drawing/2014/main" id="{9924C90E-4D50-4D1A-B801-B4BA8A1543B5}"/>
            </a:ext>
          </a:extLst>
        </cdr:cNvPr>
        <cdr:cNvSpPr txBox="1"/>
      </cdr:nvSpPr>
      <cdr:spPr>
        <a:xfrm xmlns:a="http://schemas.openxmlformats.org/drawingml/2006/main">
          <a:off x="1902109" y="810177"/>
          <a:ext cx="642254" cy="30365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srgbClr val="C00000"/>
              </a:solidFill>
              <a:effectLst/>
              <a:uLnTx/>
              <a:uFillTx/>
              <a:latin typeface="Calibri" panose="020F0502020204030204"/>
              <a:ea typeface="+mn-ea"/>
              <a:cs typeface="+mn-cs"/>
            </a:rPr>
            <a:t>- 42%</a:t>
          </a:r>
        </a:p>
      </cdr:txBody>
    </cdr:sp>
  </cdr:relSizeAnchor>
</c:userShapes>
</file>

<file path=ppt/drawings/drawing3.xml><?xml version="1.0" encoding="utf-8"?>
<c:userShapes xmlns:c="http://schemas.openxmlformats.org/drawingml/2006/chart">
  <cdr:relSizeAnchor xmlns:cdr="http://schemas.openxmlformats.org/drawingml/2006/chartDrawing">
    <cdr:from>
      <cdr:x>0.47817</cdr:x>
      <cdr:y>0.1706</cdr:y>
    </cdr:from>
    <cdr:to>
      <cdr:x>0.77687</cdr:x>
      <cdr:y>0.4147</cdr:y>
    </cdr:to>
    <cdr:sp macro="" textlink="">
      <cdr:nvSpPr>
        <cdr:cNvPr id="4" name="Seta: Dobrada 3">
          <a:extLst xmlns:a="http://schemas.openxmlformats.org/drawingml/2006/main">
            <a:ext uri="{FF2B5EF4-FFF2-40B4-BE49-F238E27FC236}">
              <a16:creationId xmlns:a16="http://schemas.microsoft.com/office/drawing/2014/main" id="{AB014F7E-3E2D-4DD4-9B46-9C49E7D314B3}"/>
            </a:ext>
          </a:extLst>
        </cdr:cNvPr>
        <cdr:cNvSpPr/>
      </cdr:nvSpPr>
      <cdr:spPr>
        <a:xfrm xmlns:a="http://schemas.openxmlformats.org/drawingml/2006/main" rot="5400000">
          <a:off x="994583" y="719915"/>
          <a:ext cx="885829" cy="684249"/>
        </a:xfrm>
        <a:prstGeom xmlns:a="http://schemas.openxmlformats.org/drawingml/2006/main" prst="bentArrow">
          <a:avLst>
            <a:gd name="adj1" fmla="val 927"/>
            <a:gd name="adj2" fmla="val 7870"/>
            <a:gd name="adj3" fmla="val 9260"/>
            <a:gd name="adj4" fmla="val 75231"/>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DEF996C-CA2C-436E-A903-7F2E7C68ADF8}" type="datetimeFigureOut">
              <a:rPr lang="en-US" smtClean="0"/>
              <a:pPr/>
              <a:t>2/15/2019</a:t>
            </a:fld>
            <a:endParaRPr lang="en-US"/>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FD6F0E9-F5E0-4616-9C10-7A8C156C72C0}" type="slidenum">
              <a:rPr lang="en-US" smtClean="0"/>
              <a:pPr/>
              <a:t>‹nº›</a:t>
            </a:fld>
            <a:endParaRPr lang="en-US"/>
          </a:p>
        </p:txBody>
      </p:sp>
    </p:spTree>
    <p:extLst>
      <p:ext uri="{BB962C8B-B14F-4D97-AF65-F5344CB8AC3E}">
        <p14:creationId xmlns:p14="http://schemas.microsoft.com/office/powerpoint/2010/main" val="103668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6D6514A-F4CA-40F5-B508-6CC5FEA6DD64}" type="datetimeFigureOut">
              <a:rPr lang="en-US" smtClean="0"/>
              <a:pPr/>
              <a:t>2/15/2019</a:t>
            </a:fld>
            <a:endParaRPr lang="en-US"/>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2B8404-7DFF-4128-BBDB-E2DC0C77B126}" type="slidenum">
              <a:rPr lang="en-US" smtClean="0"/>
              <a:pPr/>
              <a:t>‹nº›</a:t>
            </a:fld>
            <a:endParaRPr lang="en-US"/>
          </a:p>
        </p:txBody>
      </p:sp>
    </p:spTree>
    <p:extLst>
      <p:ext uri="{BB962C8B-B14F-4D97-AF65-F5344CB8AC3E}">
        <p14:creationId xmlns:p14="http://schemas.microsoft.com/office/powerpoint/2010/main" val="139375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E2B8404-7DFF-4128-BBDB-E2DC0C77B126}" type="slidenum">
              <a:rPr lang="en-US" smtClean="0"/>
              <a:pPr/>
              <a:t>17</a:t>
            </a:fld>
            <a:endParaRPr lang="en-US"/>
          </a:p>
        </p:txBody>
      </p:sp>
    </p:spTree>
    <p:extLst>
      <p:ext uri="{BB962C8B-B14F-4D97-AF65-F5344CB8AC3E}">
        <p14:creationId xmlns:p14="http://schemas.microsoft.com/office/powerpoint/2010/main" val="419103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E2B8404-7DFF-4128-BBDB-E2DC0C77B126}" type="slidenum">
              <a:rPr lang="en-US" smtClean="0"/>
              <a:pPr/>
              <a:t>35</a:t>
            </a:fld>
            <a:endParaRPr lang="en-US"/>
          </a:p>
        </p:txBody>
      </p:sp>
    </p:spTree>
    <p:extLst>
      <p:ext uri="{BB962C8B-B14F-4D97-AF65-F5344CB8AC3E}">
        <p14:creationId xmlns:p14="http://schemas.microsoft.com/office/powerpoint/2010/main" val="24607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E2B8404-7DFF-4128-BBDB-E2DC0C77B126}" type="slidenum">
              <a:rPr lang="en-US" smtClean="0"/>
              <a:pPr/>
              <a:t>36</a:t>
            </a:fld>
            <a:endParaRPr lang="en-US"/>
          </a:p>
        </p:txBody>
      </p:sp>
    </p:spTree>
    <p:extLst>
      <p:ext uri="{BB962C8B-B14F-4D97-AF65-F5344CB8AC3E}">
        <p14:creationId xmlns:p14="http://schemas.microsoft.com/office/powerpoint/2010/main" val="93198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2" name="Picture 1" descr="Capa-1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76288"/>
          </a:xfrm>
          <a:prstGeom prst="rect">
            <a:avLst/>
          </a:prstGeom>
        </p:spPr>
      </p:pic>
      <p:sp>
        <p:nvSpPr>
          <p:cNvPr id="20" name="Título 12"/>
          <p:cNvSpPr>
            <a:spLocks noGrp="1"/>
          </p:cNvSpPr>
          <p:nvPr>
            <p:ph type="title"/>
          </p:nvPr>
        </p:nvSpPr>
        <p:spPr>
          <a:xfrm>
            <a:off x="297508" y="2447108"/>
            <a:ext cx="5544616" cy="1097308"/>
          </a:xfrm>
        </p:spPr>
        <p:txBody>
          <a:bodyPr anchor="t">
            <a:noAutofit/>
          </a:bodyPr>
          <a:lstStyle>
            <a:lvl1pPr algn="l">
              <a:defRPr sz="3200" b="0">
                <a:solidFill>
                  <a:schemeClr val="bg2"/>
                </a:solidFill>
                <a:latin typeface="+mj-lt"/>
              </a:defRPr>
            </a:lvl1pPr>
          </a:lstStyle>
          <a:p>
            <a:endParaRPr lang="en-US" dirty="0"/>
          </a:p>
        </p:txBody>
      </p:sp>
      <p:sp>
        <p:nvSpPr>
          <p:cNvPr id="21" name="Espaço Reservado para Texto 14"/>
          <p:cNvSpPr>
            <a:spLocks noGrp="1"/>
          </p:cNvSpPr>
          <p:nvPr>
            <p:ph type="body" sz="quarter" idx="15"/>
          </p:nvPr>
        </p:nvSpPr>
        <p:spPr>
          <a:xfrm>
            <a:off x="323528" y="4221088"/>
            <a:ext cx="4079100" cy="936104"/>
          </a:xfrm>
          <a:prstGeom prst="rect">
            <a:avLst/>
          </a:prstGeom>
        </p:spPr>
        <p:txBody>
          <a:bodyPr anchor="t">
            <a:noAutofit/>
          </a:bodyPr>
          <a:lstStyle>
            <a:lvl1pPr marL="0" indent="0" algn="l">
              <a:buNone/>
              <a:defRPr sz="1400">
                <a:solidFill>
                  <a:srgbClr val="00B0F0"/>
                </a:solidFill>
                <a:latin typeface="+mj-lt"/>
              </a:defRPr>
            </a:lvl1pPr>
          </a:lstStyle>
          <a:p>
            <a:pPr lvl="0"/>
            <a:r>
              <a:rPr lang="pt-BR" dirty="0"/>
              <a:t>Clique para editar o texto mestre</a:t>
            </a:r>
          </a:p>
        </p:txBody>
      </p:sp>
      <p:sp>
        <p:nvSpPr>
          <p:cNvPr id="8" name="TextBox 15"/>
          <p:cNvSpPr txBox="1"/>
          <p:nvPr userDrawn="1"/>
        </p:nvSpPr>
        <p:spPr>
          <a:xfrm>
            <a:off x="251520" y="6510536"/>
            <a:ext cx="2592348" cy="230832"/>
          </a:xfrm>
          <a:prstGeom prst="rect">
            <a:avLst/>
          </a:prstGeom>
          <a:noFill/>
        </p:spPr>
        <p:txBody>
          <a:bodyPr wrap="square" rtlCol="0">
            <a:spAutoFit/>
          </a:bodyPr>
          <a:lstStyle/>
          <a:p>
            <a:pPr algn="l"/>
            <a:r>
              <a:rPr lang="en-US" sz="900" dirty="0">
                <a:solidFill>
                  <a:srgbClr val="00B0F0"/>
                </a:solidFill>
                <a:latin typeface="Arial" panose="020B0604020202020204" pitchFamily="34" charset="0"/>
                <a:cs typeface="Arial" panose="020B0604020202020204" pitchFamily="34" charset="0"/>
              </a:rPr>
              <a:t>INFORMAÇÃO PÚBLICA</a:t>
            </a:r>
          </a:p>
        </p:txBody>
      </p:sp>
      <p:sp>
        <p:nvSpPr>
          <p:cNvPr id="9" name="TextBox 15"/>
          <p:cNvSpPr txBox="1"/>
          <p:nvPr userDrawn="1"/>
        </p:nvSpPr>
        <p:spPr>
          <a:xfrm>
            <a:off x="3424188" y="6510536"/>
            <a:ext cx="2592348" cy="230832"/>
          </a:xfrm>
          <a:prstGeom prst="rect">
            <a:avLst/>
          </a:prstGeom>
          <a:noFill/>
        </p:spPr>
        <p:txBody>
          <a:bodyPr wrap="square" rtlCol="0">
            <a:spAutoFit/>
          </a:bodyPr>
          <a:lstStyle/>
          <a:p>
            <a:pPr algn="ctr"/>
            <a:fld id="{550C4EA8-9FE4-4019-B40B-B2B928ACE6B2}" type="slidenum">
              <a:rPr lang="en-US" sz="900" smtClean="0">
                <a:solidFill>
                  <a:schemeClr val="bg1">
                    <a:lumMod val="75000"/>
                  </a:schemeClr>
                </a:solidFill>
                <a:latin typeface="Arial" panose="020B0604020202020204" pitchFamily="34" charset="0"/>
                <a:cs typeface="Arial" panose="020B0604020202020204" pitchFamily="34" charset="0"/>
              </a:rPr>
              <a:t>‹nº›</a:t>
            </a:fld>
            <a:endParaRPr lang="en-US" sz="900" dirty="0">
              <a:solidFill>
                <a:schemeClr val="bg1">
                  <a:lumMod val="75000"/>
                </a:schemeClr>
              </a:solidFill>
              <a:latin typeface="Arial" panose="020B0604020202020204" pitchFamily="34" charset="0"/>
              <a:cs typeface="Arial" panose="020B0604020202020204" pitchFamily="34" charset="0"/>
            </a:endParaRPr>
          </a:p>
        </p:txBody>
      </p:sp>
      <p:cxnSp>
        <p:nvCxnSpPr>
          <p:cNvPr id="11" name="Straight Connector 10"/>
          <p:cNvCxnSpPr/>
          <p:nvPr userDrawn="1"/>
        </p:nvCxnSpPr>
        <p:spPr>
          <a:xfrm flipV="1">
            <a:off x="323528" y="6381328"/>
            <a:ext cx="8496944" cy="422"/>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Retângulo 2">
            <a:extLst>
              <a:ext uri="{FF2B5EF4-FFF2-40B4-BE49-F238E27FC236}">
                <a16:creationId xmlns:a16="http://schemas.microsoft.com/office/drawing/2014/main" id="{4502E953-EEDF-404A-AFEE-E69D2B648DF2}"/>
              </a:ext>
            </a:extLst>
          </p:cNvPr>
          <p:cNvSpPr/>
          <p:nvPr userDrawn="1"/>
        </p:nvSpPr>
        <p:spPr>
          <a:xfrm>
            <a:off x="6156176" y="0"/>
            <a:ext cx="2987824" cy="22987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25784F30-E6A7-49BE-A3A1-D4435934AF13}"/>
              </a:ext>
            </a:extLst>
          </p:cNvPr>
          <p:cNvSpPr/>
          <p:nvPr userDrawn="1"/>
        </p:nvSpPr>
        <p:spPr>
          <a:xfrm>
            <a:off x="6980583" y="795407"/>
            <a:ext cx="1339010" cy="707886"/>
          </a:xfrm>
          <a:prstGeom prst="rect">
            <a:avLst/>
          </a:prstGeom>
          <a:noFill/>
        </p:spPr>
        <p:txBody>
          <a:bodyPr wrap="square" lIns="91440" tIns="45720" rIns="91440" bIns="45720">
            <a:spAutoFit/>
          </a:bodyPr>
          <a:lstStyle/>
          <a:p>
            <a:pPr algn="ctr"/>
            <a:r>
              <a:rPr lang="pt-BR" sz="4000" b="1" i="1" u="none" cap="none" spc="0" dirty="0">
                <a:ln w="0"/>
                <a:solidFill>
                  <a:schemeClr val="bg2"/>
                </a:solidFill>
                <a:effectLst>
                  <a:outerShdw blurRad="38100" dist="19050" dir="2700000" algn="tl" rotWithShape="0">
                    <a:schemeClr val="dk1">
                      <a:alpha val="40000"/>
                    </a:schemeClr>
                  </a:outerShdw>
                </a:effectLst>
                <a:latin typeface="Consolas" panose="020B0609020204030204" pitchFamily="49" charset="0"/>
                <a:cs typeface="Consolas" panose="020B0609020204030204" pitchFamily="49" charset="0"/>
              </a:rPr>
              <a:t>BSM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M&amp;FBOVESPA - 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7504" y="0"/>
            <a:ext cx="6912768" cy="764704"/>
          </a:xfrm>
          <a:prstGeom prst="rect">
            <a:avLst/>
          </a:prstGeom>
        </p:spPr>
        <p:txBody>
          <a:bodyPr>
            <a:noAutofit/>
          </a:bodyPr>
          <a:lstStyle>
            <a:lvl1pPr>
              <a:defRPr lang="en-US" sz="2100" b="1" kern="1200" spc="0" baseline="0" dirty="0">
                <a:solidFill>
                  <a:srgbClr val="717171"/>
                </a:solidFill>
                <a:latin typeface="+mn-lt"/>
                <a:ea typeface="+mn-ea"/>
                <a:cs typeface="+mn-cs"/>
              </a:defRPr>
            </a:lvl1pPr>
          </a:lstStyle>
          <a:p>
            <a:r>
              <a:rPr lang="pt-BR" dirty="0"/>
              <a:t>Título</a:t>
            </a:r>
            <a:endParaRPr lang="en-US" dirty="0"/>
          </a:p>
        </p:txBody>
      </p:sp>
      <p:sp>
        <p:nvSpPr>
          <p:cNvPr id="11" name="Espaço Reservado para Conteúdo 9"/>
          <p:cNvSpPr>
            <a:spLocks noGrp="1"/>
          </p:cNvSpPr>
          <p:nvPr>
            <p:ph sz="quarter" idx="14"/>
          </p:nvPr>
        </p:nvSpPr>
        <p:spPr>
          <a:xfrm>
            <a:off x="251520" y="1124744"/>
            <a:ext cx="8712968" cy="4968552"/>
          </a:xfrm>
          <a:prstGeom prst="rect">
            <a:avLst/>
          </a:prstGeom>
        </p:spPr>
        <p:txBody>
          <a:bodyPr>
            <a:noAutofit/>
          </a:bodyPr>
          <a:lstStyle>
            <a:lvl1pPr marL="266700" indent="-266700">
              <a:spcBef>
                <a:spcPts val="1200"/>
              </a:spcBef>
              <a:buClr>
                <a:srgbClr val="039B44"/>
              </a:buClr>
              <a:buFont typeface="Arial" pitchFamily="34" charset="0"/>
              <a:buChar char="•"/>
              <a:defRPr sz="1900">
                <a:solidFill>
                  <a:srgbClr val="686868"/>
                </a:solidFill>
              </a:defRPr>
            </a:lvl1pPr>
            <a:lvl2pPr marL="622300" indent="-266700">
              <a:spcBef>
                <a:spcPts val="1200"/>
              </a:spcBef>
              <a:buClr>
                <a:srgbClr val="00B050"/>
              </a:buClr>
              <a:defRPr sz="1800">
                <a:solidFill>
                  <a:srgbClr val="686868"/>
                </a:solidFill>
              </a:defRPr>
            </a:lvl2pPr>
            <a:lvl3pPr marL="990600" indent="-368300">
              <a:spcBef>
                <a:spcPts val="1200"/>
              </a:spcBef>
              <a:buClr>
                <a:srgbClr val="00B050"/>
              </a:buClr>
              <a:buSzPct val="75000"/>
              <a:buFont typeface="Wingdings" pitchFamily="2" charset="2"/>
              <a:buChar char="ü"/>
              <a:defRPr sz="1700">
                <a:solidFill>
                  <a:srgbClr val="686868"/>
                </a:solidFill>
              </a:defRPr>
            </a:lvl3pPr>
            <a:lvl4pPr marL="1257300" indent="-266700">
              <a:spcBef>
                <a:spcPts val="1200"/>
              </a:spcBef>
              <a:buClr>
                <a:srgbClr val="00B050"/>
              </a:buClr>
              <a:defRPr sz="1600">
                <a:solidFill>
                  <a:srgbClr val="686868"/>
                </a:solidFill>
              </a:defRPr>
            </a:lvl4pPr>
            <a:lvl5pPr marL="1612900" indent="-355600">
              <a:spcBef>
                <a:spcPts val="1200"/>
              </a:spcBef>
              <a:buClr>
                <a:srgbClr val="00B050"/>
              </a:buClr>
              <a:defRPr sz="1500">
                <a:solidFill>
                  <a:srgbClr val="686868"/>
                </a:solidFill>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val="17756481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M&amp;FBOVESPA - 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noAutofit/>
          </a:bodyPr>
          <a:lstStyle/>
          <a:p>
            <a:r>
              <a:rPr lang="pt-BR" dirty="0"/>
              <a:t>CLIQUE PARA EDITAR O ESTILO DO TÍTULO MESTRE</a:t>
            </a:r>
            <a:endParaRPr lang="en-US" dirty="0"/>
          </a:p>
        </p:txBody>
      </p:sp>
      <p:sp>
        <p:nvSpPr>
          <p:cNvPr id="11" name="Espaço Reservado para Conteúdo 9"/>
          <p:cNvSpPr>
            <a:spLocks noGrp="1"/>
          </p:cNvSpPr>
          <p:nvPr>
            <p:ph sz="quarter" idx="14"/>
          </p:nvPr>
        </p:nvSpPr>
        <p:spPr>
          <a:xfrm>
            <a:off x="251520" y="1772816"/>
            <a:ext cx="8712968" cy="4320480"/>
          </a:xfrm>
          <a:prstGeom prst="rect">
            <a:avLst/>
          </a:prstGeom>
        </p:spPr>
        <p:txBody>
          <a:bodyPr>
            <a:noAutofit/>
          </a:bodyPr>
          <a:lstStyle>
            <a:lvl1pPr marL="0" indent="0">
              <a:buNone/>
              <a:defRPr sz="2000">
                <a:solidFill>
                  <a:schemeClr val="bg1">
                    <a:lumMod val="50000"/>
                  </a:schemeClr>
                </a:solidFill>
              </a:defRPr>
            </a:lvl1pPr>
            <a:lvl2pPr marL="266700" indent="-266700">
              <a:buClr>
                <a:srgbClr val="00B050"/>
              </a:buClr>
              <a:defRPr sz="1800">
                <a:solidFill>
                  <a:schemeClr val="bg1">
                    <a:lumMod val="50000"/>
                  </a:schemeClr>
                </a:solidFill>
              </a:defRPr>
            </a:lvl2pPr>
            <a:lvl3pPr marL="533400" indent="-266700">
              <a:buClr>
                <a:srgbClr val="00B050"/>
              </a:buClr>
              <a:defRPr sz="1600">
                <a:solidFill>
                  <a:schemeClr val="bg1">
                    <a:lumMod val="50000"/>
                  </a:schemeClr>
                </a:solidFill>
              </a:defRPr>
            </a:lvl3pPr>
            <a:lvl4pPr marL="901700" indent="-368300">
              <a:buClr>
                <a:srgbClr val="00B050"/>
              </a:buClr>
              <a:defRPr sz="1400">
                <a:solidFill>
                  <a:schemeClr val="bg1">
                    <a:lumMod val="50000"/>
                  </a:schemeClr>
                </a:solidFill>
              </a:defRPr>
            </a:lvl4pPr>
            <a:lvl5pPr marL="1257300" indent="-355600">
              <a:buClr>
                <a:srgbClr val="00B050"/>
              </a:buClr>
              <a:defRPr sz="1400">
                <a:solidFill>
                  <a:schemeClr val="bg1">
                    <a:lumMod val="50000"/>
                  </a:schemeClr>
                </a:solidFill>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15" name="Espaço Reservado para Texto 13"/>
          <p:cNvSpPr>
            <a:spLocks noGrp="1"/>
          </p:cNvSpPr>
          <p:nvPr>
            <p:ph type="body" sz="quarter" idx="15"/>
          </p:nvPr>
        </p:nvSpPr>
        <p:spPr>
          <a:xfrm>
            <a:off x="251520" y="980728"/>
            <a:ext cx="8712968" cy="576064"/>
          </a:xfrm>
          <a:prstGeom prst="rect">
            <a:avLst/>
          </a:prstGeom>
        </p:spPr>
        <p:txBody>
          <a:bodyPr>
            <a:noAutofit/>
          </a:bodyPr>
          <a:lstStyle>
            <a:lvl1pPr marL="0" indent="0">
              <a:buNone/>
              <a:defRPr sz="2800" b="1" spc="-150">
                <a:solidFill>
                  <a:srgbClr val="00478D"/>
                </a:solidFill>
              </a:defRPr>
            </a:lvl1pPr>
          </a:lstStyle>
          <a:p>
            <a:pPr lvl="0"/>
            <a:r>
              <a:rPr lang="pt-BR" dirty="0"/>
              <a:t>Clique para editar os estilos do texto mestre</a:t>
            </a:r>
          </a:p>
        </p:txBody>
      </p:sp>
    </p:spTree>
    <p:extLst>
      <p:ext uri="{BB962C8B-B14F-4D97-AF65-F5344CB8AC3E}">
        <p14:creationId xmlns:p14="http://schemas.microsoft.com/office/powerpoint/2010/main" val="4148267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ítulo">
    <p:spTree>
      <p:nvGrpSpPr>
        <p:cNvPr id="1" name=""/>
        <p:cNvGrpSpPr/>
        <p:nvPr/>
      </p:nvGrpSpPr>
      <p:grpSpPr>
        <a:xfrm>
          <a:off x="0" y="0"/>
          <a:ext cx="0" cy="0"/>
          <a:chOff x="0" y="0"/>
          <a:chExt cx="0" cy="0"/>
        </a:xfrm>
      </p:grpSpPr>
      <p:sp>
        <p:nvSpPr>
          <p:cNvPr id="6" name="Rectangle 5"/>
          <p:cNvSpPr/>
          <p:nvPr userDrawn="1"/>
        </p:nvSpPr>
        <p:spPr>
          <a:xfrm>
            <a:off x="-3448" y="0"/>
            <a:ext cx="9144000" cy="6858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15" descr="rodapé3.png"/>
          <p:cNvPicPr>
            <a:picLocks noChangeAspect="1"/>
          </p:cNvPicPr>
          <p:nvPr userDrawn="1"/>
        </p:nvPicPr>
        <p:blipFill rotWithShape="1">
          <a:blip r:embed="rId2">
            <a:extLst>
              <a:ext uri="{28A0092B-C50C-407E-A947-70E740481C1C}">
                <a14:useLocalDpi xmlns:a14="http://schemas.microsoft.com/office/drawing/2010/main" val="0"/>
              </a:ext>
            </a:extLst>
          </a:blip>
          <a:srcRect l="25000" t="8885"/>
          <a:stretch/>
        </p:blipFill>
        <p:spPr bwMode="auto">
          <a:xfrm>
            <a:off x="0" y="6413165"/>
            <a:ext cx="9144000" cy="468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5"/>
          <p:cNvSpPr txBox="1"/>
          <p:nvPr userDrawn="1"/>
        </p:nvSpPr>
        <p:spPr>
          <a:xfrm>
            <a:off x="251520" y="6510536"/>
            <a:ext cx="2592348" cy="230832"/>
          </a:xfrm>
          <a:prstGeom prst="rect">
            <a:avLst/>
          </a:prstGeom>
          <a:noFill/>
        </p:spPr>
        <p:txBody>
          <a:bodyPr wrap="square" rtlCol="0">
            <a:spAutoFit/>
          </a:bodyPr>
          <a:lstStyle/>
          <a:p>
            <a:pPr algn="l"/>
            <a:r>
              <a:rPr lang="en-US" sz="900" dirty="0">
                <a:solidFill>
                  <a:srgbClr val="00B0F0"/>
                </a:solidFill>
                <a:latin typeface="Arial" panose="020B0604020202020204" pitchFamily="34" charset="0"/>
                <a:cs typeface="Arial" panose="020B0604020202020204" pitchFamily="34" charset="0"/>
              </a:rPr>
              <a:t>INFORMAÇÃO PÚBLICA</a:t>
            </a:r>
          </a:p>
        </p:txBody>
      </p:sp>
      <p:sp>
        <p:nvSpPr>
          <p:cNvPr id="18" name="TextBox 15"/>
          <p:cNvSpPr txBox="1"/>
          <p:nvPr userDrawn="1"/>
        </p:nvSpPr>
        <p:spPr>
          <a:xfrm>
            <a:off x="3424188" y="6510536"/>
            <a:ext cx="2592348" cy="230832"/>
          </a:xfrm>
          <a:prstGeom prst="rect">
            <a:avLst/>
          </a:prstGeom>
          <a:noFill/>
        </p:spPr>
        <p:txBody>
          <a:bodyPr wrap="square" rtlCol="0">
            <a:spAutoFit/>
          </a:bodyPr>
          <a:lstStyle/>
          <a:p>
            <a:pPr algn="ctr"/>
            <a:fld id="{550C4EA8-9FE4-4019-B40B-B2B928ACE6B2}" type="slidenum">
              <a:rPr lang="en-US" sz="900" smtClean="0">
                <a:solidFill>
                  <a:schemeClr val="bg1">
                    <a:lumMod val="75000"/>
                  </a:schemeClr>
                </a:solidFill>
                <a:latin typeface="Arial" panose="020B0604020202020204" pitchFamily="34" charset="0"/>
                <a:cs typeface="Arial" panose="020B0604020202020204" pitchFamily="34" charset="0"/>
              </a:rPr>
              <a:t>‹nº›</a:t>
            </a:fld>
            <a:endParaRPr lang="en-US" sz="900" dirty="0">
              <a:solidFill>
                <a:schemeClr val="bg1">
                  <a:lumMod val="75000"/>
                </a:schemeClr>
              </a:solidFill>
              <a:latin typeface="Arial" panose="020B0604020202020204" pitchFamily="34" charset="0"/>
              <a:cs typeface="Arial" panose="020B0604020202020204" pitchFamily="34" charset="0"/>
            </a:endParaRPr>
          </a:p>
        </p:txBody>
      </p:sp>
      <p:sp>
        <p:nvSpPr>
          <p:cNvPr id="2" name="Retângulo 1">
            <a:extLst>
              <a:ext uri="{FF2B5EF4-FFF2-40B4-BE49-F238E27FC236}">
                <a16:creationId xmlns:a16="http://schemas.microsoft.com/office/drawing/2014/main" id="{D176EE50-39C0-40F1-9768-C1838BBE22F6}"/>
              </a:ext>
            </a:extLst>
          </p:cNvPr>
          <p:cNvSpPr/>
          <p:nvPr userDrawn="1"/>
        </p:nvSpPr>
        <p:spPr>
          <a:xfrm>
            <a:off x="7668344" y="188640"/>
            <a:ext cx="1339010" cy="707886"/>
          </a:xfrm>
          <a:prstGeom prst="rect">
            <a:avLst/>
          </a:prstGeom>
          <a:noFill/>
        </p:spPr>
        <p:txBody>
          <a:bodyPr wrap="square" lIns="91440" tIns="45720" rIns="91440" bIns="45720">
            <a:spAutoFit/>
          </a:bodyPr>
          <a:lstStyle/>
          <a:p>
            <a:pPr algn="ctr"/>
            <a:r>
              <a:rPr lang="pt-BR" sz="4000" b="1" i="1" u="none" cap="none" spc="0" dirty="0">
                <a:ln w="0"/>
                <a:solidFill>
                  <a:schemeClr val="bg2"/>
                </a:solidFill>
                <a:effectLst>
                  <a:outerShdw blurRad="38100" dist="19050" dir="2700000" algn="tl" rotWithShape="0">
                    <a:schemeClr val="dk1">
                      <a:alpha val="40000"/>
                    </a:schemeClr>
                  </a:outerShdw>
                </a:effectLst>
                <a:latin typeface="Consolas" panose="020B0609020204030204" pitchFamily="49" charset="0"/>
                <a:cs typeface="Consolas" panose="020B0609020204030204" pitchFamily="49" charset="0"/>
              </a:rPr>
              <a:t>BSM</a:t>
            </a:r>
          </a:p>
        </p:txBody>
      </p:sp>
      <p:sp>
        <p:nvSpPr>
          <p:cNvPr id="8" name="Retângulo 7">
            <a:extLst>
              <a:ext uri="{FF2B5EF4-FFF2-40B4-BE49-F238E27FC236}">
                <a16:creationId xmlns:a16="http://schemas.microsoft.com/office/drawing/2014/main" id="{330807F4-7BF4-4BFE-8BE6-2828CCA2A711}"/>
              </a:ext>
            </a:extLst>
          </p:cNvPr>
          <p:cNvSpPr/>
          <p:nvPr userDrawn="1"/>
        </p:nvSpPr>
        <p:spPr>
          <a:xfrm>
            <a:off x="7635584" y="6427113"/>
            <a:ext cx="1579278" cy="430887"/>
          </a:xfrm>
          <a:prstGeom prst="rect">
            <a:avLst/>
          </a:prstGeom>
        </p:spPr>
        <p:txBody>
          <a:bodyPr wrap="none">
            <a:spAutoFit/>
          </a:bodyPr>
          <a:lstStyle/>
          <a:p>
            <a:r>
              <a:rPr lang="pt-BR" sz="1100" b="1" dirty="0">
                <a:solidFill>
                  <a:schemeClr val="accent1"/>
                </a:solidFill>
              </a:rPr>
              <a:t>bsm-autorregulacao.</a:t>
            </a:r>
          </a:p>
          <a:p>
            <a:r>
              <a:rPr lang="pt-BR" sz="1100" b="1" dirty="0">
                <a:solidFill>
                  <a:schemeClr val="accent1"/>
                </a:solidFill>
              </a:rPr>
              <a:t>com.br</a:t>
            </a:r>
          </a:p>
        </p:txBody>
      </p:sp>
    </p:spTree>
    <p:extLst>
      <p:ext uri="{BB962C8B-B14F-4D97-AF65-F5344CB8AC3E}">
        <p14:creationId xmlns:p14="http://schemas.microsoft.com/office/powerpoint/2010/main" val="254856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2" name="Espaço Reservado para Texto 13"/>
          <p:cNvSpPr>
            <a:spLocks noGrp="1"/>
          </p:cNvSpPr>
          <p:nvPr>
            <p:ph type="body" sz="quarter" idx="13"/>
          </p:nvPr>
        </p:nvSpPr>
        <p:spPr>
          <a:xfrm>
            <a:off x="251520" y="980728"/>
            <a:ext cx="8280400" cy="360000"/>
          </a:xfrm>
          <a:prstGeom prst="rect">
            <a:avLst/>
          </a:prstGeom>
          <a:noFill/>
        </p:spPr>
        <p:txBody>
          <a:bodyPr anchor="ctr"/>
          <a:lstStyle>
            <a:lvl1pPr>
              <a:buNone/>
              <a:defRPr sz="2000">
                <a:solidFill>
                  <a:srgbClr val="00B0F0"/>
                </a:solidFill>
              </a:defRPr>
            </a:lvl1pPr>
          </a:lstStyle>
          <a:p>
            <a:pPr lvl="0"/>
            <a:endParaRPr lang="pt-BR" dirty="0"/>
          </a:p>
        </p:txBody>
      </p:sp>
      <p:sp>
        <p:nvSpPr>
          <p:cNvPr id="23" name="Espaço Reservado para Texto 13"/>
          <p:cNvSpPr>
            <a:spLocks noGrp="1"/>
          </p:cNvSpPr>
          <p:nvPr>
            <p:ph type="body" sz="quarter" idx="16"/>
          </p:nvPr>
        </p:nvSpPr>
        <p:spPr>
          <a:xfrm>
            <a:off x="251520" y="1387761"/>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11" name="Título 1"/>
          <p:cNvSpPr>
            <a:spLocks noGrp="1"/>
          </p:cNvSpPr>
          <p:nvPr>
            <p:ph type="title" hasCustomPrompt="1"/>
          </p:nvPr>
        </p:nvSpPr>
        <p:spPr>
          <a:xfrm>
            <a:off x="262071" y="371475"/>
            <a:ext cx="7190249" cy="436098"/>
          </a:xfrm>
        </p:spPr>
        <p:txBody>
          <a:bodyPr/>
          <a:lstStyle>
            <a:lvl1pPr>
              <a:defRPr sz="1050" spc="0">
                <a:solidFill>
                  <a:schemeClr val="tx1">
                    <a:lumMod val="60000"/>
                    <a:lumOff val="40000"/>
                  </a:schemeClr>
                </a:solidFill>
              </a:defRPr>
            </a:lvl1pPr>
          </a:lstStyle>
          <a:p>
            <a:r>
              <a:rPr lang="pt-BR" dirty="0"/>
              <a:t>AGENDA</a:t>
            </a:r>
          </a:p>
        </p:txBody>
      </p:sp>
      <p:sp>
        <p:nvSpPr>
          <p:cNvPr id="12" name="Espaço Reservado para Texto 13"/>
          <p:cNvSpPr>
            <a:spLocks noGrp="1"/>
          </p:cNvSpPr>
          <p:nvPr>
            <p:ph type="body" sz="quarter" idx="17"/>
          </p:nvPr>
        </p:nvSpPr>
        <p:spPr>
          <a:xfrm>
            <a:off x="251520" y="1794794"/>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13" name="Espaço Reservado para Texto 13"/>
          <p:cNvSpPr>
            <a:spLocks noGrp="1"/>
          </p:cNvSpPr>
          <p:nvPr>
            <p:ph type="body" sz="quarter" idx="18"/>
          </p:nvPr>
        </p:nvSpPr>
        <p:spPr>
          <a:xfrm>
            <a:off x="251520" y="2223021"/>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14" name="Espaço Reservado para Texto 13"/>
          <p:cNvSpPr>
            <a:spLocks noGrp="1"/>
          </p:cNvSpPr>
          <p:nvPr>
            <p:ph type="body" sz="quarter" idx="19"/>
          </p:nvPr>
        </p:nvSpPr>
        <p:spPr>
          <a:xfrm>
            <a:off x="251520" y="2651248"/>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15" name="Espaço Reservado para Texto 13"/>
          <p:cNvSpPr>
            <a:spLocks noGrp="1"/>
          </p:cNvSpPr>
          <p:nvPr>
            <p:ph type="body" sz="quarter" idx="20"/>
          </p:nvPr>
        </p:nvSpPr>
        <p:spPr>
          <a:xfrm>
            <a:off x="251520" y="3079475"/>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16" name="Espaço Reservado para Texto 13"/>
          <p:cNvSpPr>
            <a:spLocks noGrp="1"/>
          </p:cNvSpPr>
          <p:nvPr>
            <p:ph type="body" sz="quarter" idx="21"/>
          </p:nvPr>
        </p:nvSpPr>
        <p:spPr>
          <a:xfrm>
            <a:off x="251520" y="3507702"/>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17" name="Espaço Reservado para Texto 13"/>
          <p:cNvSpPr>
            <a:spLocks noGrp="1"/>
          </p:cNvSpPr>
          <p:nvPr>
            <p:ph type="body" sz="quarter" idx="22"/>
          </p:nvPr>
        </p:nvSpPr>
        <p:spPr>
          <a:xfrm>
            <a:off x="251520" y="3946006"/>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18" name="Espaço Reservado para Texto 13"/>
          <p:cNvSpPr>
            <a:spLocks noGrp="1"/>
          </p:cNvSpPr>
          <p:nvPr>
            <p:ph type="body" sz="quarter" idx="23"/>
          </p:nvPr>
        </p:nvSpPr>
        <p:spPr>
          <a:xfrm>
            <a:off x="251520" y="4384310"/>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19" name="Espaço Reservado para Texto 13"/>
          <p:cNvSpPr>
            <a:spLocks noGrp="1"/>
          </p:cNvSpPr>
          <p:nvPr>
            <p:ph type="body" sz="quarter" idx="24"/>
          </p:nvPr>
        </p:nvSpPr>
        <p:spPr>
          <a:xfrm>
            <a:off x="251520" y="4822614"/>
            <a:ext cx="8280400" cy="360000"/>
          </a:xfrm>
          <a:prstGeom prst="rect">
            <a:avLst/>
          </a:prstGeom>
          <a:noFill/>
        </p:spPr>
        <p:txBody>
          <a:bodyPr anchor="ctr"/>
          <a:lstStyle>
            <a:lvl1pPr>
              <a:buNone/>
              <a:defRPr sz="2000">
                <a:solidFill>
                  <a:srgbClr val="00478D"/>
                </a:solidFill>
              </a:defRPr>
            </a:lvl1pPr>
          </a:lstStyle>
          <a:p>
            <a:pPr lvl="0"/>
            <a:endParaRPr lang="pt-BR" dirty="0"/>
          </a:p>
        </p:txBody>
      </p:sp>
      <p:sp>
        <p:nvSpPr>
          <p:cNvPr id="20" name="Espaço Reservado para Texto 13"/>
          <p:cNvSpPr>
            <a:spLocks noGrp="1"/>
          </p:cNvSpPr>
          <p:nvPr>
            <p:ph type="body" sz="quarter" idx="25"/>
          </p:nvPr>
        </p:nvSpPr>
        <p:spPr>
          <a:xfrm>
            <a:off x="251520" y="5260918"/>
            <a:ext cx="8280400" cy="360000"/>
          </a:xfrm>
          <a:prstGeom prst="rect">
            <a:avLst/>
          </a:prstGeom>
          <a:noFill/>
        </p:spPr>
        <p:txBody>
          <a:bodyPr anchor="ctr"/>
          <a:lstStyle>
            <a:lvl1pPr>
              <a:buNone/>
              <a:defRPr sz="2000">
                <a:solidFill>
                  <a:srgbClr val="00478D"/>
                </a:solidFill>
              </a:defRPr>
            </a:lvl1pPr>
          </a:lstStyle>
          <a:p>
            <a:pPr lvl="0"/>
            <a:endParaRPr lang="pt-BR" dirty="0"/>
          </a:p>
        </p:txBody>
      </p:sp>
    </p:spTree>
    <p:extLst>
      <p:ext uri="{BB962C8B-B14F-4D97-AF65-F5344CB8AC3E}">
        <p14:creationId xmlns:p14="http://schemas.microsoft.com/office/powerpoint/2010/main" val="13562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1 colun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62071" y="371475"/>
            <a:ext cx="7262257" cy="436098"/>
          </a:xfrm>
        </p:spPr>
        <p:txBody>
          <a:bodyPr/>
          <a:lstStyle>
            <a:lvl1pPr>
              <a:defRPr sz="1050" spc="0">
                <a:solidFill>
                  <a:schemeClr val="tx1">
                    <a:lumMod val="60000"/>
                    <a:lumOff val="40000"/>
                  </a:schemeClr>
                </a:solidFill>
              </a:defRPr>
            </a:lvl1pPr>
          </a:lstStyle>
          <a:p>
            <a:r>
              <a:rPr lang="pt-BR" dirty="0"/>
              <a:t>CLIQUE PARA EDITAR O TÍTULO MESTRE</a:t>
            </a:r>
          </a:p>
        </p:txBody>
      </p:sp>
      <p:sp>
        <p:nvSpPr>
          <p:cNvPr id="7" name="Espaço Reservado para Texto 6"/>
          <p:cNvSpPr>
            <a:spLocks noGrp="1"/>
          </p:cNvSpPr>
          <p:nvPr>
            <p:ph type="body" sz="quarter" idx="10"/>
          </p:nvPr>
        </p:nvSpPr>
        <p:spPr>
          <a:xfrm>
            <a:off x="304800" y="1103086"/>
            <a:ext cx="8534400" cy="4989738"/>
          </a:xfrm>
          <a:prstGeom prst="rect">
            <a:avLst/>
          </a:prstGeom>
        </p:spPr>
        <p:txBody>
          <a:bodyPr/>
          <a:lstStyle>
            <a:lvl1pPr marL="174625" indent="-174625">
              <a:defRPr/>
            </a:lvl1pPr>
            <a:lvl2pPr marL="449263" indent="-274638">
              <a:defRPr/>
            </a:lvl2pPr>
            <a:lvl3pPr marL="623888" indent="-174625">
              <a:defRPr/>
            </a:lvl3pPr>
            <a:lvl4pPr marL="812800" indent="-188913">
              <a:defRPr/>
            </a:lvl4pPr>
            <a:lvl5pPr marL="987425" indent="-174625">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4" name="Imagem 3">
            <a:extLst>
              <a:ext uri="{FF2B5EF4-FFF2-40B4-BE49-F238E27FC236}">
                <a16:creationId xmlns:a16="http://schemas.microsoft.com/office/drawing/2014/main" id="{92D16ED6-E849-4796-A3BB-3FB1F4157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279918"/>
            <a:ext cx="1267002" cy="619211"/>
          </a:xfrm>
          <a:prstGeom prst="rect">
            <a:avLst/>
          </a:prstGeom>
        </p:spPr>
      </p:pic>
    </p:spTree>
    <p:extLst>
      <p:ext uri="{BB962C8B-B14F-4D97-AF65-F5344CB8AC3E}">
        <p14:creationId xmlns:p14="http://schemas.microsoft.com/office/powerpoint/2010/main" val="418678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nas">
    <p:spTree>
      <p:nvGrpSpPr>
        <p:cNvPr id="1" name=""/>
        <p:cNvGrpSpPr/>
        <p:nvPr/>
      </p:nvGrpSpPr>
      <p:grpSpPr>
        <a:xfrm>
          <a:off x="0" y="0"/>
          <a:ext cx="0" cy="0"/>
          <a:chOff x="0" y="0"/>
          <a:chExt cx="0" cy="0"/>
        </a:xfrm>
      </p:grpSpPr>
      <p:sp>
        <p:nvSpPr>
          <p:cNvPr id="9" name="Espaço Reservado para Gráfico 8"/>
          <p:cNvSpPr>
            <a:spLocks noGrp="1"/>
          </p:cNvSpPr>
          <p:nvPr>
            <p:ph type="chart" sz="quarter" idx="10"/>
          </p:nvPr>
        </p:nvSpPr>
        <p:spPr>
          <a:xfrm>
            <a:off x="319692" y="1110660"/>
            <a:ext cx="3982279" cy="4982165"/>
          </a:xfrm>
          <a:prstGeom prst="rect">
            <a:avLst/>
          </a:prstGeom>
        </p:spPr>
        <p:txBody>
          <a:bodyPr/>
          <a:lstStyle>
            <a:lvl1pPr marL="0" indent="0">
              <a:buNone/>
              <a:defRPr/>
            </a:lvl1pPr>
          </a:lstStyle>
          <a:p>
            <a:endParaRPr lang="pt-BR" dirty="0"/>
          </a:p>
        </p:txBody>
      </p:sp>
      <p:sp>
        <p:nvSpPr>
          <p:cNvPr id="16" name="Título 1"/>
          <p:cNvSpPr>
            <a:spLocks noGrp="1"/>
          </p:cNvSpPr>
          <p:nvPr>
            <p:ph type="title" hasCustomPrompt="1"/>
          </p:nvPr>
        </p:nvSpPr>
        <p:spPr>
          <a:xfrm>
            <a:off x="262071" y="371475"/>
            <a:ext cx="7118241" cy="436098"/>
          </a:xfrm>
        </p:spPr>
        <p:txBody>
          <a:bodyPr/>
          <a:lstStyle>
            <a:lvl1pPr>
              <a:defRPr sz="1050" spc="0">
                <a:solidFill>
                  <a:schemeClr val="tx1">
                    <a:lumMod val="60000"/>
                    <a:lumOff val="40000"/>
                  </a:schemeClr>
                </a:solidFill>
              </a:defRPr>
            </a:lvl1pPr>
          </a:lstStyle>
          <a:p>
            <a:r>
              <a:rPr lang="pt-BR" dirty="0"/>
              <a:t>CLIQUE PARA EDITAR O TÍTULO MESTRE</a:t>
            </a:r>
          </a:p>
        </p:txBody>
      </p:sp>
      <p:sp>
        <p:nvSpPr>
          <p:cNvPr id="17" name="Espaço Reservado para Texto 6"/>
          <p:cNvSpPr>
            <a:spLocks noGrp="1"/>
          </p:cNvSpPr>
          <p:nvPr>
            <p:ph type="body" sz="quarter" idx="11"/>
          </p:nvPr>
        </p:nvSpPr>
        <p:spPr>
          <a:xfrm>
            <a:off x="4517994" y="1103086"/>
            <a:ext cx="4321206" cy="4989738"/>
          </a:xfrm>
          <a:prstGeom prst="rect">
            <a:avLst/>
          </a:prstGeom>
        </p:spPr>
        <p:txBody>
          <a:bodyPr/>
          <a:lstStyle>
            <a:lvl1pPr marL="174625" indent="-174625">
              <a:defRPr/>
            </a:lvl1pPr>
            <a:lvl2pPr marL="449263" indent="-274638">
              <a:defRPr/>
            </a:lvl2pPr>
            <a:lvl3pPr marL="623888" indent="-174625">
              <a:defRPr/>
            </a:lvl3pPr>
            <a:lvl4pPr marL="812800" indent="-188913">
              <a:defRPr/>
            </a:lvl4pPr>
            <a:lvl5pPr marL="987425" indent="-174625">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5" name="Imagem 4">
            <a:extLst>
              <a:ext uri="{FF2B5EF4-FFF2-40B4-BE49-F238E27FC236}">
                <a16:creationId xmlns:a16="http://schemas.microsoft.com/office/drawing/2014/main" id="{AF0512C0-7A02-4E05-86B0-0AB78412F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332656"/>
            <a:ext cx="1267002" cy="61921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9" name="Espaço Reservado para Gráfico 8"/>
          <p:cNvSpPr>
            <a:spLocks noGrp="1"/>
          </p:cNvSpPr>
          <p:nvPr>
            <p:ph type="chart" sz="quarter" idx="10"/>
          </p:nvPr>
        </p:nvSpPr>
        <p:spPr>
          <a:xfrm>
            <a:off x="319692" y="1110660"/>
            <a:ext cx="8519509" cy="4982165"/>
          </a:xfrm>
          <a:prstGeom prst="rect">
            <a:avLst/>
          </a:prstGeom>
        </p:spPr>
        <p:txBody>
          <a:bodyPr/>
          <a:lstStyle>
            <a:lvl1pPr marL="0" indent="0">
              <a:buNone/>
              <a:defRPr/>
            </a:lvl1pPr>
          </a:lstStyle>
          <a:p>
            <a:endParaRPr lang="pt-BR" dirty="0"/>
          </a:p>
        </p:txBody>
      </p:sp>
      <p:sp>
        <p:nvSpPr>
          <p:cNvPr id="16" name="Título 1"/>
          <p:cNvSpPr>
            <a:spLocks noGrp="1"/>
          </p:cNvSpPr>
          <p:nvPr>
            <p:ph type="title" hasCustomPrompt="1"/>
          </p:nvPr>
        </p:nvSpPr>
        <p:spPr>
          <a:xfrm>
            <a:off x="262071" y="371475"/>
            <a:ext cx="7190249" cy="436098"/>
          </a:xfrm>
        </p:spPr>
        <p:txBody>
          <a:bodyPr/>
          <a:lstStyle>
            <a:lvl1pPr algn="ctr">
              <a:defRPr sz="1050" spc="0">
                <a:solidFill>
                  <a:schemeClr val="tx1">
                    <a:lumMod val="60000"/>
                    <a:lumOff val="40000"/>
                  </a:schemeClr>
                </a:solidFill>
              </a:defRPr>
            </a:lvl1pPr>
          </a:lstStyle>
          <a:p>
            <a:r>
              <a:rPr lang="pt-BR" dirty="0"/>
              <a:t>CLIQUE PARA EDITAR O TÍTULO MESTRE</a:t>
            </a:r>
          </a:p>
        </p:txBody>
      </p:sp>
      <p:pic>
        <p:nvPicPr>
          <p:cNvPr id="4" name="Imagem 3">
            <a:extLst>
              <a:ext uri="{FF2B5EF4-FFF2-40B4-BE49-F238E27FC236}">
                <a16:creationId xmlns:a16="http://schemas.microsoft.com/office/drawing/2014/main" id="{B838FD7B-880F-496F-981D-D3E4F42EB9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279918"/>
            <a:ext cx="1267002" cy="619211"/>
          </a:xfrm>
          <a:prstGeom prst="rect">
            <a:avLst/>
          </a:prstGeom>
        </p:spPr>
      </p:pic>
    </p:spTree>
    <p:extLst>
      <p:ext uri="{BB962C8B-B14F-4D97-AF65-F5344CB8AC3E}">
        <p14:creationId xmlns:p14="http://schemas.microsoft.com/office/powerpoint/2010/main" val="63930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ágina em branco">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0A2673C-2266-4D89-8893-F3CA0FEC9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279918"/>
            <a:ext cx="1267002" cy="619211"/>
          </a:xfrm>
          <a:prstGeom prst="rect">
            <a:avLst/>
          </a:prstGeom>
        </p:spPr>
      </p:pic>
    </p:spTree>
    <p:extLst>
      <p:ext uri="{BB962C8B-B14F-4D97-AF65-F5344CB8AC3E}">
        <p14:creationId xmlns:p14="http://schemas.microsoft.com/office/powerpoint/2010/main" val="41566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ltima Capa">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3BE1C4C-E169-47BC-80B7-F20EDFA9D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279918"/>
            <a:ext cx="1267002" cy="61921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yout Texto">
    <p:spTree>
      <p:nvGrpSpPr>
        <p:cNvPr id="1" name=""/>
        <p:cNvGrpSpPr/>
        <p:nvPr/>
      </p:nvGrpSpPr>
      <p:grpSpPr>
        <a:xfrm>
          <a:off x="0" y="0"/>
          <a:ext cx="0" cy="0"/>
          <a:chOff x="0" y="0"/>
          <a:chExt cx="0" cy="0"/>
        </a:xfrm>
      </p:grpSpPr>
      <p:sp>
        <p:nvSpPr>
          <p:cNvPr id="3" name="Espaço Reservado para Texto 2"/>
          <p:cNvSpPr>
            <a:spLocks noGrp="1"/>
          </p:cNvSpPr>
          <p:nvPr>
            <p:ph type="body" sz="quarter" idx="10"/>
          </p:nvPr>
        </p:nvSpPr>
        <p:spPr>
          <a:xfrm>
            <a:off x="461934" y="1928825"/>
            <a:ext cx="8253470" cy="3286125"/>
          </a:xfrm>
          <a:prstGeom prst="rect">
            <a:avLst/>
          </a:prstGeom>
        </p:spPr>
        <p:txBody>
          <a:bodyPr/>
          <a:lstStyle>
            <a:lvl1pPr marL="0" indent="0" algn="just">
              <a:buClr>
                <a:srgbClr val="00B050"/>
              </a:buClr>
              <a:buFont typeface="Arial" pitchFamily="34" charset="0"/>
              <a:buNone/>
              <a:defRPr sz="1800">
                <a:solidFill>
                  <a:schemeClr val="tx1">
                    <a:lumMod val="75000"/>
                    <a:lumOff val="25000"/>
                  </a:schemeClr>
                </a:solidFill>
                <a:latin typeface="Calibri" pitchFamily="34" charset="0"/>
              </a:defRPr>
            </a:lvl1pPr>
            <a:lvl2pPr marL="541338" indent="-177800" algn="just">
              <a:buClr>
                <a:srgbClr val="00B050"/>
              </a:buClr>
              <a:buFont typeface="Arial" pitchFamily="34" charset="0"/>
              <a:buChar char="•"/>
              <a:defRPr sz="1600">
                <a:solidFill>
                  <a:schemeClr val="tx1">
                    <a:lumMod val="75000"/>
                    <a:lumOff val="25000"/>
                  </a:schemeClr>
                </a:solidFill>
                <a:latin typeface="Calibri" pitchFamily="34" charset="0"/>
              </a:defRPr>
            </a:lvl2pPr>
            <a:lvl3pPr marL="808038" indent="-176213" algn="just" defTabSz="808038">
              <a:buClr>
                <a:srgbClr val="00B050"/>
              </a:buClr>
              <a:buFont typeface="Calibri" pitchFamily="34" charset="0"/>
              <a:buChar char="–"/>
              <a:defRPr sz="1600">
                <a:solidFill>
                  <a:schemeClr val="tx1">
                    <a:lumMod val="75000"/>
                    <a:lumOff val="25000"/>
                  </a:schemeClr>
                </a:solidFill>
                <a:latin typeface="Calibri" pitchFamily="34" charset="0"/>
              </a:defRPr>
            </a:lvl3pPr>
            <a:lvl4pPr marL="1074738" indent="-173038" algn="just">
              <a:buClrTx/>
              <a:buFont typeface="Arial" pitchFamily="34" charset="0"/>
              <a:buChar char="•"/>
              <a:defRPr sz="1600">
                <a:solidFill>
                  <a:schemeClr val="tx1">
                    <a:lumMod val="75000"/>
                    <a:lumOff val="25000"/>
                  </a:schemeClr>
                </a:solidFill>
                <a:latin typeface="Calibri" pitchFamily="34" charset="0"/>
              </a:defRPr>
            </a:lvl4pPr>
            <a:lvl5pPr marL="1339850" indent="-169863" algn="just">
              <a:buClr>
                <a:schemeClr val="tx1"/>
              </a:buClr>
              <a:buFont typeface="Calibri" pitchFamily="34" charset="0"/>
              <a:buChar char="·"/>
              <a:defRPr sz="1600">
                <a:solidFill>
                  <a:schemeClr val="tx1">
                    <a:lumMod val="75000"/>
                    <a:lumOff val="25000"/>
                  </a:schemeClr>
                </a:solidFill>
                <a:latin typeface="Calibri" pitchFamily="34" charset="0"/>
              </a:defRPr>
            </a:lvl5pPr>
            <a:lvl6pPr>
              <a:defRPr/>
            </a:lvl6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Título 1"/>
          <p:cNvSpPr>
            <a:spLocks noGrp="1"/>
          </p:cNvSpPr>
          <p:nvPr>
            <p:ph type="title"/>
          </p:nvPr>
        </p:nvSpPr>
        <p:spPr>
          <a:xfrm>
            <a:off x="457200" y="1285883"/>
            <a:ext cx="8229600" cy="571504"/>
          </a:xfrm>
          <a:prstGeom prst="rect">
            <a:avLst/>
          </a:prstGeom>
        </p:spPr>
        <p:txBody>
          <a:bodyPr anchor="ctr"/>
          <a:lstStyle>
            <a:lvl1pPr algn="l">
              <a:defRPr sz="2000" b="1">
                <a:solidFill>
                  <a:srgbClr val="004685"/>
                </a:solidFill>
                <a:latin typeface="Calibri" pitchFamily="34" charset="0"/>
              </a:defRPr>
            </a:lvl1pPr>
          </a:lstStyle>
          <a:p>
            <a:r>
              <a:rPr lang="pt-BR" dirty="0"/>
              <a:t>Clique para editar o estilo do título mestre</a:t>
            </a:r>
          </a:p>
        </p:txBody>
      </p:sp>
      <p:sp>
        <p:nvSpPr>
          <p:cNvPr id="17" name="Espaço Reservado para Texto 15"/>
          <p:cNvSpPr>
            <a:spLocks noGrp="1"/>
          </p:cNvSpPr>
          <p:nvPr>
            <p:ph type="body" sz="quarter" idx="11"/>
          </p:nvPr>
        </p:nvSpPr>
        <p:spPr>
          <a:xfrm>
            <a:off x="198252" y="148299"/>
            <a:ext cx="6389972" cy="504825"/>
          </a:xfrm>
          <a:prstGeom prst="rect">
            <a:avLst/>
          </a:prstGeom>
        </p:spPr>
        <p:txBody>
          <a:bodyPr anchor="ctr"/>
          <a:lstStyle>
            <a:lvl1pPr>
              <a:buNone/>
              <a:defRPr sz="2200" b="1">
                <a:solidFill>
                  <a:schemeClr val="bg2">
                    <a:lumMod val="75000"/>
                  </a:schemeClr>
                </a:solidFill>
              </a:defRPr>
            </a:lvl1pPr>
          </a:lstStyle>
          <a:p>
            <a:pPr lvl="0"/>
            <a:r>
              <a:rPr lang="pt-BR" dirty="0"/>
              <a:t>Clique para editar os estilos do texto mestre</a:t>
            </a:r>
          </a:p>
        </p:txBody>
      </p:sp>
    </p:spTree>
    <p:extLst>
      <p:ext uri="{BB962C8B-B14F-4D97-AF65-F5344CB8AC3E}">
        <p14:creationId xmlns:p14="http://schemas.microsoft.com/office/powerpoint/2010/main" val="417313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13" descr="rodapé3.png"/>
          <p:cNvPicPr>
            <a:picLocks noChangeAspect="1"/>
          </p:cNvPicPr>
          <p:nvPr userDrawn="1"/>
        </p:nvPicPr>
        <p:blipFill rotWithShape="1">
          <a:blip r:embed="rId13">
            <a:extLst>
              <a:ext uri="{28A0092B-C50C-407E-A947-70E740481C1C}">
                <a14:useLocalDpi xmlns:a14="http://schemas.microsoft.com/office/drawing/2010/main" val="0"/>
              </a:ext>
            </a:extLst>
          </a:blip>
          <a:srcRect l="25000" t="7058"/>
          <a:stretch/>
        </p:blipFill>
        <p:spPr bwMode="auto">
          <a:xfrm>
            <a:off x="0" y="6400590"/>
            <a:ext cx="9144000" cy="478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ço Reservado para Título 1"/>
          <p:cNvSpPr>
            <a:spLocks noGrp="1"/>
          </p:cNvSpPr>
          <p:nvPr userDrawn="1">
            <p:ph type="title"/>
          </p:nvPr>
        </p:nvSpPr>
        <p:spPr>
          <a:xfrm>
            <a:off x="107504" y="0"/>
            <a:ext cx="6912768" cy="980728"/>
          </a:xfrm>
          <a:prstGeom prst="rect">
            <a:avLst/>
          </a:prstGeom>
        </p:spPr>
        <p:txBody>
          <a:bodyPr vert="horz" lIns="91440" tIns="45720" rIns="91440" bIns="45720" rtlCol="0" anchor="ctr">
            <a:noAutofit/>
          </a:bodyPr>
          <a:lstStyle/>
          <a:p>
            <a:r>
              <a:rPr lang="pt-BR" dirty="0"/>
              <a:t>CLIQUE PARA EDITAR O ESTILO DO TÍTULO MESTRE</a:t>
            </a:r>
            <a:endParaRPr lang="en-US" dirty="0"/>
          </a:p>
        </p:txBody>
      </p:sp>
      <p:sp>
        <p:nvSpPr>
          <p:cNvPr id="20" name="TextBox 15"/>
          <p:cNvSpPr txBox="1"/>
          <p:nvPr userDrawn="1"/>
        </p:nvSpPr>
        <p:spPr>
          <a:xfrm>
            <a:off x="251520" y="6510536"/>
            <a:ext cx="2592348" cy="230832"/>
          </a:xfrm>
          <a:prstGeom prst="rect">
            <a:avLst/>
          </a:prstGeom>
          <a:noFill/>
        </p:spPr>
        <p:txBody>
          <a:bodyPr wrap="square" rtlCol="0">
            <a:spAutoFit/>
          </a:bodyPr>
          <a:lstStyle/>
          <a:p>
            <a:pPr algn="l"/>
            <a:r>
              <a:rPr lang="en-US" sz="900" dirty="0">
                <a:solidFill>
                  <a:srgbClr val="00B0F0"/>
                </a:solidFill>
                <a:latin typeface="Arial" panose="020B0604020202020204" pitchFamily="34" charset="0"/>
                <a:cs typeface="Arial" panose="020B0604020202020204" pitchFamily="34" charset="0"/>
              </a:rPr>
              <a:t>INFORMAÇÃO PÚBLICA</a:t>
            </a:r>
          </a:p>
        </p:txBody>
      </p:sp>
      <p:sp>
        <p:nvSpPr>
          <p:cNvPr id="15" name="TextBox 15"/>
          <p:cNvSpPr txBox="1"/>
          <p:nvPr userDrawn="1"/>
        </p:nvSpPr>
        <p:spPr>
          <a:xfrm>
            <a:off x="3424188" y="6510536"/>
            <a:ext cx="2592348" cy="230832"/>
          </a:xfrm>
          <a:prstGeom prst="rect">
            <a:avLst/>
          </a:prstGeom>
          <a:noFill/>
        </p:spPr>
        <p:txBody>
          <a:bodyPr wrap="square" rtlCol="0">
            <a:spAutoFit/>
          </a:bodyPr>
          <a:lstStyle/>
          <a:p>
            <a:pPr algn="ctr"/>
            <a:fld id="{550C4EA8-9FE4-4019-B40B-B2B928ACE6B2}" type="slidenum">
              <a:rPr lang="en-US" sz="900" smtClean="0">
                <a:solidFill>
                  <a:schemeClr val="bg1">
                    <a:lumMod val="75000"/>
                  </a:schemeClr>
                </a:solidFill>
                <a:latin typeface="Arial" panose="020B0604020202020204" pitchFamily="34" charset="0"/>
                <a:cs typeface="Arial" panose="020B0604020202020204" pitchFamily="34" charset="0"/>
              </a:rPr>
              <a:t>‹nº›</a:t>
            </a:fld>
            <a:endParaRPr lang="en-US" sz="900" dirty="0">
              <a:solidFill>
                <a:schemeClr val="bg1">
                  <a:lumMod val="75000"/>
                </a:schemeClr>
              </a:solidFill>
              <a:latin typeface="Arial" panose="020B0604020202020204" pitchFamily="34" charset="0"/>
              <a:cs typeface="Arial" panose="020B0604020202020204" pitchFamily="34" charset="0"/>
            </a:endParaRPr>
          </a:p>
        </p:txBody>
      </p:sp>
      <p:pic>
        <p:nvPicPr>
          <p:cNvPr id="9" name="Picture 8" descr="09.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40352" y="332656"/>
            <a:ext cx="1072459" cy="504056"/>
          </a:xfrm>
          <a:prstGeom prst="rect">
            <a:avLst/>
          </a:prstGeom>
        </p:spPr>
      </p:pic>
      <p:pic>
        <p:nvPicPr>
          <p:cNvPr id="10" name="Imagem 9">
            <a:extLst>
              <a:ext uri="{FF2B5EF4-FFF2-40B4-BE49-F238E27FC236}">
                <a16:creationId xmlns:a16="http://schemas.microsoft.com/office/drawing/2014/main" id="{CD81F519-535E-41B2-B04E-4986D8CA52D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740352" y="279918"/>
            <a:ext cx="1267002" cy="619211"/>
          </a:xfrm>
          <a:prstGeom prst="rect">
            <a:avLst/>
          </a:prstGeom>
        </p:spPr>
      </p:pic>
      <p:sp>
        <p:nvSpPr>
          <p:cNvPr id="3" name="Retângulo 2">
            <a:extLst>
              <a:ext uri="{FF2B5EF4-FFF2-40B4-BE49-F238E27FC236}">
                <a16:creationId xmlns:a16="http://schemas.microsoft.com/office/drawing/2014/main" id="{A19C41E4-0280-4BF6-81D2-1448599AC9EC}"/>
              </a:ext>
            </a:extLst>
          </p:cNvPr>
          <p:cNvSpPr/>
          <p:nvPr userDrawn="1"/>
        </p:nvSpPr>
        <p:spPr>
          <a:xfrm>
            <a:off x="7615036" y="6427113"/>
            <a:ext cx="1579278" cy="430887"/>
          </a:xfrm>
          <a:prstGeom prst="rect">
            <a:avLst/>
          </a:prstGeom>
        </p:spPr>
        <p:txBody>
          <a:bodyPr wrap="none">
            <a:spAutoFit/>
          </a:bodyPr>
          <a:lstStyle/>
          <a:p>
            <a:r>
              <a:rPr lang="pt-BR" sz="1100" b="1" dirty="0">
                <a:solidFill>
                  <a:schemeClr val="accent1"/>
                </a:solidFill>
              </a:rPr>
              <a:t>bsm-autorregulacao.</a:t>
            </a:r>
          </a:p>
          <a:p>
            <a:r>
              <a:rPr lang="pt-BR" sz="1100" b="1" dirty="0">
                <a:solidFill>
                  <a:schemeClr val="accent1"/>
                </a:solidFill>
              </a:rPr>
              <a:t>com.br</a:t>
            </a: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61" r:id="rId4"/>
    <p:sldLayoutId id="2147483650" r:id="rId5"/>
    <p:sldLayoutId id="2147483662" r:id="rId6"/>
    <p:sldLayoutId id="2147483663" r:id="rId7"/>
    <p:sldLayoutId id="2147483660" r:id="rId8"/>
    <p:sldLayoutId id="2147483668" r:id="rId9"/>
    <p:sldLayoutId id="2147483669" r:id="rId10"/>
    <p:sldLayoutId id="2147483670" r:id="rId11"/>
  </p:sldLayoutIdLst>
  <p:txStyles>
    <p:titleStyle>
      <a:lvl1pPr algn="l" defTabSz="914400" rtl="0" eaLnBrk="1" latinLnBrk="0" hangingPunct="1">
        <a:spcBef>
          <a:spcPct val="0"/>
        </a:spcBef>
        <a:buNone/>
        <a:defRPr sz="2000" kern="1200" spc="-150" baseline="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mailto:jcuter@bsm-bvmf.com.br"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677D474A-7FAE-4317-B52E-C41452FCE924}"/>
              </a:ext>
            </a:extLst>
          </p:cNvPr>
          <p:cNvSpPr>
            <a:spLocks noGrp="1"/>
          </p:cNvSpPr>
          <p:nvPr>
            <p:ph type="title"/>
          </p:nvPr>
        </p:nvSpPr>
        <p:spPr>
          <a:xfrm>
            <a:off x="0" y="980728"/>
            <a:ext cx="5933981" cy="1512168"/>
          </a:xfrm>
        </p:spPr>
        <p:txBody>
          <a:bodyPr/>
          <a:lstStyle/>
          <a:p>
            <a:r>
              <a:rPr lang="pt-BR" sz="2600" b="1" spc="0" dirty="0">
                <a:solidFill>
                  <a:srgbClr val="FAA54B"/>
                </a:solidFill>
              </a:rPr>
              <a:t>WORKSHOP BSM | OMC EM LEILÃO</a:t>
            </a:r>
          </a:p>
        </p:txBody>
      </p:sp>
      <p:sp>
        <p:nvSpPr>
          <p:cNvPr id="7" name="Espaço Reservado para Texto 14">
            <a:extLst>
              <a:ext uri="{FF2B5EF4-FFF2-40B4-BE49-F238E27FC236}">
                <a16:creationId xmlns:a16="http://schemas.microsoft.com/office/drawing/2014/main" id="{F06665B9-DB5B-4284-9438-25BA335B6361}"/>
              </a:ext>
            </a:extLst>
          </p:cNvPr>
          <p:cNvSpPr txBox="1">
            <a:spLocks/>
          </p:cNvSpPr>
          <p:nvPr/>
        </p:nvSpPr>
        <p:spPr>
          <a:xfrm>
            <a:off x="117437" y="2132856"/>
            <a:ext cx="8847051"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s-ES" sz="1600" b="1" kern="0" dirty="0">
              <a:solidFill>
                <a:schemeClr val="bg1"/>
              </a:solidFill>
            </a:endParaRPr>
          </a:p>
          <a:p>
            <a:pPr marL="0" indent="0">
              <a:buNone/>
            </a:pPr>
            <a:endParaRPr lang="pt-BR" sz="1400" kern="0" dirty="0">
              <a:solidFill>
                <a:schemeClr val="bg1"/>
              </a:solidFill>
            </a:endParaRPr>
          </a:p>
        </p:txBody>
      </p:sp>
      <p:sp>
        <p:nvSpPr>
          <p:cNvPr id="4" name="Título 13">
            <a:extLst>
              <a:ext uri="{FF2B5EF4-FFF2-40B4-BE49-F238E27FC236}">
                <a16:creationId xmlns:a16="http://schemas.microsoft.com/office/drawing/2014/main" id="{B1401266-B26C-4AA3-B9F7-D14276D0B803}"/>
              </a:ext>
            </a:extLst>
          </p:cNvPr>
          <p:cNvSpPr txBox="1">
            <a:spLocks/>
          </p:cNvSpPr>
          <p:nvPr/>
        </p:nvSpPr>
        <p:spPr>
          <a:xfrm>
            <a:off x="-4502" y="2492896"/>
            <a:ext cx="6232686" cy="280831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0" kern="1200" spc="-150" baseline="0">
                <a:solidFill>
                  <a:schemeClr val="bg2"/>
                </a:solidFill>
                <a:latin typeface="+mj-lt"/>
                <a:ea typeface="+mj-ea"/>
                <a:cs typeface="+mj-cs"/>
              </a:defRPr>
            </a:lvl1pPr>
          </a:lstStyle>
          <a:p>
            <a:r>
              <a:rPr lang="pt-BR" sz="2800" b="1" spc="0" dirty="0">
                <a:solidFill>
                  <a:srgbClr val="FAA54B"/>
                </a:solidFill>
              </a:rPr>
              <a:t>Compartilhamento de alertas de OMC em leilão que deslocaram demanda</a:t>
            </a:r>
          </a:p>
          <a:p>
            <a:endParaRPr lang="pt-BR" sz="2800" b="1" spc="0" dirty="0">
              <a:solidFill>
                <a:srgbClr val="FAA54B"/>
              </a:solidFill>
            </a:endParaRPr>
          </a:p>
          <a:p>
            <a:r>
              <a:rPr lang="pt-BR" sz="2800" b="1" spc="0" dirty="0">
                <a:solidFill>
                  <a:srgbClr val="FAA54B"/>
                </a:solidFill>
              </a:rPr>
              <a:t>Ambiente para troca de arquivos entre a BSM e os Participantes</a:t>
            </a:r>
          </a:p>
        </p:txBody>
      </p:sp>
    </p:spTree>
    <p:extLst>
      <p:ext uri="{BB962C8B-B14F-4D97-AF65-F5344CB8AC3E}">
        <p14:creationId xmlns:p14="http://schemas.microsoft.com/office/powerpoint/2010/main" val="337990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11"/>
          </p:nvPr>
        </p:nvSpPr>
        <p:spPr>
          <a:xfrm>
            <a:off x="108000" y="145520"/>
            <a:ext cx="7560344" cy="763200"/>
          </a:xfrm>
        </p:spPr>
        <p:txBody>
          <a:bodyPr vert="horz" lIns="91440" tIns="45720" rIns="91440" bIns="45720" rtlCol="0" anchor="ctr">
            <a:noAutofit/>
          </a:bodyPr>
          <a:lstStyle/>
          <a:p>
            <a:pPr marL="0" lvl="0" indent="0"/>
            <a:r>
              <a:rPr lang="pt-BR" sz="2000" dirty="0">
                <a:solidFill>
                  <a:srgbClr val="00B0F0"/>
                </a:solidFill>
              </a:rPr>
              <a:t>Próximos passos do Compartilhamento Alerta ICVM 301 a partir do diagnóstico 2018  </a:t>
            </a:r>
          </a:p>
        </p:txBody>
      </p:sp>
      <p:graphicFrame>
        <p:nvGraphicFramePr>
          <p:cNvPr id="8" name="Gráfico 7">
            <a:extLst>
              <a:ext uri="{FF2B5EF4-FFF2-40B4-BE49-F238E27FC236}">
                <a16:creationId xmlns:a16="http://schemas.microsoft.com/office/drawing/2014/main" id="{C79E8BDF-3282-4892-96D7-9366DA4735C8}"/>
              </a:ext>
            </a:extLst>
          </p:cNvPr>
          <p:cNvGraphicFramePr>
            <a:graphicFrameLocks/>
          </p:cNvGraphicFramePr>
          <p:nvPr>
            <p:extLst/>
          </p:nvPr>
        </p:nvGraphicFramePr>
        <p:xfrm>
          <a:off x="144000" y="3991272"/>
          <a:ext cx="9000000" cy="2102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D3F0E3DF-BFC2-4EE1-8502-8D6124E421C3}"/>
              </a:ext>
            </a:extLst>
          </p:cNvPr>
          <p:cNvGraphicFramePr>
            <a:graphicFrameLocks/>
          </p:cNvGraphicFramePr>
          <p:nvPr>
            <p:extLst/>
          </p:nvPr>
        </p:nvGraphicFramePr>
        <p:xfrm>
          <a:off x="132371" y="980728"/>
          <a:ext cx="8903630"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tângulo 9">
            <a:extLst>
              <a:ext uri="{FF2B5EF4-FFF2-40B4-BE49-F238E27FC236}">
                <a16:creationId xmlns:a16="http://schemas.microsoft.com/office/drawing/2014/main" id="{B9DE1FBA-1424-46AB-B641-1ADDD2B3ACCA}"/>
              </a:ext>
            </a:extLst>
          </p:cNvPr>
          <p:cNvSpPr/>
          <p:nvPr/>
        </p:nvSpPr>
        <p:spPr>
          <a:xfrm>
            <a:off x="539552" y="1166888"/>
            <a:ext cx="1584176" cy="23341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dirty="0"/>
          </a:p>
        </p:txBody>
      </p:sp>
      <p:sp>
        <p:nvSpPr>
          <p:cNvPr id="14" name="Retângulo 13">
            <a:extLst>
              <a:ext uri="{FF2B5EF4-FFF2-40B4-BE49-F238E27FC236}">
                <a16:creationId xmlns:a16="http://schemas.microsoft.com/office/drawing/2014/main" id="{66D2BD5E-61F0-47BE-B9ED-E29BECBEAD0B}"/>
              </a:ext>
            </a:extLst>
          </p:cNvPr>
          <p:cNvSpPr/>
          <p:nvPr/>
        </p:nvSpPr>
        <p:spPr>
          <a:xfrm>
            <a:off x="539552" y="3772969"/>
            <a:ext cx="1584176" cy="19442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dirty="0"/>
          </a:p>
        </p:txBody>
      </p:sp>
      <p:sp>
        <p:nvSpPr>
          <p:cNvPr id="12" name="CaixaDeTexto 1">
            <a:extLst>
              <a:ext uri="{FF2B5EF4-FFF2-40B4-BE49-F238E27FC236}">
                <a16:creationId xmlns:a16="http://schemas.microsoft.com/office/drawing/2014/main" id="{AB0E7318-5BC4-4630-88E5-FDEBBF518266}"/>
              </a:ext>
            </a:extLst>
          </p:cNvPr>
          <p:cNvSpPr txBox="1"/>
          <p:nvPr/>
        </p:nvSpPr>
        <p:spPr>
          <a:xfrm>
            <a:off x="35496" y="3429000"/>
            <a:ext cx="4968552" cy="584775"/>
          </a:xfrm>
          <a:prstGeom prst="rect">
            <a:avLst/>
          </a:prstGeom>
          <a:solidFill>
            <a:srgbClr val="003273"/>
          </a:solidFill>
        </p:spPr>
        <p:txBody>
          <a:bodyPr wrap="square" rtlCol="0">
            <a:spAutoFit/>
          </a:bodyPr>
          <a:lstStyle>
            <a:defPPr>
              <a:defRPr lang="en-US"/>
            </a:defPPr>
            <a:lvl1pPr algn="ctr">
              <a:defRPr sz="1600" b="1" kern="0">
                <a:solidFill>
                  <a:schemeClr val="bg1"/>
                </a:solidFill>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dirty="0"/>
              <a:t>Foco da BSM: desenvolvimento de alerta para compartilhar com os Participantes em 2019</a:t>
            </a:r>
          </a:p>
        </p:txBody>
      </p:sp>
      <p:sp>
        <p:nvSpPr>
          <p:cNvPr id="2" name="CaixaDeTexto 1">
            <a:extLst>
              <a:ext uri="{FF2B5EF4-FFF2-40B4-BE49-F238E27FC236}">
                <a16:creationId xmlns:a16="http://schemas.microsoft.com/office/drawing/2014/main" id="{65CEA5FD-01F8-4586-8C9B-567DDAE1B0D8}"/>
              </a:ext>
            </a:extLst>
          </p:cNvPr>
          <p:cNvSpPr txBox="1"/>
          <p:nvPr/>
        </p:nvSpPr>
        <p:spPr>
          <a:xfrm>
            <a:off x="5796136" y="3429001"/>
            <a:ext cx="3273769" cy="584775"/>
          </a:xfrm>
          <a:prstGeom prst="rect">
            <a:avLst/>
          </a:prstGeom>
          <a:solidFill>
            <a:srgbClr val="003273"/>
          </a:solidFill>
        </p:spPr>
        <p:txBody>
          <a:bodyPr wrap="square" rtlCol="0">
            <a:spAutoFit/>
          </a:bodyPr>
          <a:lstStyle>
            <a:defPPr>
              <a:defRPr lang="en-US"/>
            </a:defPPr>
            <a:lvl1pPr algn="ctr">
              <a:defRPr sz="1600" b="1" kern="0">
                <a:solidFill>
                  <a:schemeClr val="bg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pt-BR" dirty="0"/>
              <a:t>Melhorará ainda mais o compliance dos Participantes</a:t>
            </a:r>
          </a:p>
        </p:txBody>
      </p:sp>
      <p:sp>
        <p:nvSpPr>
          <p:cNvPr id="3" name="Seta: para a Direita 2">
            <a:extLst>
              <a:ext uri="{FF2B5EF4-FFF2-40B4-BE49-F238E27FC236}">
                <a16:creationId xmlns:a16="http://schemas.microsoft.com/office/drawing/2014/main" id="{9E28C025-82CB-46BB-BAD7-7183D1FB8889}"/>
              </a:ext>
            </a:extLst>
          </p:cNvPr>
          <p:cNvSpPr/>
          <p:nvPr/>
        </p:nvSpPr>
        <p:spPr>
          <a:xfrm>
            <a:off x="5292080" y="3501008"/>
            <a:ext cx="360040" cy="338398"/>
          </a:xfrm>
          <a:prstGeom prst="rightArrow">
            <a:avLst/>
          </a:prstGeom>
          <a:solidFill>
            <a:srgbClr val="0032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3365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67E3D9D-1229-4154-8A8D-6281EE8D360B}"/>
              </a:ext>
            </a:extLst>
          </p:cNvPr>
          <p:cNvSpPr txBox="1"/>
          <p:nvPr/>
        </p:nvSpPr>
        <p:spPr>
          <a:xfrm>
            <a:off x="323528" y="1634024"/>
            <a:ext cx="8136904" cy="1938992"/>
          </a:xfrm>
          <a:prstGeom prst="rect">
            <a:avLst/>
          </a:prstGeom>
          <a:noFill/>
        </p:spPr>
        <p:txBody>
          <a:bodyPr wrap="square" rtlCol="0">
            <a:spAutoFit/>
          </a:bodyPr>
          <a:lstStyle/>
          <a:p>
            <a:r>
              <a:rPr lang="pt-BR" sz="4000" b="1" dirty="0">
                <a:solidFill>
                  <a:schemeClr val="bg1"/>
                </a:solidFill>
              </a:rPr>
              <a:t>Supervisão da BSM sobre OMC intencional para cancelamento de oferta em leilão</a:t>
            </a:r>
          </a:p>
        </p:txBody>
      </p:sp>
    </p:spTree>
    <p:extLst>
      <p:ext uri="{BB962C8B-B14F-4D97-AF65-F5344CB8AC3E}">
        <p14:creationId xmlns:p14="http://schemas.microsoft.com/office/powerpoint/2010/main" val="59212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08000" y="73512"/>
            <a:ext cx="6912000" cy="763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indent="0">
              <a:spcBef>
                <a:spcPct val="0"/>
              </a:spcBef>
              <a:buFont typeface="Arial" pitchFamily="34" charset="0"/>
              <a:buNone/>
              <a:defRPr sz="2400" b="1" spc="0">
                <a:solidFill>
                  <a:srgbClr val="00B0F0"/>
                </a:solidFill>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pt-BR" dirty="0"/>
              <a:t>Operações de mesmo comitente (OMC) intencionais </a:t>
            </a:r>
          </a:p>
        </p:txBody>
      </p:sp>
      <p:sp>
        <p:nvSpPr>
          <p:cNvPr id="2" name="Retângulo 1"/>
          <p:cNvSpPr/>
          <p:nvPr/>
        </p:nvSpPr>
        <p:spPr>
          <a:xfrm>
            <a:off x="184730" y="992917"/>
            <a:ext cx="8707750" cy="4524315"/>
          </a:xfrm>
          <a:prstGeom prst="rect">
            <a:avLst/>
          </a:prstGeom>
        </p:spPr>
        <p:txBody>
          <a:bodyPr wrap="square">
            <a:spAutoFit/>
          </a:bodyPr>
          <a:lstStyle/>
          <a:p>
            <a:pPr algn="just">
              <a:spcAft>
                <a:spcPts val="0"/>
              </a:spcAft>
            </a:pPr>
            <a:r>
              <a:rPr lang="pt-BR" dirty="0"/>
              <a:t>Ofício Circular da B3 nº 033/2012-DP, de 15.06.2012, comunicou novo procedimento para tratamento de OMC:</a:t>
            </a:r>
          </a:p>
          <a:p>
            <a:pPr algn="just">
              <a:spcAft>
                <a:spcPts val="0"/>
              </a:spcAft>
            </a:pPr>
            <a:endParaRPr lang="pt-BR" dirty="0"/>
          </a:p>
          <a:p>
            <a:pPr lvl="1" algn="just"/>
            <a:r>
              <a:rPr lang="pt-BR" dirty="0"/>
              <a:t>“As OMC passaram a ser liquidadas nas contas dos clientes e tarifadas como qualquer outra operação na </a:t>
            </a:r>
            <a:r>
              <a:rPr lang="pt-BR" i="1" dirty="0" err="1"/>
              <a:t>clearing</a:t>
            </a:r>
            <a:r>
              <a:rPr lang="pt-BR" dirty="0"/>
              <a:t>, alterando as regras anteriores que previam o cancelamento automático de OMC no segmento Bovespa e a impossibilidade de alocação da compra e da venda de um negócio para o mesmo comitente no segmento BM&amp;F.”</a:t>
            </a:r>
          </a:p>
          <a:p>
            <a:pPr marL="800100" lvl="1" indent="-342900" algn="just">
              <a:buFont typeface="+mj-lt"/>
              <a:buAutoNum type="arabicPeriod"/>
            </a:pPr>
            <a:endParaRPr lang="pt-BR" dirty="0"/>
          </a:p>
          <a:p>
            <a:pPr lvl="1" algn="just"/>
            <a:r>
              <a:rPr lang="pt-BR" dirty="0"/>
              <a:t>“O processo de acompanhamento e análise das OMC será feito com base na coleta de evidências que </a:t>
            </a:r>
            <a:r>
              <a:rPr lang="pt-BR" b="1" dirty="0">
                <a:solidFill>
                  <a:schemeClr val="accent1"/>
                </a:solidFill>
              </a:rPr>
              <a:t>diferenciam operações de natureza não sistemática e não intencional (decorrentes das estruturas de mercado) daquelas de natureza sistemática e intencional e que criam condições artificiais de mercado (nos termos da ICVM 8/79, inciso II, alínea “a”)</a:t>
            </a:r>
            <a:r>
              <a:rPr lang="pt-BR" dirty="0"/>
              <a:t>”</a:t>
            </a:r>
          </a:p>
          <a:p>
            <a:pPr marL="800100" lvl="1" indent="-342900" algn="just">
              <a:buFont typeface="+mj-lt"/>
              <a:buAutoNum type="arabicPeriod"/>
            </a:pPr>
            <a:endParaRPr lang="pt-BR" b="1" dirty="0"/>
          </a:p>
          <a:p>
            <a:pPr marL="800100" lvl="1" indent="-342900" algn="just">
              <a:buFont typeface="+mj-lt"/>
              <a:buAutoNum type="arabicPeriod"/>
            </a:pPr>
            <a:endParaRPr lang="pt-BR" b="1" dirty="0"/>
          </a:p>
        </p:txBody>
      </p:sp>
      <p:sp>
        <p:nvSpPr>
          <p:cNvPr id="3" name="CaixaDeTexto 2"/>
          <p:cNvSpPr txBox="1"/>
          <p:nvPr/>
        </p:nvSpPr>
        <p:spPr>
          <a:xfrm>
            <a:off x="611560" y="5445224"/>
            <a:ext cx="8064896" cy="830997"/>
          </a:xfrm>
          <a:prstGeom prst="rect">
            <a:avLst/>
          </a:prstGeom>
          <a:solidFill>
            <a:srgbClr val="003273"/>
          </a:solidFill>
        </p:spPr>
        <p:txBody>
          <a:bodyPr wrap="square" rtlCol="0">
            <a:spAutoFit/>
          </a:bodyPr>
          <a:lstStyle>
            <a:defPPr>
              <a:defRPr lang="en-US"/>
            </a:defPPr>
            <a:lvl1pPr algn="ctr">
              <a:defRPr sz="1600" b="1" kern="0">
                <a:solidFill>
                  <a:schemeClr val="bg1"/>
                </a:solidFill>
              </a:defRPr>
            </a:lvl1pPr>
          </a:lstStyle>
          <a:p>
            <a:r>
              <a:rPr lang="pt-BR" sz="2400" dirty="0"/>
              <a:t>OMC intencional é irregular, pois cria condições artificiais de mercado</a:t>
            </a:r>
          </a:p>
        </p:txBody>
      </p:sp>
    </p:spTree>
    <p:extLst>
      <p:ext uri="{BB962C8B-B14F-4D97-AF65-F5344CB8AC3E}">
        <p14:creationId xmlns:p14="http://schemas.microsoft.com/office/powerpoint/2010/main" val="3758775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Espaço Reservado para Texto 3"/>
          <p:cNvSpPr>
            <a:spLocks noGrp="1"/>
          </p:cNvSpPr>
          <p:nvPr>
            <p:ph type="body" sz="quarter" idx="11"/>
          </p:nvPr>
        </p:nvSpPr>
        <p:spPr>
          <a:xfrm>
            <a:off x="108000" y="0"/>
            <a:ext cx="6912000" cy="763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spcBef>
                <a:spcPct val="0"/>
              </a:spcBef>
            </a:pPr>
            <a:r>
              <a:rPr lang="pt-BR" sz="2400" dirty="0">
                <a:solidFill>
                  <a:srgbClr val="00B0F0"/>
                </a:solidFill>
              </a:rPr>
              <a:t>OMC realizadas em leilão</a:t>
            </a:r>
          </a:p>
        </p:txBody>
      </p:sp>
      <p:sp>
        <p:nvSpPr>
          <p:cNvPr id="10" name="Título 2"/>
          <p:cNvSpPr txBox="1">
            <a:spLocks/>
          </p:cNvSpPr>
          <p:nvPr/>
        </p:nvSpPr>
        <p:spPr bwMode="auto">
          <a:xfrm>
            <a:off x="198252" y="764704"/>
            <a:ext cx="8784976" cy="1872208"/>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l" defTabSz="914400" rtl="0" eaLnBrk="1" latinLnBrk="0" hangingPunct="1">
              <a:spcBef>
                <a:spcPct val="0"/>
              </a:spcBef>
              <a:buNone/>
              <a:defRPr sz="2000" b="1" kern="1200" spc="-150" baseline="0">
                <a:solidFill>
                  <a:srgbClr val="004685"/>
                </a:solidFill>
                <a:latin typeface="Calibri" pitchFamily="34" charset="0"/>
                <a:ea typeface="+mj-ea"/>
                <a:cs typeface="+mj-cs"/>
              </a:defRPr>
            </a:lvl1pPr>
          </a:lstStyle>
          <a:p>
            <a:r>
              <a:rPr lang="pt-BR" sz="1800" spc="0" dirty="0">
                <a:latin typeface="+mj-lt"/>
              </a:rPr>
              <a:t>Irregularidades:</a:t>
            </a:r>
          </a:p>
          <a:p>
            <a:endParaRPr lang="pt-BR" sz="900" spc="0" dirty="0">
              <a:latin typeface="+mj-lt"/>
            </a:endParaRPr>
          </a:p>
          <a:p>
            <a:pPr marL="457200" indent="-457200" algn="just">
              <a:buFont typeface="+mj-lt"/>
              <a:buAutoNum type="arabicPeriod"/>
            </a:pPr>
            <a:r>
              <a:rPr lang="pt-BR" sz="1800" b="0" spc="0" dirty="0">
                <a:solidFill>
                  <a:schemeClr val="tx1"/>
                </a:solidFill>
                <a:latin typeface="+mj-lt"/>
              </a:rPr>
              <a:t>A </a:t>
            </a:r>
            <a:r>
              <a:rPr lang="pt-BR" sz="1800" spc="0" dirty="0">
                <a:solidFill>
                  <a:schemeClr val="tx2"/>
                </a:solidFill>
                <a:latin typeface="+mj-lt"/>
              </a:rPr>
              <a:t>OMC intencional </a:t>
            </a:r>
            <a:r>
              <a:rPr lang="pt-BR" sz="1800" b="0" spc="0" dirty="0">
                <a:solidFill>
                  <a:schemeClr val="tx1"/>
                </a:solidFill>
                <a:latin typeface="+mj-lt"/>
              </a:rPr>
              <a:t>para cancelar erro operacional altera o fluxo de ofertas no leilão.</a:t>
            </a:r>
          </a:p>
          <a:p>
            <a:pPr marL="457200" indent="-457200" algn="just">
              <a:buFont typeface="+mj-lt"/>
              <a:buAutoNum type="arabicPeriod"/>
            </a:pPr>
            <a:r>
              <a:rPr lang="pt-BR" sz="1800" b="0" spc="0" dirty="0">
                <a:solidFill>
                  <a:schemeClr val="tx1"/>
                </a:solidFill>
                <a:latin typeface="+mj-lt"/>
              </a:rPr>
              <a:t>Ao alterar o fluxo de ofertas no leilão, </a:t>
            </a:r>
            <a:r>
              <a:rPr lang="pt-BR" sz="1800" spc="0" dirty="0">
                <a:solidFill>
                  <a:schemeClr val="tx2"/>
                </a:solidFill>
                <a:latin typeface="+mj-lt"/>
              </a:rPr>
              <a:t>clientes são prejudicados </a:t>
            </a:r>
            <a:r>
              <a:rPr lang="pt-BR" sz="1800" b="0" spc="0" dirty="0">
                <a:solidFill>
                  <a:schemeClr val="tx1"/>
                </a:solidFill>
                <a:latin typeface="+mj-lt"/>
              </a:rPr>
              <a:t>ao impedir que suas ofertas, que faziam parte da quantidade teórica do leilão, fossem atendidas.</a:t>
            </a:r>
          </a:p>
          <a:p>
            <a:pPr marL="457200" indent="-457200" algn="just">
              <a:buFont typeface="+mj-lt"/>
              <a:buAutoNum type="arabicPeriod"/>
            </a:pPr>
            <a:endParaRPr lang="pt-BR" b="0" spc="0" dirty="0">
              <a:solidFill>
                <a:schemeClr val="tx1"/>
              </a:solidFill>
            </a:endParaRPr>
          </a:p>
        </p:txBody>
      </p:sp>
      <p:sp>
        <p:nvSpPr>
          <p:cNvPr id="4" name="Retângulo 3"/>
          <p:cNvSpPr/>
          <p:nvPr/>
        </p:nvSpPr>
        <p:spPr>
          <a:xfrm>
            <a:off x="198252" y="2399977"/>
            <a:ext cx="8707750" cy="3970318"/>
          </a:xfrm>
          <a:prstGeom prst="rect">
            <a:avLst/>
          </a:prstGeom>
        </p:spPr>
        <p:txBody>
          <a:bodyPr wrap="square">
            <a:spAutoFit/>
          </a:bodyPr>
          <a:lstStyle/>
          <a:p>
            <a:pPr algn="just"/>
            <a:endParaRPr lang="pt-BR" dirty="0">
              <a:latin typeface="+mj-lt"/>
            </a:endParaRPr>
          </a:p>
          <a:p>
            <a:pPr algn="just"/>
            <a:r>
              <a:rPr lang="pt-BR" b="1" dirty="0">
                <a:solidFill>
                  <a:schemeClr val="tx2"/>
                </a:solidFill>
                <a:latin typeface="+mj-lt"/>
              </a:rPr>
              <a:t>ICVM 8:</a:t>
            </a:r>
          </a:p>
          <a:p>
            <a:pPr algn="just"/>
            <a:endParaRPr lang="pt-BR" sz="900" b="1" dirty="0">
              <a:solidFill>
                <a:schemeClr val="tx2"/>
              </a:solidFill>
              <a:latin typeface="+mj-lt"/>
            </a:endParaRPr>
          </a:p>
          <a:p>
            <a:pPr algn="just"/>
            <a:r>
              <a:rPr lang="pt-BR" dirty="0">
                <a:latin typeface="+mj-lt"/>
              </a:rPr>
              <a:t>I - </a:t>
            </a:r>
            <a:r>
              <a:rPr lang="pt-BR" b="1" dirty="0">
                <a:solidFill>
                  <a:schemeClr val="tx2"/>
                </a:solidFill>
                <a:latin typeface="+mj-lt"/>
              </a:rPr>
              <a:t>É vedada</a:t>
            </a:r>
            <a:r>
              <a:rPr lang="pt-BR" dirty="0">
                <a:latin typeface="+mj-lt"/>
              </a:rPr>
              <a:t> aos administradores e acionistas de companhias abertas, aos intermediários e aos demais participantes do mercado de valores mobiliários, a criação de condições artificiais de demanda, oferta ou preço de valores mobiliários, a manipulação de preço, a realização de operações fraudulentas e o uso de práticas não equitativas. </a:t>
            </a:r>
          </a:p>
          <a:p>
            <a:pPr algn="just"/>
            <a:endParaRPr lang="pt-BR" dirty="0">
              <a:latin typeface="+mj-lt"/>
            </a:endParaRPr>
          </a:p>
          <a:p>
            <a:pPr algn="just"/>
            <a:r>
              <a:rPr lang="pt-BR" dirty="0">
                <a:latin typeface="+mj-lt"/>
              </a:rPr>
              <a:t>II - Para os efeitos desta Instrução conceitua-se como: </a:t>
            </a:r>
          </a:p>
          <a:p>
            <a:pPr algn="just"/>
            <a:r>
              <a:rPr lang="pt-BR" dirty="0">
                <a:latin typeface="+mj-lt"/>
              </a:rPr>
              <a:t>a) condições artificiais de demanda, oferta ou preço de valores mobiliários aquelas criadas em decorrência de negociações pelas quais seus participantes ou intermediários, por ação ou omissão dolosa provocarem, direta ou indiretamente, </a:t>
            </a:r>
            <a:r>
              <a:rPr lang="pt-BR" b="1" dirty="0">
                <a:solidFill>
                  <a:schemeClr val="tx2"/>
                </a:solidFill>
                <a:latin typeface="+mj-lt"/>
              </a:rPr>
              <a:t>alterações no fluxo de ordens de compra ou venda de valores mobiliários.</a:t>
            </a:r>
            <a:endParaRPr lang="pt-BR" dirty="0">
              <a:latin typeface="+mj-lt"/>
            </a:endParaRPr>
          </a:p>
        </p:txBody>
      </p:sp>
    </p:spTree>
    <p:extLst>
      <p:ext uri="{BB962C8B-B14F-4D97-AF65-F5344CB8AC3E}">
        <p14:creationId xmlns:p14="http://schemas.microsoft.com/office/powerpoint/2010/main" val="290058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08000" y="0"/>
            <a:ext cx="6912000" cy="763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indent="0">
              <a:spcBef>
                <a:spcPct val="0"/>
              </a:spcBef>
              <a:buFont typeface="Arial" pitchFamily="34" charset="0"/>
              <a:buNone/>
              <a:defRPr sz="2400" b="1" spc="0">
                <a:solidFill>
                  <a:srgbClr val="00B0F0"/>
                </a:solidFill>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pt-BR" dirty="0"/>
              <a:t>Problema apontado pelos Participantes</a:t>
            </a:r>
          </a:p>
        </p:txBody>
      </p:sp>
      <p:sp>
        <p:nvSpPr>
          <p:cNvPr id="2" name="Retângulo 1"/>
          <p:cNvSpPr/>
          <p:nvPr/>
        </p:nvSpPr>
        <p:spPr>
          <a:xfrm>
            <a:off x="184730" y="1052736"/>
            <a:ext cx="8707750" cy="4611519"/>
          </a:xfrm>
          <a:prstGeom prst="rect">
            <a:avLst/>
          </a:prstGeom>
        </p:spPr>
        <p:txBody>
          <a:bodyPr wrap="square">
            <a:spAutoFit/>
          </a:bodyPr>
          <a:lstStyle/>
          <a:p>
            <a:pPr algn="just">
              <a:lnSpc>
                <a:spcPct val="150000"/>
              </a:lnSpc>
            </a:pPr>
            <a:r>
              <a:rPr lang="pt-BR" dirty="0">
                <a:latin typeface="+mj-lt"/>
              </a:rPr>
              <a:t>Quando o </a:t>
            </a:r>
            <a:r>
              <a:rPr lang="pt-BR" b="1" u="sng" dirty="0">
                <a:solidFill>
                  <a:srgbClr val="003273"/>
                </a:solidFill>
                <a:latin typeface="+mj-lt"/>
              </a:rPr>
              <a:t>erro operacional </a:t>
            </a:r>
            <a:r>
              <a:rPr lang="pt-BR" dirty="0">
                <a:latin typeface="+mj-lt"/>
              </a:rPr>
              <a:t>ocorrer no leilão de fechamento e não houver tempo hábil para zeragem do erro em mercado, haverá imprevisibilidade no fluxo de caixa. Por isso, há a OMC.</a:t>
            </a:r>
          </a:p>
          <a:p>
            <a:pPr algn="just">
              <a:lnSpc>
                <a:spcPct val="150000"/>
              </a:lnSpc>
            </a:pPr>
            <a:endParaRPr lang="pt-BR" dirty="0">
              <a:latin typeface="+mj-lt"/>
            </a:endParaRPr>
          </a:p>
          <a:p>
            <a:pPr algn="just">
              <a:lnSpc>
                <a:spcPct val="150000"/>
              </a:lnSpc>
            </a:pPr>
            <a:r>
              <a:rPr lang="pt-BR" dirty="0">
                <a:latin typeface="+mj-lt"/>
              </a:rPr>
              <a:t>A consideração do problema pela Diretoria de Operações da B3 e pela BSM </a:t>
            </a:r>
            <a:r>
              <a:rPr lang="pt-BR" b="1" u="sng" dirty="0">
                <a:solidFill>
                  <a:srgbClr val="003273"/>
                </a:solidFill>
                <a:latin typeface="+mj-lt"/>
              </a:rPr>
              <a:t>levou à criação da regra</a:t>
            </a:r>
            <a:r>
              <a:rPr lang="pt-BR" dirty="0">
                <a:latin typeface="+mj-lt"/>
              </a:rPr>
              <a:t> de cancelamento de ofertas com erro em leilão e que fazem parte da formação do preço teórico e da quantidade teórica (Ofício Circular B3 016/2017-DP de 22.02.2017 e Ofício circular B3 027/2017-DO de 05.12.2017).</a:t>
            </a:r>
          </a:p>
          <a:p>
            <a:pPr algn="just">
              <a:lnSpc>
                <a:spcPct val="150000"/>
              </a:lnSpc>
            </a:pPr>
            <a:endParaRPr lang="pt-BR" dirty="0">
              <a:latin typeface="+mj-lt"/>
            </a:endParaRPr>
          </a:p>
          <a:p>
            <a:pPr algn="just">
              <a:lnSpc>
                <a:spcPct val="150000"/>
              </a:lnSpc>
            </a:pPr>
            <a:r>
              <a:rPr lang="pt-BR" dirty="0">
                <a:latin typeface="+mj-lt"/>
              </a:rPr>
              <a:t>O conteúdo dos ofícios foi amplamente discutido com o mercado antes da publicação e todos pontos de consenso foram acatados e incorporados na norma.</a:t>
            </a:r>
          </a:p>
        </p:txBody>
      </p:sp>
    </p:spTree>
    <p:extLst>
      <p:ext uri="{BB962C8B-B14F-4D97-AF65-F5344CB8AC3E}">
        <p14:creationId xmlns:p14="http://schemas.microsoft.com/office/powerpoint/2010/main" val="112086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08000" y="217528"/>
            <a:ext cx="7056000" cy="76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defPPr>
              <a:defRPr lang="en-US"/>
            </a:defPPr>
            <a:lvl1pPr indent="-342900">
              <a:spcBef>
                <a:spcPct val="20000"/>
              </a:spcBef>
              <a:buFont typeface="Arial" pitchFamily="34" charset="0"/>
              <a:buNone/>
              <a:defRPr sz="2000" b="1">
                <a:solidFill>
                  <a:schemeClr val="bg1">
                    <a:lumMod val="25000"/>
                  </a:schemeClr>
                </a:solidFill>
                <a:latin typeface="+mj-lt"/>
                <a:ea typeface="+mj-ea"/>
                <a:cs typeface="+mj-cs"/>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indent="0">
              <a:spcBef>
                <a:spcPct val="0"/>
              </a:spcBef>
            </a:pPr>
            <a:r>
              <a:rPr lang="pt-BR" sz="2400" dirty="0">
                <a:solidFill>
                  <a:srgbClr val="00B0F0"/>
                </a:solidFill>
                <a:latin typeface="+mn-lt"/>
                <a:ea typeface="+mn-ea"/>
                <a:cs typeface="+mn-cs"/>
              </a:rPr>
              <a:t>Formas de tratar erro em leilão após implantação da nova regra</a:t>
            </a:r>
          </a:p>
        </p:txBody>
      </p:sp>
      <p:sp>
        <p:nvSpPr>
          <p:cNvPr id="2" name="Retângulo 1"/>
          <p:cNvSpPr/>
          <p:nvPr/>
        </p:nvSpPr>
        <p:spPr>
          <a:xfrm>
            <a:off x="184730" y="1412776"/>
            <a:ext cx="8707750" cy="3728649"/>
          </a:xfrm>
          <a:prstGeom prst="rect">
            <a:avLst/>
          </a:prstGeom>
        </p:spPr>
        <p:txBody>
          <a:bodyPr wrap="square">
            <a:spAutoFit/>
          </a:bodyPr>
          <a:lstStyle/>
          <a:p>
            <a:pPr marL="457200" indent="-457200" algn="just">
              <a:lnSpc>
                <a:spcPct val="150000"/>
              </a:lnSpc>
              <a:buAutoNum type="arabicPeriod"/>
            </a:pPr>
            <a:r>
              <a:rPr lang="pt-BR" sz="2000" dirty="0"/>
              <a:t>Não participa do preço teórico: Participante </a:t>
            </a:r>
            <a:r>
              <a:rPr lang="pt-BR" sz="2000" b="1" dirty="0">
                <a:solidFill>
                  <a:schemeClr val="tx2">
                    <a:lumMod val="75000"/>
                  </a:schemeClr>
                </a:solidFill>
              </a:rPr>
              <a:t>cancela a oferta via sistema</a:t>
            </a:r>
            <a:r>
              <a:rPr lang="pt-BR" sz="2000" dirty="0"/>
              <a:t> de negociação;</a:t>
            </a:r>
          </a:p>
          <a:p>
            <a:pPr marL="457200" indent="-457200" algn="just">
              <a:lnSpc>
                <a:spcPct val="150000"/>
              </a:lnSpc>
              <a:buAutoNum type="arabicPeriod"/>
            </a:pPr>
            <a:endParaRPr lang="pt-BR" sz="2000" b="1" dirty="0">
              <a:solidFill>
                <a:srgbClr val="003273"/>
              </a:solidFill>
            </a:endParaRPr>
          </a:p>
          <a:p>
            <a:pPr marL="457200" indent="-457200" algn="just">
              <a:lnSpc>
                <a:spcPct val="150000"/>
              </a:lnSpc>
              <a:buAutoNum type="arabicPeriod"/>
            </a:pPr>
            <a:r>
              <a:rPr lang="pt-BR" sz="2000" b="1" dirty="0">
                <a:solidFill>
                  <a:srgbClr val="003273"/>
                </a:solidFill>
              </a:rPr>
              <a:t>Participa do preço teórico</a:t>
            </a:r>
            <a:r>
              <a:rPr lang="pt-BR" sz="2000" dirty="0"/>
              <a:t>:</a:t>
            </a:r>
          </a:p>
          <a:p>
            <a:pPr lvl="1" algn="just">
              <a:lnSpc>
                <a:spcPct val="150000"/>
              </a:lnSpc>
            </a:pPr>
            <a:r>
              <a:rPr lang="pt-BR" sz="2000" dirty="0"/>
              <a:t>2.1	  Atende os critérios da B3: Participante solicita e B3 cancela;</a:t>
            </a:r>
          </a:p>
          <a:p>
            <a:pPr lvl="1" algn="just">
              <a:lnSpc>
                <a:spcPct val="150000"/>
              </a:lnSpc>
            </a:pPr>
            <a:r>
              <a:rPr lang="pt-BR" sz="2000" dirty="0"/>
              <a:t>2.2	  Não atende os critérios: não pode ser cancelada</a:t>
            </a:r>
          </a:p>
          <a:p>
            <a:pPr lvl="1" algn="just">
              <a:lnSpc>
                <a:spcPct val="150000"/>
              </a:lnSpc>
            </a:pPr>
            <a:endParaRPr lang="pt-BR" sz="2000" dirty="0"/>
          </a:p>
          <a:p>
            <a:pPr lvl="1" algn="just">
              <a:lnSpc>
                <a:spcPct val="150000"/>
              </a:lnSpc>
            </a:pPr>
            <a:endParaRPr lang="pt-BR" sz="2000" dirty="0"/>
          </a:p>
        </p:txBody>
      </p:sp>
    </p:spTree>
    <p:extLst>
      <p:ext uri="{BB962C8B-B14F-4D97-AF65-F5344CB8AC3E}">
        <p14:creationId xmlns:p14="http://schemas.microsoft.com/office/powerpoint/2010/main" val="2381970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08000" y="145520"/>
            <a:ext cx="7056000" cy="76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defPPr>
              <a:defRPr lang="en-US"/>
            </a:defPPr>
            <a:lvl1pPr indent="-342900">
              <a:spcBef>
                <a:spcPct val="20000"/>
              </a:spcBef>
              <a:buFont typeface="Arial" pitchFamily="34" charset="0"/>
              <a:buNone/>
              <a:defRPr sz="2000" b="1">
                <a:solidFill>
                  <a:schemeClr val="bg1">
                    <a:lumMod val="25000"/>
                  </a:schemeClr>
                </a:solidFill>
                <a:latin typeface="+mj-lt"/>
                <a:ea typeface="+mj-ea"/>
                <a:cs typeface="+mj-cs"/>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indent="0">
              <a:spcBef>
                <a:spcPct val="0"/>
              </a:spcBef>
            </a:pPr>
            <a:r>
              <a:rPr lang="pt-BR" sz="2400" dirty="0">
                <a:solidFill>
                  <a:srgbClr val="00B0F0"/>
                </a:solidFill>
                <a:latin typeface="+mn-lt"/>
                <a:ea typeface="+mn-ea"/>
                <a:cs typeface="+mn-cs"/>
              </a:rPr>
              <a:t>Formas de zerar erro em leilão</a:t>
            </a:r>
          </a:p>
        </p:txBody>
      </p:sp>
      <p:sp>
        <p:nvSpPr>
          <p:cNvPr id="2" name="Retângulo 1"/>
          <p:cNvSpPr/>
          <p:nvPr/>
        </p:nvSpPr>
        <p:spPr>
          <a:xfrm>
            <a:off x="184730" y="1242135"/>
            <a:ext cx="8707750" cy="3728649"/>
          </a:xfrm>
          <a:prstGeom prst="rect">
            <a:avLst/>
          </a:prstGeom>
        </p:spPr>
        <p:txBody>
          <a:bodyPr wrap="square">
            <a:spAutoFit/>
          </a:bodyPr>
          <a:lstStyle/>
          <a:p>
            <a:pPr marL="0" lvl="1" algn="just">
              <a:lnSpc>
                <a:spcPct val="150000"/>
              </a:lnSpc>
            </a:pPr>
            <a:r>
              <a:rPr lang="pt-BR" sz="2000" dirty="0"/>
              <a:t>Participante leva a operação </a:t>
            </a:r>
            <a:r>
              <a:rPr lang="pt-BR" sz="2000" b="1" dirty="0">
                <a:solidFill>
                  <a:srgbClr val="003273"/>
                </a:solidFill>
              </a:rPr>
              <a:t>para conta erro</a:t>
            </a:r>
            <a:r>
              <a:rPr lang="pt-BR" sz="2000" dirty="0"/>
              <a:t>:</a:t>
            </a:r>
          </a:p>
          <a:p>
            <a:pPr marL="914400" lvl="1" indent="-457200" algn="just">
              <a:lnSpc>
                <a:spcPct val="150000"/>
              </a:lnSpc>
              <a:buFont typeface="+mj-lt"/>
              <a:buAutoNum type="arabicPeriod"/>
            </a:pPr>
            <a:r>
              <a:rPr lang="pt-BR" sz="2000" dirty="0"/>
              <a:t>Operação no leilão de abertura ou período regular: </a:t>
            </a:r>
            <a:r>
              <a:rPr lang="pt-BR" sz="2000" b="1" dirty="0">
                <a:solidFill>
                  <a:srgbClr val="003273"/>
                </a:solidFill>
              </a:rPr>
              <a:t>zera a mercado ao longo do pregão</a:t>
            </a:r>
            <a:r>
              <a:rPr lang="pt-BR" sz="2000" dirty="0"/>
              <a:t>;</a:t>
            </a:r>
          </a:p>
          <a:p>
            <a:pPr marL="914400" lvl="1" indent="-457200" algn="just">
              <a:lnSpc>
                <a:spcPct val="150000"/>
              </a:lnSpc>
              <a:buFont typeface="+mj-lt"/>
              <a:buAutoNum type="arabicPeriod"/>
            </a:pPr>
            <a:endParaRPr lang="pt-BR" sz="2000" dirty="0"/>
          </a:p>
          <a:p>
            <a:pPr marL="914400" lvl="1" indent="-457200" algn="just">
              <a:lnSpc>
                <a:spcPct val="150000"/>
              </a:lnSpc>
              <a:buFont typeface="+mj-lt"/>
              <a:buAutoNum type="arabicPeriod"/>
            </a:pPr>
            <a:r>
              <a:rPr lang="pt-BR" sz="2000" dirty="0"/>
              <a:t>Operação no leilão de fechamento:</a:t>
            </a:r>
          </a:p>
          <a:p>
            <a:pPr marL="917100" lvl="1" algn="just">
              <a:lnSpc>
                <a:spcPct val="150000"/>
              </a:lnSpc>
            </a:pPr>
            <a:r>
              <a:rPr lang="pt-BR" sz="2000" dirty="0"/>
              <a:t>2.1   Pode ser zerada no </a:t>
            </a:r>
            <a:r>
              <a:rPr lang="pt-BR" sz="2000" i="1" dirty="0" err="1"/>
              <a:t>after-market</a:t>
            </a:r>
            <a:r>
              <a:rPr lang="pt-BR" sz="2000" dirty="0"/>
              <a:t> </a:t>
            </a:r>
          </a:p>
          <a:p>
            <a:pPr marL="917100" lvl="1" algn="just">
              <a:lnSpc>
                <a:spcPct val="150000"/>
              </a:lnSpc>
            </a:pPr>
            <a:r>
              <a:rPr lang="pt-BR" sz="2000" dirty="0"/>
              <a:t>2.2   Quando não existir podem ser zerados na abertura do pregão seguinte</a:t>
            </a:r>
          </a:p>
        </p:txBody>
      </p:sp>
    </p:spTree>
    <p:extLst>
      <p:ext uri="{BB962C8B-B14F-4D97-AF65-F5344CB8AC3E}">
        <p14:creationId xmlns:p14="http://schemas.microsoft.com/office/powerpoint/2010/main" val="59058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08000" y="217528"/>
            <a:ext cx="7403372" cy="763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indent="0">
              <a:spcBef>
                <a:spcPct val="0"/>
              </a:spcBef>
              <a:buFont typeface="Arial" pitchFamily="34" charset="0"/>
              <a:buNone/>
              <a:defRPr sz="2000" b="1" spc="-150">
                <a:solidFill>
                  <a:srgbClr val="004685"/>
                </a:solidFill>
                <a:latin typeface="+mj-lt"/>
                <a:ea typeface="+mj-ea"/>
                <a:cs typeface="+mj-cs"/>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pt-BR" sz="2400" spc="0" dirty="0">
                <a:solidFill>
                  <a:srgbClr val="00B0F0"/>
                </a:solidFill>
                <a:latin typeface="+mn-lt"/>
                <a:ea typeface="+mn-ea"/>
                <a:cs typeface="+mn-cs"/>
              </a:rPr>
              <a:t>OMC intencional em leilão que desloca demanda</a:t>
            </a:r>
          </a:p>
        </p:txBody>
      </p:sp>
      <p:sp>
        <p:nvSpPr>
          <p:cNvPr id="3" name="Retângulo: Cantos Arredondados 2">
            <a:extLst>
              <a:ext uri="{FF2B5EF4-FFF2-40B4-BE49-F238E27FC236}">
                <a16:creationId xmlns:a16="http://schemas.microsoft.com/office/drawing/2014/main" id="{9AB8A6E4-E524-4F03-A5FC-A7CA912AA32C}"/>
              </a:ext>
            </a:extLst>
          </p:cNvPr>
          <p:cNvSpPr/>
          <p:nvPr/>
        </p:nvSpPr>
        <p:spPr>
          <a:xfrm>
            <a:off x="348721" y="3294563"/>
            <a:ext cx="8568952" cy="763200"/>
          </a:xfrm>
          <a:prstGeom prst="round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5" name="Triângulo isósceles 4">
            <a:extLst>
              <a:ext uri="{FF2B5EF4-FFF2-40B4-BE49-F238E27FC236}">
                <a16:creationId xmlns:a16="http://schemas.microsoft.com/office/drawing/2014/main" id="{468BE35B-83F3-4375-A411-3751EFCCB1F7}"/>
              </a:ext>
            </a:extLst>
          </p:cNvPr>
          <p:cNvSpPr/>
          <p:nvPr/>
        </p:nvSpPr>
        <p:spPr>
          <a:xfrm>
            <a:off x="737844" y="3954283"/>
            <a:ext cx="288032" cy="318588"/>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6" name="CaixaDeTexto 5">
            <a:extLst>
              <a:ext uri="{FF2B5EF4-FFF2-40B4-BE49-F238E27FC236}">
                <a16:creationId xmlns:a16="http://schemas.microsoft.com/office/drawing/2014/main" id="{7C31B177-38D3-4535-A319-F0DAF006C2B9}"/>
              </a:ext>
            </a:extLst>
          </p:cNvPr>
          <p:cNvSpPr txBox="1"/>
          <p:nvPr/>
        </p:nvSpPr>
        <p:spPr>
          <a:xfrm>
            <a:off x="0" y="4293096"/>
            <a:ext cx="1874491" cy="1908215"/>
          </a:xfrm>
          <a:prstGeom prst="rect">
            <a:avLst/>
          </a:prstGeom>
          <a:noFill/>
        </p:spPr>
        <p:txBody>
          <a:bodyPr wrap="square" rtlCol="0">
            <a:spAutoFit/>
          </a:bodyPr>
          <a:lstStyle>
            <a:defPPr>
              <a:defRPr lang="en-US"/>
            </a:defPPr>
            <a:lvl1pPr algn="ctr">
              <a:defRPr sz="1200">
                <a:solidFill>
                  <a:schemeClr val="tx1">
                    <a:lumMod val="50000"/>
                  </a:schemeClr>
                </a:solidFill>
              </a:defRPr>
            </a:lvl1pPr>
          </a:lstStyle>
          <a:p>
            <a:r>
              <a:rPr lang="pt-BR" sz="1400" dirty="0"/>
              <a:t>Ofício Circular B3 016/2017-DP</a:t>
            </a:r>
          </a:p>
          <a:p>
            <a:endParaRPr lang="pt-BR" sz="600" dirty="0"/>
          </a:p>
          <a:p>
            <a:r>
              <a:rPr lang="pt-BR" sz="1400" b="1" dirty="0">
                <a:solidFill>
                  <a:srgbClr val="003273"/>
                </a:solidFill>
              </a:rPr>
              <a:t>Novas regras para cancelamento </a:t>
            </a:r>
            <a:r>
              <a:rPr lang="pt-BR" sz="1400" dirty="0"/>
              <a:t>de ofertas originadas por erro operacional, em vigor a partir de 06.03.2017 </a:t>
            </a:r>
          </a:p>
        </p:txBody>
      </p:sp>
      <p:sp>
        <p:nvSpPr>
          <p:cNvPr id="8" name="CaixaDeTexto 7">
            <a:extLst>
              <a:ext uri="{FF2B5EF4-FFF2-40B4-BE49-F238E27FC236}">
                <a16:creationId xmlns:a16="http://schemas.microsoft.com/office/drawing/2014/main" id="{231D0C72-68D7-4164-9C95-52B9A5003DB0}"/>
              </a:ext>
            </a:extLst>
          </p:cNvPr>
          <p:cNvSpPr txBox="1"/>
          <p:nvPr/>
        </p:nvSpPr>
        <p:spPr>
          <a:xfrm>
            <a:off x="389956" y="3555493"/>
            <a:ext cx="972000" cy="307777"/>
          </a:xfrm>
          <a:prstGeom prst="rect">
            <a:avLst/>
          </a:prstGeom>
          <a:noFill/>
        </p:spPr>
        <p:txBody>
          <a:bodyPr wrap="square" rtlCol="0">
            <a:spAutoFit/>
          </a:bodyPr>
          <a:lstStyle/>
          <a:p>
            <a:pPr algn="ctr"/>
            <a:r>
              <a:rPr lang="pt-BR" sz="1400" b="1" dirty="0">
                <a:solidFill>
                  <a:schemeClr val="bg1"/>
                </a:solidFill>
              </a:rPr>
              <a:t>22.02.17</a:t>
            </a:r>
          </a:p>
        </p:txBody>
      </p:sp>
      <p:sp>
        <p:nvSpPr>
          <p:cNvPr id="9" name="Triângulo isósceles 8">
            <a:extLst>
              <a:ext uri="{FF2B5EF4-FFF2-40B4-BE49-F238E27FC236}">
                <a16:creationId xmlns:a16="http://schemas.microsoft.com/office/drawing/2014/main" id="{C0949A14-6B7D-43F0-B25F-3571F0408DCB}"/>
              </a:ext>
            </a:extLst>
          </p:cNvPr>
          <p:cNvSpPr/>
          <p:nvPr/>
        </p:nvSpPr>
        <p:spPr>
          <a:xfrm rot="10800000">
            <a:off x="1711470" y="3143201"/>
            <a:ext cx="288032" cy="274679"/>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11" name="CaixaDeTexto 10">
            <a:extLst>
              <a:ext uri="{FF2B5EF4-FFF2-40B4-BE49-F238E27FC236}">
                <a16:creationId xmlns:a16="http://schemas.microsoft.com/office/drawing/2014/main" id="{6A1A93FA-977C-450F-8A90-E0BDF69C4ECF}"/>
              </a:ext>
            </a:extLst>
          </p:cNvPr>
          <p:cNvSpPr txBox="1"/>
          <p:nvPr/>
        </p:nvSpPr>
        <p:spPr>
          <a:xfrm>
            <a:off x="1356116" y="3555493"/>
            <a:ext cx="1008112" cy="307777"/>
          </a:xfrm>
          <a:prstGeom prst="rect">
            <a:avLst/>
          </a:prstGeom>
          <a:noFill/>
        </p:spPr>
        <p:txBody>
          <a:bodyPr wrap="square" rtlCol="0">
            <a:spAutoFit/>
          </a:bodyPr>
          <a:lstStyle>
            <a:defPPr>
              <a:defRPr lang="en-US"/>
            </a:defPPr>
            <a:lvl1pPr algn="ctr">
              <a:defRPr sz="1200" b="1">
                <a:solidFill>
                  <a:schemeClr val="bg1"/>
                </a:solidFill>
              </a:defRPr>
            </a:lvl1pPr>
          </a:lstStyle>
          <a:p>
            <a:r>
              <a:rPr lang="pt-BR" sz="1400" dirty="0"/>
              <a:t>05.12.17</a:t>
            </a:r>
          </a:p>
        </p:txBody>
      </p:sp>
      <p:sp>
        <p:nvSpPr>
          <p:cNvPr id="12" name="CaixaDeTexto 11">
            <a:extLst>
              <a:ext uri="{FF2B5EF4-FFF2-40B4-BE49-F238E27FC236}">
                <a16:creationId xmlns:a16="http://schemas.microsoft.com/office/drawing/2014/main" id="{A104AE97-28E3-4880-9AE1-1D5DCA004364}"/>
              </a:ext>
            </a:extLst>
          </p:cNvPr>
          <p:cNvSpPr txBox="1"/>
          <p:nvPr/>
        </p:nvSpPr>
        <p:spPr>
          <a:xfrm>
            <a:off x="754613" y="1196752"/>
            <a:ext cx="2186396" cy="1908215"/>
          </a:xfrm>
          <a:prstGeom prst="rect">
            <a:avLst/>
          </a:prstGeom>
          <a:noFill/>
        </p:spPr>
        <p:txBody>
          <a:bodyPr wrap="square" rtlCol="0">
            <a:spAutoFit/>
          </a:bodyPr>
          <a:lstStyle/>
          <a:p>
            <a:pPr algn="ctr"/>
            <a:r>
              <a:rPr lang="pt-BR" sz="1400" dirty="0">
                <a:solidFill>
                  <a:schemeClr val="tx1">
                    <a:lumMod val="50000"/>
                  </a:schemeClr>
                </a:solidFill>
              </a:rPr>
              <a:t>Ofício Circular B3 027/2017-DO</a:t>
            </a:r>
          </a:p>
          <a:p>
            <a:pPr algn="ctr"/>
            <a:endParaRPr lang="pt-BR" sz="600" dirty="0">
              <a:solidFill>
                <a:schemeClr val="tx1">
                  <a:lumMod val="50000"/>
                </a:schemeClr>
              </a:solidFill>
            </a:endParaRPr>
          </a:p>
          <a:p>
            <a:pPr algn="ctr"/>
            <a:r>
              <a:rPr lang="pt-BR" sz="1400" b="1" dirty="0">
                <a:solidFill>
                  <a:srgbClr val="003273"/>
                </a:solidFill>
              </a:rPr>
              <a:t>Aperfeiçoamento</a:t>
            </a:r>
            <a:r>
              <a:rPr lang="pt-BR" sz="1400" dirty="0">
                <a:solidFill>
                  <a:schemeClr val="tx1">
                    <a:lumMod val="50000"/>
                  </a:schemeClr>
                </a:solidFill>
              </a:rPr>
              <a:t> da regra para cancelamento de ofertas originadas por erro operacional que passou a vigorar a partir de 18.12.2017</a:t>
            </a:r>
          </a:p>
        </p:txBody>
      </p:sp>
      <p:sp>
        <p:nvSpPr>
          <p:cNvPr id="13" name="Triângulo isósceles 12">
            <a:extLst>
              <a:ext uri="{FF2B5EF4-FFF2-40B4-BE49-F238E27FC236}">
                <a16:creationId xmlns:a16="http://schemas.microsoft.com/office/drawing/2014/main" id="{4E09B07C-1867-422A-BCEA-D841457BF75D}"/>
              </a:ext>
            </a:extLst>
          </p:cNvPr>
          <p:cNvSpPr/>
          <p:nvPr/>
        </p:nvSpPr>
        <p:spPr>
          <a:xfrm>
            <a:off x="2863982" y="3961192"/>
            <a:ext cx="288032" cy="318588"/>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14" name="CaixaDeTexto 13">
            <a:extLst>
              <a:ext uri="{FF2B5EF4-FFF2-40B4-BE49-F238E27FC236}">
                <a16:creationId xmlns:a16="http://schemas.microsoft.com/office/drawing/2014/main" id="{2FEE2BB1-E64C-40AD-8442-9030B2BC0CEA}"/>
              </a:ext>
            </a:extLst>
          </p:cNvPr>
          <p:cNvSpPr txBox="1"/>
          <p:nvPr/>
        </p:nvSpPr>
        <p:spPr>
          <a:xfrm>
            <a:off x="2516094" y="3555493"/>
            <a:ext cx="1008112" cy="307777"/>
          </a:xfrm>
          <a:prstGeom prst="rect">
            <a:avLst/>
          </a:prstGeom>
          <a:noFill/>
        </p:spPr>
        <p:txBody>
          <a:bodyPr wrap="square" rtlCol="0">
            <a:spAutoFit/>
          </a:bodyPr>
          <a:lstStyle>
            <a:defPPr>
              <a:defRPr lang="en-US"/>
            </a:defPPr>
            <a:lvl1pPr algn="ctr">
              <a:defRPr sz="1200" b="1">
                <a:solidFill>
                  <a:schemeClr val="bg1"/>
                </a:solidFill>
              </a:defRPr>
            </a:lvl1pPr>
          </a:lstStyle>
          <a:p>
            <a:r>
              <a:rPr lang="pt-BR" sz="1400" dirty="0"/>
              <a:t>13.03.18</a:t>
            </a:r>
          </a:p>
        </p:txBody>
      </p:sp>
      <p:sp>
        <p:nvSpPr>
          <p:cNvPr id="15" name="CaixaDeTexto 14">
            <a:extLst>
              <a:ext uri="{FF2B5EF4-FFF2-40B4-BE49-F238E27FC236}">
                <a16:creationId xmlns:a16="http://schemas.microsoft.com/office/drawing/2014/main" id="{C8E8A4CB-27E0-4F15-B6E5-246244BF4954}"/>
              </a:ext>
            </a:extLst>
          </p:cNvPr>
          <p:cNvSpPr txBox="1"/>
          <p:nvPr/>
        </p:nvSpPr>
        <p:spPr>
          <a:xfrm>
            <a:off x="2355743" y="4293096"/>
            <a:ext cx="1368152" cy="1384995"/>
          </a:xfrm>
          <a:prstGeom prst="rect">
            <a:avLst/>
          </a:prstGeom>
          <a:noFill/>
        </p:spPr>
        <p:txBody>
          <a:bodyPr wrap="square" rtlCol="0">
            <a:spAutoFit/>
          </a:bodyPr>
          <a:lstStyle/>
          <a:p>
            <a:pPr algn="ctr"/>
            <a:r>
              <a:rPr lang="pt-BR" sz="1400" b="1" dirty="0">
                <a:solidFill>
                  <a:srgbClr val="003273"/>
                </a:solidFill>
              </a:rPr>
              <a:t>1ª avaliação </a:t>
            </a:r>
            <a:r>
              <a:rPr lang="pt-BR" sz="1400" dirty="0">
                <a:solidFill>
                  <a:schemeClr val="tx1">
                    <a:lumMod val="50000"/>
                  </a:schemeClr>
                </a:solidFill>
              </a:rPr>
              <a:t>da BSM referente ao período de 18.12.2017 a 28.02.2018</a:t>
            </a:r>
          </a:p>
        </p:txBody>
      </p:sp>
      <p:sp>
        <p:nvSpPr>
          <p:cNvPr id="16" name="Triângulo isósceles 15">
            <a:extLst>
              <a:ext uri="{FF2B5EF4-FFF2-40B4-BE49-F238E27FC236}">
                <a16:creationId xmlns:a16="http://schemas.microsoft.com/office/drawing/2014/main" id="{51F1DCC1-D00A-483D-AD82-1312D4980053}"/>
              </a:ext>
            </a:extLst>
          </p:cNvPr>
          <p:cNvSpPr/>
          <p:nvPr/>
        </p:nvSpPr>
        <p:spPr>
          <a:xfrm rot="10800000">
            <a:off x="3838038" y="3100895"/>
            <a:ext cx="288032" cy="318588"/>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17" name="CaixaDeTexto 16">
            <a:extLst>
              <a:ext uri="{FF2B5EF4-FFF2-40B4-BE49-F238E27FC236}">
                <a16:creationId xmlns:a16="http://schemas.microsoft.com/office/drawing/2014/main" id="{CEE2602B-1BC2-4300-A17F-CDE5E0B37912}"/>
              </a:ext>
            </a:extLst>
          </p:cNvPr>
          <p:cNvSpPr txBox="1"/>
          <p:nvPr/>
        </p:nvSpPr>
        <p:spPr>
          <a:xfrm>
            <a:off x="3086366" y="1899409"/>
            <a:ext cx="1802712" cy="1169551"/>
          </a:xfrm>
          <a:prstGeom prst="rect">
            <a:avLst/>
          </a:prstGeom>
          <a:noFill/>
        </p:spPr>
        <p:txBody>
          <a:bodyPr wrap="square" rtlCol="0">
            <a:spAutoFit/>
          </a:bodyPr>
          <a:lstStyle/>
          <a:p>
            <a:pPr algn="ctr"/>
            <a:r>
              <a:rPr lang="pt-BR" sz="1400" b="1" dirty="0">
                <a:solidFill>
                  <a:srgbClr val="003273"/>
                </a:solidFill>
              </a:rPr>
              <a:t>2ª avaliação </a:t>
            </a:r>
            <a:r>
              <a:rPr lang="pt-BR" sz="1400" dirty="0">
                <a:solidFill>
                  <a:schemeClr val="tx1">
                    <a:lumMod val="50000"/>
                  </a:schemeClr>
                </a:solidFill>
              </a:rPr>
              <a:t>da BSM referente ao período de 02.04.2018 a 30.05.2018</a:t>
            </a:r>
          </a:p>
        </p:txBody>
      </p:sp>
      <p:sp>
        <p:nvSpPr>
          <p:cNvPr id="18" name="CaixaDeTexto 17">
            <a:extLst>
              <a:ext uri="{FF2B5EF4-FFF2-40B4-BE49-F238E27FC236}">
                <a16:creationId xmlns:a16="http://schemas.microsoft.com/office/drawing/2014/main" id="{75012D9B-51D1-43EB-965F-A26DFD32A787}"/>
              </a:ext>
            </a:extLst>
          </p:cNvPr>
          <p:cNvSpPr txBox="1"/>
          <p:nvPr/>
        </p:nvSpPr>
        <p:spPr>
          <a:xfrm>
            <a:off x="3498491" y="3555493"/>
            <a:ext cx="1008112" cy="307777"/>
          </a:xfrm>
          <a:prstGeom prst="rect">
            <a:avLst/>
          </a:prstGeom>
          <a:noFill/>
        </p:spPr>
        <p:txBody>
          <a:bodyPr wrap="square" rtlCol="0">
            <a:spAutoFit/>
          </a:bodyPr>
          <a:lstStyle>
            <a:defPPr>
              <a:defRPr lang="en-US"/>
            </a:defPPr>
            <a:lvl1pPr algn="ctr">
              <a:defRPr sz="1200" b="1">
                <a:solidFill>
                  <a:schemeClr val="bg1"/>
                </a:solidFill>
              </a:defRPr>
            </a:lvl1pPr>
          </a:lstStyle>
          <a:p>
            <a:r>
              <a:rPr lang="pt-BR" sz="1400" dirty="0"/>
              <a:t>26.06.18</a:t>
            </a:r>
          </a:p>
        </p:txBody>
      </p:sp>
      <p:sp>
        <p:nvSpPr>
          <p:cNvPr id="20" name="CaixaDeTexto 19">
            <a:extLst>
              <a:ext uri="{FF2B5EF4-FFF2-40B4-BE49-F238E27FC236}">
                <a16:creationId xmlns:a16="http://schemas.microsoft.com/office/drawing/2014/main" id="{E1A85BA5-67ED-4E85-803C-DD1899A4E607}"/>
              </a:ext>
            </a:extLst>
          </p:cNvPr>
          <p:cNvSpPr txBox="1"/>
          <p:nvPr/>
        </p:nvSpPr>
        <p:spPr>
          <a:xfrm>
            <a:off x="5707123" y="3555493"/>
            <a:ext cx="1008112" cy="307777"/>
          </a:xfrm>
          <a:prstGeom prst="rect">
            <a:avLst/>
          </a:prstGeom>
          <a:noFill/>
        </p:spPr>
        <p:txBody>
          <a:bodyPr wrap="square" rtlCol="0">
            <a:spAutoFit/>
          </a:bodyPr>
          <a:lstStyle>
            <a:defPPr>
              <a:defRPr lang="en-US"/>
            </a:defPPr>
            <a:lvl1pPr algn="ctr">
              <a:defRPr sz="1200" b="1">
                <a:solidFill>
                  <a:schemeClr val="bg1"/>
                </a:solidFill>
              </a:defRPr>
            </a:lvl1pPr>
          </a:lstStyle>
          <a:p>
            <a:r>
              <a:rPr lang="pt-BR" sz="1400" dirty="0"/>
              <a:t>13.12.18</a:t>
            </a:r>
          </a:p>
        </p:txBody>
      </p:sp>
      <p:sp>
        <p:nvSpPr>
          <p:cNvPr id="23" name="CaixaDeTexto 22">
            <a:extLst>
              <a:ext uri="{FF2B5EF4-FFF2-40B4-BE49-F238E27FC236}">
                <a16:creationId xmlns:a16="http://schemas.microsoft.com/office/drawing/2014/main" id="{6558C997-202C-4E7E-A215-E617FEFADAE4}"/>
              </a:ext>
            </a:extLst>
          </p:cNvPr>
          <p:cNvSpPr txBox="1"/>
          <p:nvPr/>
        </p:nvSpPr>
        <p:spPr>
          <a:xfrm>
            <a:off x="6552001" y="4277883"/>
            <a:ext cx="1646657" cy="307777"/>
          </a:xfrm>
          <a:prstGeom prst="rect">
            <a:avLst/>
          </a:prstGeom>
          <a:noFill/>
        </p:spPr>
        <p:txBody>
          <a:bodyPr wrap="square" rtlCol="0">
            <a:spAutoFit/>
          </a:bodyPr>
          <a:lstStyle/>
          <a:p>
            <a:pPr algn="ctr"/>
            <a:r>
              <a:rPr lang="pt-BR" sz="1400" b="1" dirty="0">
                <a:solidFill>
                  <a:srgbClr val="003273"/>
                </a:solidFill>
              </a:rPr>
              <a:t>Workshop</a:t>
            </a:r>
            <a:endParaRPr lang="pt-BR" sz="1400" dirty="0">
              <a:solidFill>
                <a:schemeClr val="tx1">
                  <a:lumMod val="50000"/>
                </a:schemeClr>
              </a:solidFill>
            </a:endParaRPr>
          </a:p>
        </p:txBody>
      </p:sp>
      <p:sp>
        <p:nvSpPr>
          <p:cNvPr id="24" name="CaixaDeTexto 23">
            <a:extLst>
              <a:ext uri="{FF2B5EF4-FFF2-40B4-BE49-F238E27FC236}">
                <a16:creationId xmlns:a16="http://schemas.microsoft.com/office/drawing/2014/main" id="{E5A792D9-9641-4E8D-8EF8-BC3CD6260189}"/>
              </a:ext>
            </a:extLst>
          </p:cNvPr>
          <p:cNvSpPr txBox="1"/>
          <p:nvPr/>
        </p:nvSpPr>
        <p:spPr>
          <a:xfrm>
            <a:off x="6844262" y="3555493"/>
            <a:ext cx="1008112" cy="307777"/>
          </a:xfrm>
          <a:prstGeom prst="rect">
            <a:avLst/>
          </a:prstGeom>
          <a:noFill/>
        </p:spPr>
        <p:txBody>
          <a:bodyPr wrap="square" rtlCol="0">
            <a:spAutoFit/>
          </a:bodyPr>
          <a:lstStyle>
            <a:defPPr>
              <a:defRPr lang="en-US"/>
            </a:defPPr>
            <a:lvl1pPr algn="ctr">
              <a:defRPr sz="1200" b="1">
                <a:solidFill>
                  <a:schemeClr val="bg1"/>
                </a:solidFill>
              </a:defRPr>
            </a:lvl1pPr>
          </a:lstStyle>
          <a:p>
            <a:r>
              <a:rPr lang="pt-BR" sz="1400" dirty="0"/>
              <a:t>15.02.19</a:t>
            </a:r>
          </a:p>
        </p:txBody>
      </p:sp>
      <p:sp>
        <p:nvSpPr>
          <p:cNvPr id="25" name="Triângulo isósceles 24">
            <a:extLst>
              <a:ext uri="{FF2B5EF4-FFF2-40B4-BE49-F238E27FC236}">
                <a16:creationId xmlns:a16="http://schemas.microsoft.com/office/drawing/2014/main" id="{17495958-28BD-4D0F-968F-6054FA83B72A}"/>
              </a:ext>
            </a:extLst>
          </p:cNvPr>
          <p:cNvSpPr/>
          <p:nvPr/>
        </p:nvSpPr>
        <p:spPr>
          <a:xfrm>
            <a:off x="7223340" y="3956496"/>
            <a:ext cx="288032" cy="318588"/>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26" name="CaixaDeTexto 25">
            <a:extLst>
              <a:ext uri="{FF2B5EF4-FFF2-40B4-BE49-F238E27FC236}">
                <a16:creationId xmlns:a16="http://schemas.microsoft.com/office/drawing/2014/main" id="{8697131E-0CCC-4818-9EED-B479B88E3FC3}"/>
              </a:ext>
            </a:extLst>
          </p:cNvPr>
          <p:cNvSpPr txBox="1"/>
          <p:nvPr/>
        </p:nvSpPr>
        <p:spPr>
          <a:xfrm>
            <a:off x="7913406" y="3555493"/>
            <a:ext cx="936000" cy="307777"/>
          </a:xfrm>
          <a:prstGeom prst="rect">
            <a:avLst/>
          </a:prstGeom>
          <a:noFill/>
        </p:spPr>
        <p:txBody>
          <a:bodyPr wrap="square" rtlCol="0">
            <a:spAutoFit/>
          </a:bodyPr>
          <a:lstStyle>
            <a:defPPr>
              <a:defRPr lang="en-US"/>
            </a:defPPr>
            <a:lvl1pPr algn="ctr">
              <a:defRPr sz="1200" b="1">
                <a:solidFill>
                  <a:schemeClr val="bg1"/>
                </a:solidFill>
              </a:defRPr>
            </a:lvl1pPr>
          </a:lstStyle>
          <a:p>
            <a:r>
              <a:rPr lang="pt-BR" sz="1400" dirty="0"/>
              <a:t>20.02.19</a:t>
            </a:r>
          </a:p>
        </p:txBody>
      </p:sp>
      <p:sp>
        <p:nvSpPr>
          <p:cNvPr id="27" name="CaixaDeTexto 26">
            <a:extLst>
              <a:ext uri="{FF2B5EF4-FFF2-40B4-BE49-F238E27FC236}">
                <a16:creationId xmlns:a16="http://schemas.microsoft.com/office/drawing/2014/main" id="{39858EB1-9DFF-42AA-ADF7-1B7666CC1140}"/>
              </a:ext>
            </a:extLst>
          </p:cNvPr>
          <p:cNvSpPr txBox="1"/>
          <p:nvPr/>
        </p:nvSpPr>
        <p:spPr>
          <a:xfrm>
            <a:off x="7583380" y="1628800"/>
            <a:ext cx="1525124" cy="1384995"/>
          </a:xfrm>
          <a:prstGeom prst="rect">
            <a:avLst/>
          </a:prstGeom>
          <a:solidFill>
            <a:srgbClr val="003273"/>
          </a:solidFill>
        </p:spPr>
        <p:txBody>
          <a:bodyPr wrap="square" rtlCol="0">
            <a:spAutoFit/>
          </a:bodyPr>
          <a:lstStyle/>
          <a:p>
            <a:pPr algn="ctr"/>
            <a:r>
              <a:rPr lang="pt-BR" sz="1400" dirty="0">
                <a:solidFill>
                  <a:schemeClr val="bg1"/>
                </a:solidFill>
              </a:rPr>
              <a:t>Envio do 1º Ciclo de Alertas Compartilhados e encerramento da 1ª e 2ª avaliação</a:t>
            </a:r>
          </a:p>
        </p:txBody>
      </p:sp>
      <p:cxnSp>
        <p:nvCxnSpPr>
          <p:cNvPr id="28" name="Conector reto 27">
            <a:extLst>
              <a:ext uri="{FF2B5EF4-FFF2-40B4-BE49-F238E27FC236}">
                <a16:creationId xmlns:a16="http://schemas.microsoft.com/office/drawing/2014/main" id="{3EEF675F-EABE-4771-BD4B-94025CE8E87E}"/>
              </a:ext>
            </a:extLst>
          </p:cNvPr>
          <p:cNvCxnSpPr/>
          <p:nvPr/>
        </p:nvCxnSpPr>
        <p:spPr>
          <a:xfrm>
            <a:off x="2434561" y="3294563"/>
            <a:ext cx="0" cy="79200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id="{E650A066-D730-4003-AF67-913B97E822CD}"/>
              </a:ext>
            </a:extLst>
          </p:cNvPr>
          <p:cNvCxnSpPr/>
          <p:nvPr/>
        </p:nvCxnSpPr>
        <p:spPr>
          <a:xfrm>
            <a:off x="6835415" y="3292215"/>
            <a:ext cx="0" cy="79200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1" name="Triângulo isósceles 30">
            <a:extLst>
              <a:ext uri="{FF2B5EF4-FFF2-40B4-BE49-F238E27FC236}">
                <a16:creationId xmlns:a16="http://schemas.microsoft.com/office/drawing/2014/main" id="{7F7FC6D1-30F2-4688-9E55-446A8920E2B9}"/>
              </a:ext>
            </a:extLst>
          </p:cNvPr>
          <p:cNvSpPr/>
          <p:nvPr/>
        </p:nvSpPr>
        <p:spPr>
          <a:xfrm rot="10800000">
            <a:off x="8172400" y="3082276"/>
            <a:ext cx="288032" cy="318588"/>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32" name="Triângulo isósceles 31">
            <a:extLst>
              <a:ext uri="{FF2B5EF4-FFF2-40B4-BE49-F238E27FC236}">
                <a16:creationId xmlns:a16="http://schemas.microsoft.com/office/drawing/2014/main" id="{E64657BD-D018-488A-919B-DF6CACF7C9B4}"/>
              </a:ext>
            </a:extLst>
          </p:cNvPr>
          <p:cNvSpPr/>
          <p:nvPr/>
        </p:nvSpPr>
        <p:spPr>
          <a:xfrm rot="10800000">
            <a:off x="6081837" y="3097096"/>
            <a:ext cx="288032" cy="318588"/>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33" name="CaixaDeTexto 32">
            <a:extLst>
              <a:ext uri="{FF2B5EF4-FFF2-40B4-BE49-F238E27FC236}">
                <a16:creationId xmlns:a16="http://schemas.microsoft.com/office/drawing/2014/main" id="{1F0D1005-A06F-44B7-9E59-30C30628BCA5}"/>
              </a:ext>
            </a:extLst>
          </p:cNvPr>
          <p:cNvSpPr txBox="1"/>
          <p:nvPr/>
        </p:nvSpPr>
        <p:spPr>
          <a:xfrm>
            <a:off x="5448618" y="1899409"/>
            <a:ext cx="1525121" cy="1169551"/>
          </a:xfrm>
          <a:prstGeom prst="rect">
            <a:avLst/>
          </a:prstGeom>
          <a:noFill/>
        </p:spPr>
        <p:txBody>
          <a:bodyPr wrap="square" rtlCol="0">
            <a:spAutoFit/>
          </a:bodyPr>
          <a:lstStyle/>
          <a:p>
            <a:pPr algn="ctr"/>
            <a:r>
              <a:rPr lang="pt-BR" sz="1400" dirty="0">
                <a:solidFill>
                  <a:schemeClr val="tx1">
                    <a:lumMod val="50000"/>
                  </a:schemeClr>
                </a:solidFill>
              </a:rPr>
              <a:t>Disponibilização do vídeo de orientação sobre OMC no site da BSM</a:t>
            </a:r>
          </a:p>
        </p:txBody>
      </p:sp>
      <p:sp>
        <p:nvSpPr>
          <p:cNvPr id="34" name="Triângulo isósceles 33">
            <a:extLst>
              <a:ext uri="{FF2B5EF4-FFF2-40B4-BE49-F238E27FC236}">
                <a16:creationId xmlns:a16="http://schemas.microsoft.com/office/drawing/2014/main" id="{705A6BBC-26C5-4910-90F6-777D8755AA70}"/>
              </a:ext>
            </a:extLst>
          </p:cNvPr>
          <p:cNvSpPr/>
          <p:nvPr/>
        </p:nvSpPr>
        <p:spPr>
          <a:xfrm>
            <a:off x="4943650" y="3972912"/>
            <a:ext cx="288032" cy="318588"/>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35" name="CaixaDeTexto 34">
            <a:extLst>
              <a:ext uri="{FF2B5EF4-FFF2-40B4-BE49-F238E27FC236}">
                <a16:creationId xmlns:a16="http://schemas.microsoft.com/office/drawing/2014/main" id="{188086FA-5F5C-4D4D-A41D-7F6F8E0CCA02}"/>
              </a:ext>
            </a:extLst>
          </p:cNvPr>
          <p:cNvSpPr txBox="1"/>
          <p:nvPr/>
        </p:nvSpPr>
        <p:spPr>
          <a:xfrm>
            <a:off x="4595762" y="3567213"/>
            <a:ext cx="1008112" cy="307777"/>
          </a:xfrm>
          <a:prstGeom prst="rect">
            <a:avLst/>
          </a:prstGeom>
          <a:noFill/>
        </p:spPr>
        <p:txBody>
          <a:bodyPr wrap="square" rtlCol="0">
            <a:spAutoFit/>
          </a:bodyPr>
          <a:lstStyle>
            <a:defPPr>
              <a:defRPr lang="en-US"/>
            </a:defPPr>
            <a:lvl1pPr algn="ctr">
              <a:defRPr sz="1200" b="1">
                <a:solidFill>
                  <a:schemeClr val="bg1"/>
                </a:solidFill>
              </a:defRPr>
            </a:lvl1pPr>
          </a:lstStyle>
          <a:p>
            <a:r>
              <a:rPr lang="pt-BR" sz="1400" dirty="0"/>
              <a:t>06.07.18</a:t>
            </a:r>
          </a:p>
        </p:txBody>
      </p:sp>
      <p:sp>
        <p:nvSpPr>
          <p:cNvPr id="37" name="CaixaDeTexto 36">
            <a:extLst>
              <a:ext uri="{FF2B5EF4-FFF2-40B4-BE49-F238E27FC236}">
                <a16:creationId xmlns:a16="http://schemas.microsoft.com/office/drawing/2014/main" id="{03A5483E-2508-4693-A1BF-C87F922EE23E}"/>
              </a:ext>
            </a:extLst>
          </p:cNvPr>
          <p:cNvSpPr txBox="1"/>
          <p:nvPr/>
        </p:nvSpPr>
        <p:spPr>
          <a:xfrm>
            <a:off x="3923928" y="4328517"/>
            <a:ext cx="2339997" cy="1692771"/>
          </a:xfrm>
          <a:prstGeom prst="rect">
            <a:avLst/>
          </a:prstGeom>
          <a:noFill/>
        </p:spPr>
        <p:txBody>
          <a:bodyPr wrap="square" rtlCol="0">
            <a:spAutoFit/>
          </a:bodyPr>
          <a:lstStyle>
            <a:defPPr>
              <a:defRPr lang="en-US"/>
            </a:defPPr>
            <a:lvl1pPr algn="ctr">
              <a:defRPr sz="1200">
                <a:solidFill>
                  <a:schemeClr val="tx1">
                    <a:lumMod val="50000"/>
                  </a:schemeClr>
                </a:solidFill>
              </a:defRPr>
            </a:lvl1pPr>
          </a:lstStyle>
          <a:p>
            <a:r>
              <a:rPr lang="pt-BR" sz="1400" dirty="0"/>
              <a:t>Ofício Circular 032/2018-PRE</a:t>
            </a:r>
          </a:p>
          <a:p>
            <a:endParaRPr lang="pt-BR" sz="600" dirty="0"/>
          </a:p>
          <a:p>
            <a:r>
              <a:rPr lang="pt-BR" sz="1400" dirty="0"/>
              <a:t>Implementação de </a:t>
            </a:r>
            <a:r>
              <a:rPr lang="pt-BR" sz="1400" b="1" dirty="0">
                <a:solidFill>
                  <a:srgbClr val="003273"/>
                </a:solidFill>
              </a:rPr>
              <a:t>aperfeiçoamentos</a:t>
            </a:r>
            <a:r>
              <a:rPr lang="pt-BR" sz="1400" dirty="0"/>
              <a:t> no PUMA Trading System BM&amp;FBOVESPA vigentes a partir de 16.07.2018</a:t>
            </a:r>
          </a:p>
        </p:txBody>
      </p:sp>
    </p:spTree>
    <p:extLst>
      <p:ext uri="{BB962C8B-B14F-4D97-AF65-F5344CB8AC3E}">
        <p14:creationId xmlns:p14="http://schemas.microsoft.com/office/powerpoint/2010/main" val="310565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30317" y="259879"/>
            <a:ext cx="7061963" cy="504825"/>
          </a:xfrm>
          <a:prstGeom prst="rect">
            <a:avLst/>
          </a:prstGeom>
        </p:spPr>
        <p:txBody>
          <a:bodyPr anchor="ctr"/>
          <a:lstStyle>
            <a:defPPr>
              <a:defRPr lang="en-US"/>
            </a:defPPr>
            <a:lvl1pPr indent="0">
              <a:spcBef>
                <a:spcPct val="20000"/>
              </a:spcBef>
              <a:buFont typeface="Arial" pitchFamily="34" charset="0"/>
              <a:buNone/>
              <a:defRPr sz="2000" b="1">
                <a:solidFill>
                  <a:schemeClr val="bg1">
                    <a:lumMod val="25000"/>
                  </a:schemeClr>
                </a:solidFill>
                <a:latin typeface="+mj-lt"/>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ct val="0"/>
              </a:spcBef>
            </a:pPr>
            <a:r>
              <a:rPr lang="pt-BR" sz="2400" dirty="0">
                <a:solidFill>
                  <a:srgbClr val="00B0F0"/>
                </a:solidFill>
                <a:latin typeface="+mn-lt"/>
              </a:rPr>
              <a:t>Evolução das ocorrências de OMC</a:t>
            </a:r>
          </a:p>
          <a:p>
            <a:pPr>
              <a:spcBef>
                <a:spcPct val="0"/>
              </a:spcBef>
            </a:pPr>
            <a:r>
              <a:rPr lang="pt-BR" sz="2400" dirty="0">
                <a:solidFill>
                  <a:srgbClr val="00B0F0"/>
                </a:solidFill>
                <a:latin typeface="+mn-lt"/>
              </a:rPr>
              <a:t>Visão Geral</a:t>
            </a:r>
          </a:p>
        </p:txBody>
      </p:sp>
      <p:sp>
        <p:nvSpPr>
          <p:cNvPr id="8" name="Retângulo 7"/>
          <p:cNvSpPr/>
          <p:nvPr/>
        </p:nvSpPr>
        <p:spPr>
          <a:xfrm>
            <a:off x="1691784" y="806903"/>
            <a:ext cx="936000"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solidFill>
                  <a:srgbClr val="FF0000"/>
                </a:solidFill>
              </a:rPr>
              <a:t>1º avaliação</a:t>
            </a:r>
          </a:p>
        </p:txBody>
      </p:sp>
      <p:sp>
        <p:nvSpPr>
          <p:cNvPr id="7" name="Retângulo 6"/>
          <p:cNvSpPr/>
          <p:nvPr/>
        </p:nvSpPr>
        <p:spPr>
          <a:xfrm>
            <a:off x="3248063" y="806903"/>
            <a:ext cx="936000"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solidFill>
                  <a:srgbClr val="FF0000"/>
                </a:solidFill>
              </a:rPr>
              <a:t>2º avaliação</a:t>
            </a:r>
            <a:endParaRPr lang="pt-BR" sz="1300" dirty="0">
              <a:solidFill>
                <a:srgbClr val="FF0000"/>
              </a:solidFill>
              <a:highlight>
                <a:srgbClr val="FFFF00"/>
              </a:highlight>
            </a:endParaRPr>
          </a:p>
        </p:txBody>
      </p:sp>
      <p:cxnSp>
        <p:nvCxnSpPr>
          <p:cNvPr id="15" name="Conector reto 14">
            <a:extLst>
              <a:ext uri="{FF2B5EF4-FFF2-40B4-BE49-F238E27FC236}">
                <a16:creationId xmlns:a16="http://schemas.microsoft.com/office/drawing/2014/main" id="{7790A128-58D4-4B66-BEED-872E7003F67A}"/>
              </a:ext>
            </a:extLst>
          </p:cNvPr>
          <p:cNvCxnSpPr>
            <a:cxnSpLocks/>
          </p:cNvCxnSpPr>
          <p:nvPr/>
        </p:nvCxnSpPr>
        <p:spPr>
          <a:xfrm>
            <a:off x="4184063" y="1166943"/>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11F0E9C0-D606-496B-BD0A-A0391F00D293}"/>
              </a:ext>
            </a:extLst>
          </p:cNvPr>
          <p:cNvCxnSpPr>
            <a:cxnSpLocks/>
          </p:cNvCxnSpPr>
          <p:nvPr/>
        </p:nvCxnSpPr>
        <p:spPr>
          <a:xfrm>
            <a:off x="3247959" y="1166943"/>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EE67E9FF-99A6-409B-BC23-215E32156E00}"/>
              </a:ext>
            </a:extLst>
          </p:cNvPr>
          <p:cNvCxnSpPr>
            <a:cxnSpLocks/>
          </p:cNvCxnSpPr>
          <p:nvPr/>
        </p:nvCxnSpPr>
        <p:spPr>
          <a:xfrm>
            <a:off x="2743903" y="1166943"/>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Gráfico 13">
            <a:extLst>
              <a:ext uri="{FF2B5EF4-FFF2-40B4-BE49-F238E27FC236}">
                <a16:creationId xmlns:a16="http://schemas.microsoft.com/office/drawing/2014/main" id="{C56FBAB0-9B03-41C2-8428-A7A58904DCB1}"/>
              </a:ext>
            </a:extLst>
          </p:cNvPr>
          <p:cNvGraphicFramePr>
            <a:graphicFrameLocks/>
          </p:cNvGraphicFramePr>
          <p:nvPr>
            <p:extLst>
              <p:ext uri="{D42A27DB-BD31-4B8C-83A1-F6EECF244321}">
                <p14:modId xmlns:p14="http://schemas.microsoft.com/office/powerpoint/2010/main" val="3782040223"/>
              </p:ext>
            </p:extLst>
          </p:nvPr>
        </p:nvGraphicFramePr>
        <p:xfrm>
          <a:off x="467561" y="1613471"/>
          <a:ext cx="7992871" cy="4407817"/>
        </p:xfrm>
        <a:graphic>
          <a:graphicData uri="http://schemas.openxmlformats.org/drawingml/2006/chart">
            <c:chart xmlns:c="http://schemas.openxmlformats.org/drawingml/2006/chart" xmlns:r="http://schemas.openxmlformats.org/officeDocument/2006/relationships" r:id="rId2"/>
          </a:graphicData>
        </a:graphic>
      </p:graphicFrame>
      <p:sp>
        <p:nvSpPr>
          <p:cNvPr id="9" name="Retângulo 8">
            <a:extLst>
              <a:ext uri="{FF2B5EF4-FFF2-40B4-BE49-F238E27FC236}">
                <a16:creationId xmlns:a16="http://schemas.microsoft.com/office/drawing/2014/main" id="{4040C5C3-9D53-4C2A-B941-8E009F768A38}"/>
              </a:ext>
            </a:extLst>
          </p:cNvPr>
          <p:cNvSpPr/>
          <p:nvPr/>
        </p:nvSpPr>
        <p:spPr>
          <a:xfrm>
            <a:off x="6704351" y="1613471"/>
            <a:ext cx="1362576"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rgbClr val="00B050"/>
                </a:solidFill>
              </a:rPr>
              <a:t>Alerta Compartilhado</a:t>
            </a:r>
            <a:endParaRPr lang="pt-BR" sz="1300" b="1" dirty="0">
              <a:solidFill>
                <a:srgbClr val="00B050"/>
              </a:solidFill>
              <a:highlight>
                <a:srgbClr val="FFFF00"/>
              </a:highlight>
            </a:endParaRPr>
          </a:p>
        </p:txBody>
      </p:sp>
      <p:cxnSp>
        <p:nvCxnSpPr>
          <p:cNvPr id="3" name="Conector de Seta Reta 2">
            <a:extLst>
              <a:ext uri="{FF2B5EF4-FFF2-40B4-BE49-F238E27FC236}">
                <a16:creationId xmlns:a16="http://schemas.microsoft.com/office/drawing/2014/main" id="{E5ED0DAF-3D34-427E-8FD6-0B18A4363E63}"/>
              </a:ext>
            </a:extLst>
          </p:cNvPr>
          <p:cNvCxnSpPr/>
          <p:nvPr/>
        </p:nvCxnSpPr>
        <p:spPr>
          <a:xfrm>
            <a:off x="7424423" y="2307064"/>
            <a:ext cx="216024" cy="516063"/>
          </a:xfrm>
          <a:prstGeom prst="straightConnector1">
            <a:avLst/>
          </a:prstGeom>
          <a:ln w="254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33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30316" y="187871"/>
            <a:ext cx="7991999" cy="504825"/>
          </a:xfrm>
          <a:prstGeom prst="rect">
            <a:avLst/>
          </a:prstGeom>
        </p:spPr>
        <p:txBody>
          <a:bodyPr anchor="ctr"/>
          <a:lstStyle>
            <a:defPPr>
              <a:defRPr lang="en-US"/>
            </a:defPPr>
            <a:lvl1pPr indent="0">
              <a:spcBef>
                <a:spcPct val="20000"/>
              </a:spcBef>
              <a:buFont typeface="Arial" pitchFamily="34" charset="0"/>
              <a:buNone/>
              <a:defRPr sz="2000" b="1">
                <a:solidFill>
                  <a:schemeClr val="bg1">
                    <a:lumMod val="25000"/>
                  </a:schemeClr>
                </a:solidFill>
                <a:latin typeface="+mj-lt"/>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ct val="0"/>
              </a:spcBef>
            </a:pPr>
            <a:r>
              <a:rPr lang="pt-BR" sz="2400" dirty="0">
                <a:solidFill>
                  <a:srgbClr val="00B0F0"/>
                </a:solidFill>
                <a:latin typeface="+mn-lt"/>
              </a:rPr>
              <a:t>Evolução das ocorrências de OMC</a:t>
            </a:r>
          </a:p>
          <a:p>
            <a:pPr>
              <a:spcBef>
                <a:spcPct val="0"/>
              </a:spcBef>
            </a:pPr>
            <a:r>
              <a:rPr lang="pt-BR" sz="2400" dirty="0">
                <a:solidFill>
                  <a:srgbClr val="00B0F0"/>
                </a:solidFill>
                <a:latin typeface="+mn-lt"/>
              </a:rPr>
              <a:t>Visão Operador e Corretora</a:t>
            </a:r>
          </a:p>
        </p:txBody>
      </p:sp>
      <p:sp>
        <p:nvSpPr>
          <p:cNvPr id="8" name="Retângulo 7"/>
          <p:cNvSpPr/>
          <p:nvPr/>
        </p:nvSpPr>
        <p:spPr>
          <a:xfrm>
            <a:off x="1619776" y="908720"/>
            <a:ext cx="936000"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solidFill>
                  <a:srgbClr val="FF0000"/>
                </a:solidFill>
              </a:rPr>
              <a:t>1º avaliação</a:t>
            </a:r>
          </a:p>
        </p:txBody>
      </p:sp>
      <p:sp>
        <p:nvSpPr>
          <p:cNvPr id="7" name="Retângulo 6"/>
          <p:cNvSpPr/>
          <p:nvPr/>
        </p:nvSpPr>
        <p:spPr>
          <a:xfrm>
            <a:off x="3204840" y="908720"/>
            <a:ext cx="936000"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solidFill>
                  <a:srgbClr val="FF0000"/>
                </a:solidFill>
              </a:rPr>
              <a:t>2º avaliação</a:t>
            </a:r>
            <a:endParaRPr lang="pt-BR" sz="1300" dirty="0">
              <a:solidFill>
                <a:srgbClr val="FF0000"/>
              </a:solidFill>
              <a:highlight>
                <a:srgbClr val="FFFF00"/>
              </a:highlight>
            </a:endParaRPr>
          </a:p>
        </p:txBody>
      </p:sp>
      <p:cxnSp>
        <p:nvCxnSpPr>
          <p:cNvPr id="15" name="Conector reto 14">
            <a:extLst>
              <a:ext uri="{FF2B5EF4-FFF2-40B4-BE49-F238E27FC236}">
                <a16:creationId xmlns:a16="http://schemas.microsoft.com/office/drawing/2014/main" id="{7790A128-58D4-4B66-BEED-872E7003F67A}"/>
              </a:ext>
            </a:extLst>
          </p:cNvPr>
          <p:cNvCxnSpPr>
            <a:cxnSpLocks/>
          </p:cNvCxnSpPr>
          <p:nvPr/>
        </p:nvCxnSpPr>
        <p:spPr>
          <a:xfrm>
            <a:off x="4140840" y="1268760"/>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11F0E9C0-D606-496B-BD0A-A0391F00D293}"/>
              </a:ext>
            </a:extLst>
          </p:cNvPr>
          <p:cNvCxnSpPr>
            <a:cxnSpLocks/>
          </p:cNvCxnSpPr>
          <p:nvPr/>
        </p:nvCxnSpPr>
        <p:spPr>
          <a:xfrm>
            <a:off x="3204736" y="1268760"/>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EE67E9FF-99A6-409B-BC23-215E32156E00}"/>
              </a:ext>
            </a:extLst>
          </p:cNvPr>
          <p:cNvCxnSpPr>
            <a:cxnSpLocks/>
          </p:cNvCxnSpPr>
          <p:nvPr/>
        </p:nvCxnSpPr>
        <p:spPr>
          <a:xfrm>
            <a:off x="2700680" y="1268760"/>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Gráfico 10">
            <a:extLst>
              <a:ext uri="{FF2B5EF4-FFF2-40B4-BE49-F238E27FC236}">
                <a16:creationId xmlns:a16="http://schemas.microsoft.com/office/drawing/2014/main" id="{9CDBB474-2064-4BE7-8A47-CE9BFD4514A4}"/>
              </a:ext>
            </a:extLst>
          </p:cNvPr>
          <p:cNvGraphicFramePr>
            <a:graphicFrameLocks/>
          </p:cNvGraphicFramePr>
          <p:nvPr>
            <p:extLst>
              <p:ext uri="{D42A27DB-BD31-4B8C-83A1-F6EECF244321}">
                <p14:modId xmlns:p14="http://schemas.microsoft.com/office/powerpoint/2010/main" val="3866722576"/>
              </p:ext>
            </p:extLst>
          </p:nvPr>
        </p:nvGraphicFramePr>
        <p:xfrm>
          <a:off x="540440" y="1614888"/>
          <a:ext cx="7992000" cy="4406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tângulo 8">
            <a:extLst>
              <a:ext uri="{FF2B5EF4-FFF2-40B4-BE49-F238E27FC236}">
                <a16:creationId xmlns:a16="http://schemas.microsoft.com/office/drawing/2014/main" id="{A05914A5-262A-4A39-857A-39216FCF7DAC}"/>
              </a:ext>
            </a:extLst>
          </p:cNvPr>
          <p:cNvSpPr/>
          <p:nvPr/>
        </p:nvSpPr>
        <p:spPr>
          <a:xfrm>
            <a:off x="6810712" y="2564904"/>
            <a:ext cx="1362576"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rgbClr val="00B050"/>
                </a:solidFill>
              </a:rPr>
              <a:t>Alerta Compartilhado</a:t>
            </a:r>
            <a:endParaRPr lang="pt-BR" sz="1300" b="1" dirty="0">
              <a:solidFill>
                <a:srgbClr val="00B050"/>
              </a:solidFill>
              <a:highlight>
                <a:srgbClr val="FFFF00"/>
              </a:highlight>
            </a:endParaRPr>
          </a:p>
        </p:txBody>
      </p:sp>
      <p:cxnSp>
        <p:nvCxnSpPr>
          <p:cNvPr id="12" name="Conector de Seta Reta 11">
            <a:extLst>
              <a:ext uri="{FF2B5EF4-FFF2-40B4-BE49-F238E27FC236}">
                <a16:creationId xmlns:a16="http://schemas.microsoft.com/office/drawing/2014/main" id="{CF5496EE-EFC6-484D-9E42-727F8477F428}"/>
              </a:ext>
            </a:extLst>
          </p:cNvPr>
          <p:cNvCxnSpPr/>
          <p:nvPr/>
        </p:nvCxnSpPr>
        <p:spPr>
          <a:xfrm>
            <a:off x="7530784" y="3258497"/>
            <a:ext cx="216024" cy="516063"/>
          </a:xfrm>
          <a:prstGeom prst="straightConnector1">
            <a:avLst/>
          </a:prstGeom>
          <a:ln w="254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683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E0337655-B7F6-4EB0-994D-4768C4DC7CA5}"/>
              </a:ext>
            </a:extLst>
          </p:cNvPr>
          <p:cNvSpPr>
            <a:spLocks noGrp="1"/>
          </p:cNvSpPr>
          <p:nvPr>
            <p:ph type="body" sz="quarter" idx="13"/>
          </p:nvPr>
        </p:nvSpPr>
        <p:spPr>
          <a:xfrm>
            <a:off x="251520" y="404704"/>
            <a:ext cx="8280400" cy="360000"/>
          </a:xfrm>
        </p:spPr>
        <p:txBody>
          <a:bodyPr/>
          <a:lstStyle/>
          <a:p>
            <a:r>
              <a:rPr lang="pt-BR" sz="2200" b="1" dirty="0"/>
              <a:t>AGENDA</a:t>
            </a:r>
          </a:p>
        </p:txBody>
      </p:sp>
      <p:sp>
        <p:nvSpPr>
          <p:cNvPr id="4" name="Espaço Reservado para Texto 3">
            <a:extLst>
              <a:ext uri="{FF2B5EF4-FFF2-40B4-BE49-F238E27FC236}">
                <a16:creationId xmlns:a16="http://schemas.microsoft.com/office/drawing/2014/main" id="{12DEDFD8-2EC5-47F2-87C4-11DAEC3CBEAE}"/>
              </a:ext>
            </a:extLst>
          </p:cNvPr>
          <p:cNvSpPr>
            <a:spLocks noGrp="1"/>
          </p:cNvSpPr>
          <p:nvPr>
            <p:ph type="body" sz="quarter" idx="16"/>
          </p:nvPr>
        </p:nvSpPr>
        <p:spPr>
          <a:xfrm>
            <a:off x="251520" y="1747801"/>
            <a:ext cx="8568000" cy="360000"/>
          </a:xfrm>
          <a:solidFill>
            <a:schemeClr val="bg2">
              <a:lumMod val="85000"/>
            </a:schemeClr>
          </a:solidFill>
        </p:spPr>
        <p:txBody>
          <a:bodyPr anchor="ctr"/>
          <a:lstStyle/>
          <a:p>
            <a:r>
              <a:rPr lang="pt-BR" sz="1800" dirty="0">
                <a:solidFill>
                  <a:srgbClr val="003273"/>
                </a:solidFill>
              </a:rPr>
              <a:t>Supervisão da BSM sobre OMC intencional para cancelamento de oferta em leilão</a:t>
            </a:r>
          </a:p>
        </p:txBody>
      </p:sp>
      <p:sp>
        <p:nvSpPr>
          <p:cNvPr id="6" name="Espaço Reservado para Texto 5">
            <a:extLst>
              <a:ext uri="{FF2B5EF4-FFF2-40B4-BE49-F238E27FC236}">
                <a16:creationId xmlns:a16="http://schemas.microsoft.com/office/drawing/2014/main" id="{7E74AA98-BD1F-4376-8883-28B30242AA91}"/>
              </a:ext>
            </a:extLst>
          </p:cNvPr>
          <p:cNvSpPr>
            <a:spLocks noGrp="1"/>
          </p:cNvSpPr>
          <p:nvPr>
            <p:ph type="body" sz="quarter" idx="18"/>
          </p:nvPr>
        </p:nvSpPr>
        <p:spPr>
          <a:xfrm>
            <a:off x="251520" y="2286989"/>
            <a:ext cx="8568952" cy="349923"/>
          </a:xfrm>
          <a:solidFill>
            <a:schemeClr val="bg2">
              <a:lumMod val="85000"/>
            </a:schemeClr>
          </a:solidFill>
        </p:spPr>
        <p:txBody>
          <a:bodyPr/>
          <a:lstStyle/>
          <a:p>
            <a:r>
              <a:rPr lang="pt-BR" sz="1800" dirty="0">
                <a:solidFill>
                  <a:srgbClr val="003273"/>
                </a:solidFill>
              </a:rPr>
              <a:t>Compartilhamento de Alertas de OMC intencional em leilão que desloca demanda</a:t>
            </a:r>
          </a:p>
        </p:txBody>
      </p:sp>
      <p:sp>
        <p:nvSpPr>
          <p:cNvPr id="8" name="Espaço Reservado para Texto 7">
            <a:extLst>
              <a:ext uri="{FF2B5EF4-FFF2-40B4-BE49-F238E27FC236}">
                <a16:creationId xmlns:a16="http://schemas.microsoft.com/office/drawing/2014/main" id="{FDCBFAC4-AF58-4B39-825E-5663E5C36B4B}"/>
              </a:ext>
            </a:extLst>
          </p:cNvPr>
          <p:cNvSpPr>
            <a:spLocks noGrp="1"/>
          </p:cNvSpPr>
          <p:nvPr>
            <p:ph type="body" sz="quarter" idx="20"/>
          </p:nvPr>
        </p:nvSpPr>
        <p:spPr>
          <a:xfrm>
            <a:off x="267007" y="2780968"/>
            <a:ext cx="8568000" cy="360000"/>
          </a:xfrm>
          <a:solidFill>
            <a:schemeClr val="bg2">
              <a:lumMod val="85000"/>
            </a:schemeClr>
          </a:solidFill>
        </p:spPr>
        <p:txBody>
          <a:bodyPr anchor="ctr"/>
          <a:lstStyle/>
          <a:p>
            <a:r>
              <a:rPr lang="pt-BR" sz="1800" dirty="0">
                <a:solidFill>
                  <a:srgbClr val="003273"/>
                </a:solidFill>
              </a:rPr>
              <a:t>Atribuição do Participante</a:t>
            </a:r>
          </a:p>
        </p:txBody>
      </p:sp>
      <p:sp>
        <p:nvSpPr>
          <p:cNvPr id="10" name="Espaço Reservado para Texto 9">
            <a:extLst>
              <a:ext uri="{FF2B5EF4-FFF2-40B4-BE49-F238E27FC236}">
                <a16:creationId xmlns:a16="http://schemas.microsoft.com/office/drawing/2014/main" id="{D34EB982-C163-494C-AA3A-F5F707C9C89C}"/>
              </a:ext>
            </a:extLst>
          </p:cNvPr>
          <p:cNvSpPr>
            <a:spLocks noGrp="1"/>
          </p:cNvSpPr>
          <p:nvPr>
            <p:ph type="body" sz="quarter" idx="22"/>
          </p:nvPr>
        </p:nvSpPr>
        <p:spPr>
          <a:xfrm>
            <a:off x="251520" y="3285024"/>
            <a:ext cx="8568000" cy="360000"/>
          </a:xfrm>
          <a:solidFill>
            <a:schemeClr val="bg1">
              <a:lumMod val="85000"/>
            </a:schemeClr>
          </a:solidFill>
        </p:spPr>
        <p:txBody>
          <a:bodyPr/>
          <a:lstStyle/>
          <a:p>
            <a:r>
              <a:rPr lang="pt-BR" sz="1800" dirty="0">
                <a:solidFill>
                  <a:srgbClr val="003273"/>
                </a:solidFill>
              </a:rPr>
              <a:t>Diligência esperada dos Participantes</a:t>
            </a:r>
          </a:p>
        </p:txBody>
      </p:sp>
      <p:sp>
        <p:nvSpPr>
          <p:cNvPr id="7" name="Espaço Reservado para Texto 9">
            <a:extLst>
              <a:ext uri="{FF2B5EF4-FFF2-40B4-BE49-F238E27FC236}">
                <a16:creationId xmlns:a16="http://schemas.microsoft.com/office/drawing/2014/main" id="{54828C00-F806-48F3-90FF-3673736680CE}"/>
              </a:ext>
            </a:extLst>
          </p:cNvPr>
          <p:cNvSpPr txBox="1">
            <a:spLocks/>
          </p:cNvSpPr>
          <p:nvPr/>
        </p:nvSpPr>
        <p:spPr>
          <a:xfrm>
            <a:off x="251520" y="3789080"/>
            <a:ext cx="8568000" cy="360000"/>
          </a:xfrm>
          <a:prstGeom prst="rect">
            <a:avLst/>
          </a:prstGeom>
          <a:solidFill>
            <a:schemeClr val="bg1">
              <a:lumMod val="85000"/>
            </a:schemeClr>
          </a:solidFill>
        </p:spPr>
        <p:txBody>
          <a:bodyPr anchor="ctr"/>
          <a:lstStyle>
            <a:lvl1pPr marL="342900" indent="-342900" algn="l" defTabSz="914400" rtl="0" eaLnBrk="1" latinLnBrk="0" hangingPunct="1">
              <a:spcBef>
                <a:spcPct val="20000"/>
              </a:spcBef>
              <a:buFont typeface="Arial" pitchFamily="34" charset="0"/>
              <a:buNone/>
              <a:defRPr sz="2000" kern="120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1800" dirty="0">
                <a:solidFill>
                  <a:srgbClr val="003273"/>
                </a:solidFill>
              </a:rPr>
              <a:t>Conteúdo do compartilhamento</a:t>
            </a:r>
          </a:p>
        </p:txBody>
      </p:sp>
      <p:sp>
        <p:nvSpPr>
          <p:cNvPr id="9" name="Espaço Reservado para Texto 3">
            <a:extLst>
              <a:ext uri="{FF2B5EF4-FFF2-40B4-BE49-F238E27FC236}">
                <a16:creationId xmlns:a16="http://schemas.microsoft.com/office/drawing/2014/main" id="{77536601-268A-4DBF-86F3-5A0A00660114}"/>
              </a:ext>
            </a:extLst>
          </p:cNvPr>
          <p:cNvSpPr txBox="1">
            <a:spLocks/>
          </p:cNvSpPr>
          <p:nvPr/>
        </p:nvSpPr>
        <p:spPr>
          <a:xfrm>
            <a:off x="251520" y="1196752"/>
            <a:ext cx="8568000" cy="360000"/>
          </a:xfrm>
          <a:prstGeom prst="rect">
            <a:avLst/>
          </a:prstGeom>
          <a:solidFill>
            <a:schemeClr val="bg2">
              <a:lumMod val="85000"/>
            </a:schemeClr>
          </a:solidFill>
        </p:spPr>
        <p:txBody>
          <a:bodyPr anchor="ctr"/>
          <a:lstStyle>
            <a:lvl1pPr marL="342900" indent="-342900" algn="l" defTabSz="914400" rtl="0" eaLnBrk="1" latinLnBrk="0" hangingPunct="1">
              <a:spcBef>
                <a:spcPct val="20000"/>
              </a:spcBef>
              <a:buFont typeface="Arial" pitchFamily="34" charset="0"/>
              <a:buNone/>
              <a:defRPr sz="2000" kern="120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pt-BR" sz="1800" dirty="0">
                <a:solidFill>
                  <a:srgbClr val="003273"/>
                </a:solidFill>
              </a:rPr>
              <a:t>Evolução do compartilhamento de alertas – ICVM 301</a:t>
            </a:r>
          </a:p>
        </p:txBody>
      </p:sp>
      <p:sp>
        <p:nvSpPr>
          <p:cNvPr id="11" name="Espaço Reservado para Texto 9">
            <a:extLst>
              <a:ext uri="{FF2B5EF4-FFF2-40B4-BE49-F238E27FC236}">
                <a16:creationId xmlns:a16="http://schemas.microsoft.com/office/drawing/2014/main" id="{B12FFF1F-C0EB-40DC-92A1-67FAF68E136C}"/>
              </a:ext>
            </a:extLst>
          </p:cNvPr>
          <p:cNvSpPr txBox="1">
            <a:spLocks/>
          </p:cNvSpPr>
          <p:nvPr/>
        </p:nvSpPr>
        <p:spPr>
          <a:xfrm>
            <a:off x="251520" y="4293096"/>
            <a:ext cx="8568000" cy="360000"/>
          </a:xfrm>
          <a:prstGeom prst="rect">
            <a:avLst/>
          </a:prstGeom>
          <a:solidFill>
            <a:schemeClr val="bg1">
              <a:lumMod val="85000"/>
            </a:schemeClr>
          </a:solidFill>
        </p:spPr>
        <p:txBody>
          <a:bodyPr anchor="ctr"/>
          <a:lstStyle>
            <a:lvl1pPr marL="342900" indent="-342900" algn="l" defTabSz="914400" rtl="0" eaLnBrk="1" latinLnBrk="0" hangingPunct="1">
              <a:spcBef>
                <a:spcPct val="20000"/>
              </a:spcBef>
              <a:buFont typeface="Arial" pitchFamily="34" charset="0"/>
              <a:buNone/>
              <a:defRPr sz="2000" kern="120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1800" dirty="0">
                <a:solidFill>
                  <a:srgbClr val="003273"/>
                </a:solidFill>
              </a:rPr>
              <a:t>Ambiente para troca de arquivos entre a BSM e os Participantes (MFT)</a:t>
            </a:r>
          </a:p>
        </p:txBody>
      </p:sp>
    </p:spTree>
    <p:extLst>
      <p:ext uri="{BB962C8B-B14F-4D97-AF65-F5344CB8AC3E}">
        <p14:creationId xmlns:p14="http://schemas.microsoft.com/office/powerpoint/2010/main" val="359570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30317" y="187871"/>
            <a:ext cx="7854051" cy="504825"/>
          </a:xfrm>
          <a:prstGeom prst="rect">
            <a:avLst/>
          </a:prstGeom>
        </p:spPr>
        <p:txBody>
          <a:bodyPr anchor="ctr"/>
          <a:lstStyle>
            <a:defPPr>
              <a:defRPr lang="en-US"/>
            </a:defPPr>
            <a:lvl1pPr indent="0">
              <a:spcBef>
                <a:spcPct val="20000"/>
              </a:spcBef>
              <a:buFont typeface="Arial" pitchFamily="34" charset="0"/>
              <a:buNone/>
              <a:defRPr sz="2000" b="1">
                <a:solidFill>
                  <a:schemeClr val="bg1">
                    <a:lumMod val="25000"/>
                  </a:schemeClr>
                </a:solidFill>
                <a:latin typeface="+mj-lt"/>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ct val="0"/>
              </a:spcBef>
            </a:pPr>
            <a:r>
              <a:rPr lang="pt-BR" sz="2400" dirty="0">
                <a:solidFill>
                  <a:srgbClr val="00B0F0"/>
                </a:solidFill>
                <a:latin typeface="+mn-lt"/>
              </a:rPr>
              <a:t>Evolução das ocorrências de OMC</a:t>
            </a:r>
          </a:p>
          <a:p>
            <a:pPr>
              <a:spcBef>
                <a:spcPct val="0"/>
              </a:spcBef>
            </a:pPr>
            <a:r>
              <a:rPr lang="pt-BR" sz="2400" dirty="0">
                <a:solidFill>
                  <a:srgbClr val="00B0F0"/>
                </a:solidFill>
                <a:latin typeface="+mn-lt"/>
              </a:rPr>
              <a:t>Visão Cliente e Corretora</a:t>
            </a:r>
          </a:p>
        </p:txBody>
      </p:sp>
      <p:sp>
        <p:nvSpPr>
          <p:cNvPr id="8" name="Retângulo 7"/>
          <p:cNvSpPr/>
          <p:nvPr/>
        </p:nvSpPr>
        <p:spPr>
          <a:xfrm>
            <a:off x="1547768" y="894808"/>
            <a:ext cx="936000"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solidFill>
                  <a:srgbClr val="FF0000"/>
                </a:solidFill>
              </a:rPr>
              <a:t>1º avaliação</a:t>
            </a:r>
          </a:p>
        </p:txBody>
      </p:sp>
      <p:sp>
        <p:nvSpPr>
          <p:cNvPr id="7" name="Retângulo 6"/>
          <p:cNvSpPr/>
          <p:nvPr/>
        </p:nvSpPr>
        <p:spPr>
          <a:xfrm>
            <a:off x="3204840" y="894808"/>
            <a:ext cx="936000"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solidFill>
                  <a:srgbClr val="FF0000"/>
                </a:solidFill>
              </a:rPr>
              <a:t>2º avaliação</a:t>
            </a:r>
            <a:endParaRPr lang="pt-BR" sz="1300" dirty="0">
              <a:solidFill>
                <a:srgbClr val="FF0000"/>
              </a:solidFill>
              <a:highlight>
                <a:srgbClr val="FFFF00"/>
              </a:highlight>
            </a:endParaRPr>
          </a:p>
        </p:txBody>
      </p:sp>
      <p:cxnSp>
        <p:nvCxnSpPr>
          <p:cNvPr id="15" name="Conector reto 14">
            <a:extLst>
              <a:ext uri="{FF2B5EF4-FFF2-40B4-BE49-F238E27FC236}">
                <a16:creationId xmlns:a16="http://schemas.microsoft.com/office/drawing/2014/main" id="{7790A128-58D4-4B66-BEED-872E7003F67A}"/>
              </a:ext>
            </a:extLst>
          </p:cNvPr>
          <p:cNvCxnSpPr>
            <a:cxnSpLocks/>
          </p:cNvCxnSpPr>
          <p:nvPr/>
        </p:nvCxnSpPr>
        <p:spPr>
          <a:xfrm>
            <a:off x="4140840" y="1254848"/>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11F0E9C0-D606-496B-BD0A-A0391F00D293}"/>
              </a:ext>
            </a:extLst>
          </p:cNvPr>
          <p:cNvCxnSpPr>
            <a:cxnSpLocks/>
          </p:cNvCxnSpPr>
          <p:nvPr/>
        </p:nvCxnSpPr>
        <p:spPr>
          <a:xfrm>
            <a:off x="3204736" y="1254848"/>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EE67E9FF-99A6-409B-BC23-215E32156E00}"/>
              </a:ext>
            </a:extLst>
          </p:cNvPr>
          <p:cNvCxnSpPr>
            <a:cxnSpLocks/>
          </p:cNvCxnSpPr>
          <p:nvPr/>
        </p:nvCxnSpPr>
        <p:spPr>
          <a:xfrm>
            <a:off x="2700680" y="1254848"/>
            <a:ext cx="0" cy="44078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Gráfico 10">
            <a:extLst>
              <a:ext uri="{FF2B5EF4-FFF2-40B4-BE49-F238E27FC236}">
                <a16:creationId xmlns:a16="http://schemas.microsoft.com/office/drawing/2014/main" id="{61E5C8CC-75F9-4ABA-81E7-CBDB98C0594E}"/>
              </a:ext>
            </a:extLst>
          </p:cNvPr>
          <p:cNvGraphicFramePr>
            <a:graphicFrameLocks/>
          </p:cNvGraphicFramePr>
          <p:nvPr>
            <p:extLst>
              <p:ext uri="{D42A27DB-BD31-4B8C-83A1-F6EECF244321}">
                <p14:modId xmlns:p14="http://schemas.microsoft.com/office/powerpoint/2010/main" val="3449247775"/>
              </p:ext>
            </p:extLst>
          </p:nvPr>
        </p:nvGraphicFramePr>
        <p:xfrm>
          <a:off x="396424" y="1614888"/>
          <a:ext cx="7992000" cy="4406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tângulo 8">
            <a:extLst>
              <a:ext uri="{FF2B5EF4-FFF2-40B4-BE49-F238E27FC236}">
                <a16:creationId xmlns:a16="http://schemas.microsoft.com/office/drawing/2014/main" id="{80117535-0982-475A-A345-D690E63E5140}"/>
              </a:ext>
            </a:extLst>
          </p:cNvPr>
          <p:cNvSpPr/>
          <p:nvPr/>
        </p:nvSpPr>
        <p:spPr>
          <a:xfrm>
            <a:off x="6517104" y="1772816"/>
            <a:ext cx="1362576" cy="69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rgbClr val="00B050"/>
                </a:solidFill>
              </a:rPr>
              <a:t>Alerta Compartilhado</a:t>
            </a:r>
            <a:endParaRPr lang="pt-BR" sz="1300" b="1" dirty="0">
              <a:solidFill>
                <a:srgbClr val="00B050"/>
              </a:solidFill>
              <a:highlight>
                <a:srgbClr val="FFFF00"/>
              </a:highlight>
            </a:endParaRPr>
          </a:p>
        </p:txBody>
      </p:sp>
      <p:cxnSp>
        <p:nvCxnSpPr>
          <p:cNvPr id="12" name="Conector de Seta Reta 11">
            <a:extLst>
              <a:ext uri="{FF2B5EF4-FFF2-40B4-BE49-F238E27FC236}">
                <a16:creationId xmlns:a16="http://schemas.microsoft.com/office/drawing/2014/main" id="{1666CB48-056B-4F70-B04E-88CBDB769D4C}"/>
              </a:ext>
            </a:extLst>
          </p:cNvPr>
          <p:cNvCxnSpPr/>
          <p:nvPr/>
        </p:nvCxnSpPr>
        <p:spPr>
          <a:xfrm>
            <a:off x="7237176" y="2466409"/>
            <a:ext cx="216024" cy="516063"/>
          </a:xfrm>
          <a:prstGeom prst="straightConnector1">
            <a:avLst/>
          </a:prstGeom>
          <a:ln w="254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203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84730" y="331887"/>
            <a:ext cx="6691526" cy="504825"/>
          </a:xfrm>
          <a:prstGeom prst="rect">
            <a:avLst/>
          </a:prstGeom>
        </p:spPr>
        <p:txBody>
          <a:bodyPr anchor="ctr"/>
          <a:lstStyle>
            <a:defPPr>
              <a:defRPr lang="en-US"/>
            </a:defPPr>
            <a:lvl1pPr indent="0">
              <a:spcBef>
                <a:spcPct val="20000"/>
              </a:spcBef>
              <a:buFont typeface="Arial" pitchFamily="34" charset="0"/>
              <a:buNone/>
              <a:defRPr sz="2000" b="1">
                <a:solidFill>
                  <a:schemeClr val="bg1">
                    <a:lumMod val="25000"/>
                  </a:schemeClr>
                </a:solidFill>
                <a:latin typeface="+mj-lt"/>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ct val="0"/>
              </a:spcBef>
            </a:pPr>
            <a:r>
              <a:rPr lang="pt-BR" sz="2400" dirty="0">
                <a:solidFill>
                  <a:srgbClr val="00B0F0"/>
                </a:solidFill>
                <a:latin typeface="+mn-lt"/>
              </a:rPr>
              <a:t>Próximos passos</a:t>
            </a:r>
          </a:p>
        </p:txBody>
      </p:sp>
      <p:sp>
        <p:nvSpPr>
          <p:cNvPr id="2" name="Retângulo 1"/>
          <p:cNvSpPr/>
          <p:nvPr/>
        </p:nvSpPr>
        <p:spPr>
          <a:xfrm>
            <a:off x="184730" y="1249590"/>
            <a:ext cx="8707750" cy="4339650"/>
          </a:xfrm>
          <a:prstGeom prst="rect">
            <a:avLst/>
          </a:prstGeom>
        </p:spPr>
        <p:txBody>
          <a:bodyPr wrap="square">
            <a:spAutoFit/>
          </a:bodyPr>
          <a:lstStyle/>
          <a:p>
            <a:pPr algn="just"/>
            <a:r>
              <a:rPr lang="pt-BR" sz="2000" b="1" dirty="0">
                <a:solidFill>
                  <a:srgbClr val="003273"/>
                </a:solidFill>
              </a:rPr>
              <a:t>20.02.2019</a:t>
            </a:r>
          </a:p>
          <a:p>
            <a:pPr algn="just"/>
            <a:endParaRPr lang="pt-BR" sz="2000" dirty="0"/>
          </a:p>
          <a:p>
            <a:pPr marL="457200" indent="-457200" algn="just">
              <a:buFont typeface="+mj-lt"/>
              <a:buAutoNum type="arabicPeriod"/>
            </a:pPr>
            <a:r>
              <a:rPr lang="pt-BR" sz="2000" dirty="0"/>
              <a:t>Envio do parecer e carta de encerramento referente ao arquivamento da 1ª e 2ª avaliação das OMC do período entre 18.12.2017 a 28.02.2018 e 02.04.2018 a 30.05.2018.</a:t>
            </a:r>
          </a:p>
          <a:p>
            <a:pPr marL="457200" indent="-457200" algn="just">
              <a:buFont typeface="+mj-lt"/>
              <a:buAutoNum type="arabicPeriod"/>
            </a:pPr>
            <a:endParaRPr lang="pt-BR" sz="2000" dirty="0"/>
          </a:p>
          <a:p>
            <a:pPr marL="457200" indent="-457200" algn="just">
              <a:buFont typeface="+mj-lt"/>
              <a:buAutoNum type="arabicPeriod"/>
            </a:pPr>
            <a:endParaRPr lang="pt-BR" sz="2000" dirty="0"/>
          </a:p>
          <a:p>
            <a:pPr marL="342900" indent="-342900" algn="just">
              <a:buFont typeface="+mj-lt"/>
              <a:buAutoNum type="arabicPeriod"/>
            </a:pPr>
            <a:endParaRPr lang="pt-BR" sz="1600" b="1" dirty="0"/>
          </a:p>
          <a:p>
            <a:pPr marL="457200" indent="-457200" algn="just">
              <a:buFont typeface="+mj-lt"/>
              <a:buAutoNum type="arabicPeriod"/>
            </a:pPr>
            <a:r>
              <a:rPr lang="pt-BR" sz="2000" dirty="0"/>
              <a:t>Envio do 1º Ciclo de alertas compartilhados referente as OMC de 02.01.2019 a 31.01.2019.</a:t>
            </a:r>
          </a:p>
          <a:p>
            <a:pPr algn="just"/>
            <a:endParaRPr lang="pt-BR" sz="2000" dirty="0">
              <a:solidFill>
                <a:srgbClr val="FF0000"/>
              </a:solidFill>
            </a:endParaRPr>
          </a:p>
          <a:p>
            <a:pPr marL="457200" indent="-457200">
              <a:buFont typeface="+mj-lt"/>
              <a:buAutoNum type="arabicPeriod"/>
            </a:pPr>
            <a:endParaRPr lang="pt-BR" sz="2000" dirty="0"/>
          </a:p>
          <a:p>
            <a:pPr marL="457200" indent="-457200">
              <a:buFont typeface="+mj-lt"/>
              <a:buAutoNum type="arabicPeriod"/>
            </a:pPr>
            <a:endParaRPr lang="pt-BR" sz="2000" dirty="0"/>
          </a:p>
          <a:p>
            <a:pPr lvl="0"/>
            <a:endParaRPr lang="pt-BR" sz="2000" dirty="0"/>
          </a:p>
        </p:txBody>
      </p:sp>
    </p:spTree>
    <p:extLst>
      <p:ext uri="{BB962C8B-B14F-4D97-AF65-F5344CB8AC3E}">
        <p14:creationId xmlns:p14="http://schemas.microsoft.com/office/powerpoint/2010/main" val="1378336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3">
            <a:extLst>
              <a:ext uri="{FF2B5EF4-FFF2-40B4-BE49-F238E27FC236}">
                <a16:creationId xmlns:a16="http://schemas.microsoft.com/office/drawing/2014/main" id="{5D5C2CBE-E245-4B62-BA1A-84287D6620EF}"/>
              </a:ext>
            </a:extLst>
          </p:cNvPr>
          <p:cNvSpPr txBox="1">
            <a:spLocks/>
          </p:cNvSpPr>
          <p:nvPr/>
        </p:nvSpPr>
        <p:spPr>
          <a:xfrm>
            <a:off x="107504" y="1988840"/>
            <a:ext cx="8640960" cy="1097308"/>
          </a:xfrm>
          <a:prstGeom prst="rect">
            <a:avLst/>
          </a:prstGeom>
        </p:spPr>
        <p:txBody>
          <a:bodyPr/>
          <a:lstStyle>
            <a:lvl1pPr algn="l" defTabSz="914400" rtl="0" eaLnBrk="1" latinLnBrk="0" hangingPunct="1">
              <a:spcBef>
                <a:spcPct val="0"/>
              </a:spcBef>
              <a:buNone/>
              <a:defRPr sz="2000" kern="1200" spc="-150" baseline="0">
                <a:solidFill>
                  <a:schemeClr val="bg1">
                    <a:lumMod val="50000"/>
                  </a:schemeClr>
                </a:solidFill>
                <a:latin typeface="+mj-lt"/>
                <a:ea typeface="+mj-ea"/>
                <a:cs typeface="+mj-cs"/>
              </a:defRPr>
            </a:lvl1pPr>
          </a:lstStyle>
          <a:p>
            <a:r>
              <a:rPr lang="pt-BR" sz="4000" b="1" kern="0" spc="0" dirty="0">
                <a:solidFill>
                  <a:schemeClr val="bg1"/>
                </a:solidFill>
              </a:rPr>
              <a:t>Compartilhamento de Alertas de OMC intencional em leilão que desloca demanda</a:t>
            </a:r>
          </a:p>
        </p:txBody>
      </p:sp>
    </p:spTree>
    <p:extLst>
      <p:ext uri="{BB962C8B-B14F-4D97-AF65-F5344CB8AC3E}">
        <p14:creationId xmlns:p14="http://schemas.microsoft.com/office/powerpoint/2010/main" val="130280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80296" y="217528"/>
            <a:ext cx="7056000" cy="76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defPPr>
              <a:defRPr lang="en-US"/>
            </a:defPPr>
            <a:lvl1pPr indent="-342900">
              <a:spcBef>
                <a:spcPct val="20000"/>
              </a:spcBef>
              <a:buFont typeface="Arial" pitchFamily="34" charset="0"/>
              <a:buNone/>
              <a:defRPr sz="2000" b="1">
                <a:solidFill>
                  <a:schemeClr val="bg1">
                    <a:lumMod val="25000"/>
                  </a:schemeClr>
                </a:solidFill>
                <a:latin typeface="+mj-lt"/>
                <a:ea typeface="+mj-ea"/>
                <a:cs typeface="+mj-cs"/>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indent="0">
              <a:spcBef>
                <a:spcPct val="0"/>
              </a:spcBef>
            </a:pPr>
            <a:r>
              <a:rPr lang="pt-BR" sz="2400" dirty="0">
                <a:solidFill>
                  <a:srgbClr val="00B0F0"/>
                </a:solidFill>
                <a:latin typeface="+mn-lt"/>
                <a:ea typeface="+mn-ea"/>
                <a:cs typeface="+mn-cs"/>
              </a:rPr>
              <a:t>Critérios de supervisão utilizados pela BSM</a:t>
            </a:r>
            <a:endParaRPr lang="pt-BR" sz="2400" dirty="0">
              <a:solidFill>
                <a:srgbClr val="00B0F0"/>
              </a:solidFill>
              <a:highlight>
                <a:srgbClr val="FFFF00"/>
              </a:highlight>
              <a:latin typeface="+mn-lt"/>
              <a:ea typeface="+mn-ea"/>
              <a:cs typeface="+mn-cs"/>
            </a:endParaRPr>
          </a:p>
        </p:txBody>
      </p:sp>
      <p:sp>
        <p:nvSpPr>
          <p:cNvPr id="2" name="Retângulo 1"/>
          <p:cNvSpPr/>
          <p:nvPr/>
        </p:nvSpPr>
        <p:spPr>
          <a:xfrm>
            <a:off x="184730" y="1196752"/>
            <a:ext cx="8707750" cy="4339650"/>
          </a:xfrm>
          <a:prstGeom prst="rect">
            <a:avLst/>
          </a:prstGeom>
        </p:spPr>
        <p:txBody>
          <a:bodyPr wrap="square">
            <a:spAutoFit/>
          </a:bodyPr>
          <a:lstStyle/>
          <a:p>
            <a:pPr algn="just"/>
            <a:r>
              <a:rPr lang="pt-BR" dirty="0"/>
              <a:t>Para filtrar as operações com intenção de gerar OMC em leilão, e compartilhar os alertas utilizamos três critérios:</a:t>
            </a:r>
          </a:p>
          <a:p>
            <a:endParaRPr lang="pt-BR" dirty="0"/>
          </a:p>
          <a:p>
            <a:r>
              <a:rPr lang="pt-BR" dirty="0">
                <a:solidFill>
                  <a:srgbClr val="003273"/>
                </a:solidFill>
              </a:rPr>
              <a:t> </a:t>
            </a:r>
            <a:r>
              <a:rPr lang="pt-BR" b="1" dirty="0">
                <a:solidFill>
                  <a:srgbClr val="003273"/>
                </a:solidFill>
              </a:rPr>
              <a:t>1º Negócios Diretos</a:t>
            </a:r>
          </a:p>
          <a:p>
            <a:endParaRPr lang="pt-BR" sz="800" b="1" dirty="0">
              <a:solidFill>
                <a:srgbClr val="003273"/>
              </a:solidFill>
            </a:endParaRPr>
          </a:p>
          <a:p>
            <a:pPr lvl="1" algn="just"/>
            <a:r>
              <a:rPr lang="pt-BR" dirty="0"/>
              <a:t>Operações executadas e liquidadas no mesmo Participante.</a:t>
            </a:r>
          </a:p>
          <a:p>
            <a:endParaRPr lang="pt-BR" dirty="0"/>
          </a:p>
          <a:p>
            <a:r>
              <a:rPr lang="pt-BR" b="1" dirty="0">
                <a:solidFill>
                  <a:srgbClr val="003273"/>
                </a:solidFill>
              </a:rPr>
              <a:t>2º Prejuízo ao mercado</a:t>
            </a:r>
          </a:p>
          <a:p>
            <a:endParaRPr lang="pt-BR" sz="800" b="1" dirty="0">
              <a:solidFill>
                <a:srgbClr val="003273"/>
              </a:solidFill>
            </a:endParaRPr>
          </a:p>
          <a:p>
            <a:pPr lvl="1" algn="just"/>
            <a:r>
              <a:rPr lang="pt-BR" dirty="0"/>
              <a:t>Clientes não tiveram suas ofertas atendidas em função da oferta que gerou OMC. </a:t>
            </a:r>
          </a:p>
          <a:p>
            <a:endParaRPr lang="pt-BR" dirty="0"/>
          </a:p>
          <a:p>
            <a:r>
              <a:rPr lang="pt-BR" b="1" dirty="0">
                <a:solidFill>
                  <a:srgbClr val="003273"/>
                </a:solidFill>
              </a:rPr>
              <a:t>3º Intencionalidade na realização da OMC</a:t>
            </a:r>
          </a:p>
          <a:p>
            <a:endParaRPr lang="pt-BR" sz="800" b="1" dirty="0">
              <a:solidFill>
                <a:srgbClr val="003273"/>
              </a:solidFill>
            </a:endParaRPr>
          </a:p>
          <a:p>
            <a:pPr lvl="1" algn="just"/>
            <a:r>
              <a:rPr lang="pt-BR" dirty="0"/>
              <a:t>No momento da inserção da oferta na ponta oposta de sua oferta inicial, o operador e/ou o cliente tinham conhecimento que geraria OMC.</a:t>
            </a:r>
          </a:p>
          <a:p>
            <a:endParaRPr lang="pt-BR" dirty="0"/>
          </a:p>
        </p:txBody>
      </p:sp>
    </p:spTree>
    <p:extLst>
      <p:ext uri="{BB962C8B-B14F-4D97-AF65-F5344CB8AC3E}">
        <p14:creationId xmlns:p14="http://schemas.microsoft.com/office/powerpoint/2010/main" val="3273325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sz="quarter" idx="11"/>
          </p:nvPr>
        </p:nvSpPr>
        <p:spPr>
          <a:xfrm>
            <a:off x="198252" y="259879"/>
            <a:ext cx="6389972" cy="504825"/>
          </a:xfrm>
        </p:spPr>
        <p:txBody>
          <a:bodyPr vert="horz" lIns="91440" tIns="45720" rIns="91440" bIns="45720" rtlCol="0" anchor="ctr">
            <a:noAutofit/>
          </a:bodyPr>
          <a:lstStyle/>
          <a:p>
            <a:pPr algn="just"/>
            <a:r>
              <a:rPr lang="pt-BR" sz="2400" dirty="0">
                <a:solidFill>
                  <a:srgbClr val="00B0F0"/>
                </a:solidFill>
              </a:rPr>
              <a:t>Situações de realização de OMC em leilão</a:t>
            </a:r>
          </a:p>
        </p:txBody>
      </p:sp>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11" name="CaixaDeTexto 10"/>
          <p:cNvSpPr txBox="1"/>
          <p:nvPr/>
        </p:nvSpPr>
        <p:spPr>
          <a:xfrm>
            <a:off x="280457" y="1144123"/>
            <a:ext cx="8540015" cy="5165197"/>
          </a:xfrm>
          <a:prstGeom prst="rect">
            <a:avLst/>
          </a:prstGeom>
        </p:spPr>
        <p:txBody>
          <a:bodyPr wrap="square" rtlCol="0" anchor="ctr">
            <a:spAutoFit/>
          </a:bodyPr>
          <a:lstStyle/>
          <a:p>
            <a:pPr marL="0" lvl="1" algn="just">
              <a:lnSpc>
                <a:spcPct val="150000"/>
              </a:lnSpc>
            </a:pPr>
            <a:r>
              <a:rPr lang="pt-BR" dirty="0"/>
              <a:t>Com base na avaliação dos esclarecimentos apresentados sobre as OMC realizadas em leilão durante o período da 1ª e 2ª avaliação da BSM realizadas em 2018, utilizamos a premissa de intencionalidade na execução e prejuízo a terceiros e identificamos:</a:t>
            </a:r>
          </a:p>
          <a:p>
            <a:pPr marL="0" lvl="1" algn="just">
              <a:lnSpc>
                <a:spcPct val="150000"/>
              </a:lnSpc>
            </a:pPr>
            <a:endParaRPr lang="pt-BR" sz="900" dirty="0"/>
          </a:p>
          <a:p>
            <a:pPr marL="260350" lvl="2" indent="-260350" algn="just">
              <a:lnSpc>
                <a:spcPct val="150000"/>
              </a:lnSpc>
              <a:buFont typeface="Wingdings" panose="05000000000000000000" pitchFamily="2" charset="2"/>
              <a:buChar char="Ø"/>
            </a:pPr>
            <a:r>
              <a:rPr lang="pt-BR" dirty="0"/>
              <a:t>Situações que identificamos como justificativa para execução da OMC e que não afastam a irregularidade:</a:t>
            </a:r>
          </a:p>
          <a:p>
            <a:pPr marL="260350" lvl="2" indent="-260350" algn="just">
              <a:buFont typeface="Wingdings" panose="05000000000000000000" pitchFamily="2" charset="2"/>
              <a:buChar char="Ø"/>
            </a:pPr>
            <a:endParaRPr lang="pt-BR" sz="900" dirty="0"/>
          </a:p>
          <a:p>
            <a:pPr marL="800100" lvl="3" indent="-342900" algn="just">
              <a:lnSpc>
                <a:spcPct val="150000"/>
              </a:lnSpc>
              <a:buFont typeface="+mj-lt"/>
              <a:buAutoNum type="arabicPeriod"/>
            </a:pPr>
            <a:r>
              <a:rPr lang="pt-BR" dirty="0"/>
              <a:t>Erro de execução abaixo dos parâmetros de cancelamento</a:t>
            </a:r>
          </a:p>
          <a:p>
            <a:pPr marL="800100" lvl="3" indent="-342900" algn="just">
              <a:lnSpc>
                <a:spcPct val="150000"/>
              </a:lnSpc>
              <a:buFont typeface="+mj-lt"/>
              <a:buAutoNum type="arabicPeriod"/>
            </a:pPr>
            <a:r>
              <a:rPr lang="pt-BR" dirty="0"/>
              <a:t>Não houve tempo hábil para solicitar o cancelamento</a:t>
            </a:r>
          </a:p>
          <a:p>
            <a:pPr marL="800100" lvl="3" indent="-342900" algn="just">
              <a:lnSpc>
                <a:spcPct val="150000"/>
              </a:lnSpc>
              <a:buFont typeface="+mj-lt"/>
              <a:buAutoNum type="arabicPeriod"/>
            </a:pPr>
            <a:r>
              <a:rPr lang="pt-BR" dirty="0"/>
              <a:t>Desistência da operação pelo cliente </a:t>
            </a:r>
          </a:p>
          <a:p>
            <a:pPr marL="800100" lvl="3" indent="-342900" algn="just">
              <a:lnSpc>
                <a:spcPct val="150000"/>
              </a:lnSpc>
              <a:buFont typeface="+mj-lt"/>
              <a:buAutoNum type="arabicPeriod"/>
            </a:pPr>
            <a:r>
              <a:rPr lang="pt-BR" dirty="0">
                <a:latin typeface="Arial" panose="020B0604020202020204" pitchFamily="34" charset="0"/>
                <a:cs typeface="Arial" panose="020B0604020202020204" pitchFamily="34" charset="0"/>
              </a:rPr>
              <a:t>OMC realizada para primeiro negócio do dia</a:t>
            </a:r>
          </a:p>
          <a:p>
            <a:pPr marL="285750" lvl="1" indent="-285750" algn="just">
              <a:lnSpc>
                <a:spcPct val="150000"/>
              </a:lnSpc>
              <a:buFont typeface="Wingdings" panose="05000000000000000000" pitchFamily="2" charset="2"/>
              <a:buChar char="Ø"/>
            </a:pPr>
            <a:endParaRPr lang="pt-BR" sz="1600" dirty="0"/>
          </a:p>
          <a:p>
            <a:pPr marL="457200" lvl="2" algn="just">
              <a:lnSpc>
                <a:spcPct val="150000"/>
              </a:lnSpc>
            </a:pPr>
            <a:endParaRPr lang="pt-B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044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sz="quarter" idx="11"/>
          </p:nvPr>
        </p:nvSpPr>
        <p:spPr>
          <a:xfrm>
            <a:off x="107504" y="323973"/>
            <a:ext cx="7488832" cy="512739"/>
          </a:xfrm>
        </p:spPr>
        <p:txBody>
          <a:bodyPr vert="horz" lIns="91440" tIns="45720" rIns="91440" bIns="45720" rtlCol="0" anchor="ctr">
            <a:noAutofit/>
          </a:bodyPr>
          <a:lstStyle/>
          <a:p>
            <a:pPr marL="0" indent="0" algn="just"/>
            <a:r>
              <a:rPr lang="pt-BR" sz="2400" dirty="0">
                <a:solidFill>
                  <a:srgbClr val="00B0F0"/>
                </a:solidFill>
              </a:rPr>
              <a:t>Erro de execução abaixo dos parâmetros de cancelamento </a:t>
            </a:r>
          </a:p>
        </p:txBody>
      </p:sp>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9" name="CaixaDeTexto 8"/>
          <p:cNvSpPr txBox="1"/>
          <p:nvPr/>
        </p:nvSpPr>
        <p:spPr>
          <a:xfrm>
            <a:off x="-324544" y="1279837"/>
            <a:ext cx="9217024" cy="3157275"/>
          </a:xfrm>
          <a:prstGeom prst="rect">
            <a:avLst/>
          </a:prstGeom>
        </p:spPr>
        <p:txBody>
          <a:bodyPr wrap="square" rtlCol="0" anchor="ctr">
            <a:spAutoFit/>
          </a:bodyPr>
          <a:lstStyle/>
          <a:p>
            <a:pPr lvl="1" algn="just">
              <a:lnSpc>
                <a:spcPct val="150000"/>
              </a:lnSpc>
            </a:pPr>
            <a:r>
              <a:rPr lang="pt-BR" sz="1600" b="1" dirty="0">
                <a:solidFill>
                  <a:srgbClr val="003273"/>
                </a:solidFill>
                <a:latin typeface="Arial" panose="020B0604020202020204" pitchFamily="34" charset="0"/>
                <a:cs typeface="Arial" panose="020B0604020202020204" pitchFamily="34" charset="0"/>
              </a:rPr>
              <a:t>Características</a:t>
            </a:r>
          </a:p>
          <a:p>
            <a:pPr lvl="1" algn="just">
              <a:lnSpc>
                <a:spcPct val="150000"/>
              </a:lnSpc>
            </a:pPr>
            <a:r>
              <a:rPr lang="pt-BR" dirty="0"/>
              <a:t>OMC realizada para cancelar oferta inserida incorretamente com quantidade ou preço abaixo dos parâmetros que permitem a solicitação de cancelamento da oferta para a B3.</a:t>
            </a:r>
          </a:p>
          <a:p>
            <a:pPr lvl="1" algn="just">
              <a:lnSpc>
                <a:spcPct val="150000"/>
              </a:lnSpc>
            </a:pPr>
            <a:endParaRPr lang="pt-BR" sz="900" b="1" dirty="0">
              <a:latin typeface="+mj-lt"/>
              <a:cs typeface="Arial" panose="020B0604020202020204" pitchFamily="34" charset="0"/>
            </a:endParaRPr>
          </a:p>
          <a:p>
            <a:pPr lvl="1" algn="just">
              <a:lnSpc>
                <a:spcPct val="150000"/>
              </a:lnSpc>
            </a:pPr>
            <a:r>
              <a:rPr lang="pt-BR" b="1" dirty="0">
                <a:solidFill>
                  <a:srgbClr val="003273"/>
                </a:solidFill>
                <a:latin typeface="+mj-lt"/>
                <a:cs typeface="Arial" panose="020B0604020202020204" pitchFamily="34" charset="0"/>
              </a:rPr>
              <a:t>Qual o procedimento correto?</a:t>
            </a:r>
          </a:p>
          <a:p>
            <a:pPr lvl="1" algn="just">
              <a:lnSpc>
                <a:spcPct val="150000"/>
              </a:lnSpc>
            </a:pPr>
            <a:r>
              <a:rPr lang="pt-BR" dirty="0">
                <a:latin typeface="+mj-lt"/>
              </a:rPr>
              <a:t>Nesses casos, a oferta errada deve ser assumida pelo investidor ou pelo intermediário e a posição deve ser zerada posteriormente.</a:t>
            </a:r>
            <a:endParaRPr lang="pt-BR" i="1" dirty="0">
              <a:latin typeface="+mj-lt"/>
              <a:cs typeface="Arial" panose="020B0604020202020204" pitchFamily="34" charset="0"/>
            </a:endParaRPr>
          </a:p>
        </p:txBody>
      </p:sp>
      <p:sp>
        <p:nvSpPr>
          <p:cNvPr id="10" name="CaixaDeTexto 9">
            <a:extLst>
              <a:ext uri="{FF2B5EF4-FFF2-40B4-BE49-F238E27FC236}">
                <a16:creationId xmlns:a16="http://schemas.microsoft.com/office/drawing/2014/main" id="{2AAD4E25-DB66-475B-8D34-48D2538EA503}"/>
              </a:ext>
            </a:extLst>
          </p:cNvPr>
          <p:cNvSpPr txBox="1"/>
          <p:nvPr/>
        </p:nvSpPr>
        <p:spPr>
          <a:xfrm>
            <a:off x="236322" y="5118283"/>
            <a:ext cx="8728166" cy="830997"/>
          </a:xfrm>
          <a:prstGeom prst="rect">
            <a:avLst/>
          </a:prstGeom>
          <a:solidFill>
            <a:schemeClr val="tx2"/>
          </a:solidFill>
        </p:spPr>
        <p:txBody>
          <a:bodyPr wrap="square" rtlCol="0">
            <a:spAutoFit/>
          </a:bodyPr>
          <a:lstStyle/>
          <a:p>
            <a:pPr algn="ctr"/>
            <a:r>
              <a:rPr lang="pt-BR" sz="2400" b="1" dirty="0">
                <a:solidFill>
                  <a:schemeClr val="bg1"/>
                </a:solidFill>
              </a:rPr>
              <a:t>A B3 está atenta a solicitações e mudanças nos parâmetros utilizados</a:t>
            </a:r>
          </a:p>
        </p:txBody>
      </p:sp>
    </p:spTree>
    <p:extLst>
      <p:ext uri="{BB962C8B-B14F-4D97-AF65-F5344CB8AC3E}">
        <p14:creationId xmlns:p14="http://schemas.microsoft.com/office/powerpoint/2010/main" val="1559730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9" name="CaixaDeTexto 8"/>
          <p:cNvSpPr txBox="1"/>
          <p:nvPr/>
        </p:nvSpPr>
        <p:spPr>
          <a:xfrm>
            <a:off x="-324544" y="1203285"/>
            <a:ext cx="9217024" cy="2955168"/>
          </a:xfrm>
          <a:prstGeom prst="rect">
            <a:avLst/>
          </a:prstGeom>
        </p:spPr>
        <p:txBody>
          <a:bodyPr wrap="square" rtlCol="0" anchor="ctr">
            <a:spAutoFit/>
          </a:bodyPr>
          <a:lstStyle/>
          <a:p>
            <a:pPr lvl="1" algn="just">
              <a:lnSpc>
                <a:spcPct val="150000"/>
              </a:lnSpc>
            </a:pPr>
            <a:r>
              <a:rPr lang="pt-BR" sz="1600" b="1" dirty="0">
                <a:solidFill>
                  <a:srgbClr val="003273"/>
                </a:solidFill>
                <a:latin typeface="Arial" panose="020B0604020202020204" pitchFamily="34" charset="0"/>
                <a:cs typeface="Arial" panose="020B0604020202020204" pitchFamily="34" charset="0"/>
              </a:rPr>
              <a:t>Características</a:t>
            </a:r>
          </a:p>
          <a:p>
            <a:pPr lvl="1" algn="just">
              <a:lnSpc>
                <a:spcPct val="150000"/>
              </a:lnSpc>
            </a:pPr>
            <a:r>
              <a:rPr lang="pt-BR" sz="1600" dirty="0"/>
              <a:t>OMC realizada para cancelar oferta inserida incorretamente, com quantidade ou preço dentro dos parâmetros que permitem a solicitação de cancelamento da oferta para a B3, entretanto, não houve tempo hábil para solicitar o cancelamento quando o erro foi identificado.</a:t>
            </a:r>
          </a:p>
          <a:p>
            <a:pPr lvl="1" algn="just">
              <a:lnSpc>
                <a:spcPct val="150000"/>
              </a:lnSpc>
            </a:pPr>
            <a:endParaRPr lang="pt-BR" sz="1400" b="1" dirty="0">
              <a:latin typeface="+mj-lt"/>
              <a:cs typeface="Arial" panose="020B0604020202020204" pitchFamily="34" charset="0"/>
            </a:endParaRPr>
          </a:p>
          <a:p>
            <a:pPr lvl="1" algn="just">
              <a:lnSpc>
                <a:spcPct val="150000"/>
              </a:lnSpc>
            </a:pPr>
            <a:r>
              <a:rPr lang="pt-BR" sz="1600" b="1" dirty="0">
                <a:solidFill>
                  <a:srgbClr val="003273"/>
                </a:solidFill>
                <a:latin typeface="+mj-lt"/>
                <a:cs typeface="Arial" panose="020B0604020202020204" pitchFamily="34" charset="0"/>
              </a:rPr>
              <a:t>Qual o procedimento correto?</a:t>
            </a:r>
          </a:p>
          <a:p>
            <a:pPr lvl="1" algn="just">
              <a:lnSpc>
                <a:spcPct val="150000"/>
              </a:lnSpc>
            </a:pPr>
            <a:r>
              <a:rPr lang="pt-BR" sz="1600" dirty="0">
                <a:latin typeface="+mj-lt"/>
              </a:rPr>
              <a:t>Nesses casos, a oferta errada deve ser assumida pelo investidor ou pelo intermediário e a posição deve ser zerada posteriormente.  </a:t>
            </a:r>
            <a:endParaRPr lang="pt-BR" sz="1600" i="1" dirty="0">
              <a:latin typeface="+mj-lt"/>
              <a:cs typeface="Arial" panose="020B0604020202020204" pitchFamily="34" charset="0"/>
            </a:endParaRPr>
          </a:p>
        </p:txBody>
      </p:sp>
      <p:sp>
        <p:nvSpPr>
          <p:cNvPr id="11" name="Espaço Reservado para Texto 6">
            <a:extLst>
              <a:ext uri="{FF2B5EF4-FFF2-40B4-BE49-F238E27FC236}">
                <a16:creationId xmlns:a16="http://schemas.microsoft.com/office/drawing/2014/main" id="{DC5B6B0E-F041-4640-AC28-3382DC937CAC}"/>
              </a:ext>
            </a:extLst>
          </p:cNvPr>
          <p:cNvSpPr txBox="1">
            <a:spLocks/>
          </p:cNvSpPr>
          <p:nvPr/>
        </p:nvSpPr>
        <p:spPr>
          <a:xfrm>
            <a:off x="107504" y="251965"/>
            <a:ext cx="7488832" cy="512739"/>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None/>
              <a:defRPr sz="2200" b="1"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pt-BR" sz="2400" dirty="0">
                <a:solidFill>
                  <a:srgbClr val="00B0F0"/>
                </a:solidFill>
              </a:rPr>
              <a:t>Não houve tempo hábil para solicitar o cancelamento</a:t>
            </a:r>
          </a:p>
        </p:txBody>
      </p:sp>
      <p:sp>
        <p:nvSpPr>
          <p:cNvPr id="8" name="CaixaDeTexto 7">
            <a:extLst>
              <a:ext uri="{FF2B5EF4-FFF2-40B4-BE49-F238E27FC236}">
                <a16:creationId xmlns:a16="http://schemas.microsoft.com/office/drawing/2014/main" id="{CACAA16C-4E0D-4FD8-965C-A8818060457E}"/>
              </a:ext>
            </a:extLst>
          </p:cNvPr>
          <p:cNvSpPr txBox="1"/>
          <p:nvPr/>
        </p:nvSpPr>
        <p:spPr>
          <a:xfrm>
            <a:off x="259223" y="4581128"/>
            <a:ext cx="8728166" cy="1569660"/>
          </a:xfrm>
          <a:prstGeom prst="rect">
            <a:avLst/>
          </a:prstGeom>
          <a:solidFill>
            <a:schemeClr val="tx2"/>
          </a:solidFill>
        </p:spPr>
        <p:txBody>
          <a:bodyPr wrap="square" rtlCol="0">
            <a:spAutoFit/>
          </a:bodyPr>
          <a:lstStyle/>
          <a:p>
            <a:pPr algn="ctr"/>
            <a:r>
              <a:rPr lang="pt-BR" sz="2400" b="1" dirty="0">
                <a:solidFill>
                  <a:schemeClr val="bg1"/>
                </a:solidFill>
              </a:rPr>
              <a:t>A B3 realizou mudanças para mitigar o risco da insuficiência de tempo do Participante em solicitar o cancelamento, mas sugestões de ajustes nos procedimentos podem ser solicitadas.</a:t>
            </a:r>
          </a:p>
        </p:txBody>
      </p:sp>
    </p:spTree>
    <p:extLst>
      <p:ext uri="{BB962C8B-B14F-4D97-AF65-F5344CB8AC3E}">
        <p14:creationId xmlns:p14="http://schemas.microsoft.com/office/powerpoint/2010/main" val="2353077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9" name="CaixaDeTexto 8"/>
          <p:cNvSpPr txBox="1"/>
          <p:nvPr/>
        </p:nvSpPr>
        <p:spPr>
          <a:xfrm>
            <a:off x="-324544" y="692697"/>
            <a:ext cx="9217024" cy="4524828"/>
          </a:xfrm>
          <a:prstGeom prst="rect">
            <a:avLst/>
          </a:prstGeom>
        </p:spPr>
        <p:txBody>
          <a:bodyPr wrap="square" rtlCol="0" anchor="ctr">
            <a:spAutoFit/>
          </a:bodyPr>
          <a:lstStyle/>
          <a:p>
            <a:pPr lvl="1" algn="just">
              <a:lnSpc>
                <a:spcPct val="150000"/>
              </a:lnSpc>
            </a:pPr>
            <a:r>
              <a:rPr lang="pt-BR" sz="1600" b="1" dirty="0">
                <a:solidFill>
                  <a:srgbClr val="003273"/>
                </a:solidFill>
                <a:latin typeface="Arial" panose="020B0604020202020204" pitchFamily="34" charset="0"/>
                <a:cs typeface="Arial" panose="020B0604020202020204" pitchFamily="34" charset="0"/>
              </a:rPr>
              <a:t>Características</a:t>
            </a:r>
          </a:p>
          <a:p>
            <a:pPr lvl="1" algn="just"/>
            <a:endParaRPr lang="pt-BR" sz="900" b="1" dirty="0">
              <a:solidFill>
                <a:srgbClr val="003273"/>
              </a:solidFill>
              <a:latin typeface="Arial" panose="020B0604020202020204" pitchFamily="34" charset="0"/>
              <a:cs typeface="Arial" panose="020B0604020202020204" pitchFamily="34" charset="0"/>
            </a:endParaRPr>
          </a:p>
          <a:p>
            <a:pPr lvl="1" algn="just">
              <a:lnSpc>
                <a:spcPct val="150000"/>
              </a:lnSpc>
            </a:pPr>
            <a:r>
              <a:rPr lang="pt-BR" sz="1600" dirty="0"/>
              <a:t>OMC realizada para cancelar oferta que, ao gerar negócio, foi submetida a leilão e por conta de interferência de outros investidores, que alteraram o preço inicial solicitado pelo cliente, ele desiste da operação.</a:t>
            </a:r>
          </a:p>
          <a:p>
            <a:pPr lvl="1" algn="just">
              <a:lnSpc>
                <a:spcPct val="150000"/>
              </a:lnSpc>
            </a:pPr>
            <a:endParaRPr lang="pt-BR" sz="1600" b="1" dirty="0">
              <a:latin typeface="Arial" panose="020B0604020202020204" pitchFamily="34" charset="0"/>
              <a:cs typeface="Arial" panose="020B0604020202020204" pitchFamily="34" charset="0"/>
            </a:endParaRPr>
          </a:p>
          <a:p>
            <a:pPr lvl="1">
              <a:lnSpc>
                <a:spcPct val="150000"/>
              </a:lnSpc>
            </a:pPr>
            <a:r>
              <a:rPr lang="pt-BR" sz="1600" b="1" dirty="0">
                <a:solidFill>
                  <a:srgbClr val="003273"/>
                </a:solidFill>
                <a:latin typeface="+mj-lt"/>
                <a:cs typeface="Arial" panose="020B0604020202020204" pitchFamily="34" charset="0"/>
              </a:rPr>
              <a:t>Qual o procedimento correto?</a:t>
            </a:r>
          </a:p>
          <a:p>
            <a:pPr lvl="1"/>
            <a:endParaRPr lang="pt-BR" sz="900" b="1" dirty="0">
              <a:solidFill>
                <a:srgbClr val="003273"/>
              </a:solidFill>
              <a:latin typeface="+mj-lt"/>
              <a:cs typeface="Arial" panose="020B0604020202020204" pitchFamily="34" charset="0"/>
            </a:endParaRPr>
          </a:p>
          <a:p>
            <a:pPr lvl="1" algn="just">
              <a:lnSpc>
                <a:spcPct val="150000"/>
              </a:lnSpc>
            </a:pPr>
            <a:r>
              <a:rPr lang="pt-BR" sz="1600" dirty="0">
                <a:latin typeface="+mj-lt"/>
              </a:rPr>
              <a:t>Desistência da operação não é erro operacional, portanto, não se enquadra nos requisitos para solicitação de cancelamento da oferta para a B3. Assim, a oferta deve ser assumida pelo investidor ou pelo intermediário, pois faz parte da formação de preço do leilão e, portanto, seu cancelamento, ou qualquer outro procedimento que simule seu cancelamento, não é permitido pelas regras da B3.</a:t>
            </a:r>
            <a:endParaRPr lang="pt-BR" sz="1600" i="1" dirty="0">
              <a:latin typeface="+mj-lt"/>
              <a:cs typeface="Arial" panose="020B0604020202020204" pitchFamily="34" charset="0"/>
            </a:endParaRPr>
          </a:p>
        </p:txBody>
      </p:sp>
      <p:sp>
        <p:nvSpPr>
          <p:cNvPr id="8" name="Espaço Reservado para Texto 6">
            <a:extLst>
              <a:ext uri="{FF2B5EF4-FFF2-40B4-BE49-F238E27FC236}">
                <a16:creationId xmlns:a16="http://schemas.microsoft.com/office/drawing/2014/main" id="{FCF1FCD2-5D91-4763-B6B2-7CAEF2A90DDC}"/>
              </a:ext>
            </a:extLst>
          </p:cNvPr>
          <p:cNvSpPr txBox="1">
            <a:spLocks/>
          </p:cNvSpPr>
          <p:nvPr/>
        </p:nvSpPr>
        <p:spPr>
          <a:xfrm>
            <a:off x="107504" y="179957"/>
            <a:ext cx="7488832" cy="512739"/>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None/>
              <a:defRPr sz="2200" b="1"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2400" dirty="0">
                <a:solidFill>
                  <a:srgbClr val="00B0F0"/>
                </a:solidFill>
              </a:rPr>
              <a:t>Desistência da operação pelo cliente</a:t>
            </a:r>
          </a:p>
        </p:txBody>
      </p:sp>
      <p:sp>
        <p:nvSpPr>
          <p:cNvPr id="10" name="CaixaDeTexto 9">
            <a:extLst>
              <a:ext uri="{FF2B5EF4-FFF2-40B4-BE49-F238E27FC236}">
                <a16:creationId xmlns:a16="http://schemas.microsoft.com/office/drawing/2014/main" id="{0A10A2AE-4071-4190-AE34-6B0A8B184F09}"/>
              </a:ext>
            </a:extLst>
          </p:cNvPr>
          <p:cNvSpPr txBox="1"/>
          <p:nvPr/>
        </p:nvSpPr>
        <p:spPr>
          <a:xfrm>
            <a:off x="236322" y="5301208"/>
            <a:ext cx="8728166" cy="830997"/>
          </a:xfrm>
          <a:prstGeom prst="rect">
            <a:avLst/>
          </a:prstGeom>
          <a:solidFill>
            <a:schemeClr val="tx2"/>
          </a:solidFill>
        </p:spPr>
        <p:txBody>
          <a:bodyPr wrap="square" rtlCol="0">
            <a:spAutoFit/>
          </a:bodyPr>
          <a:lstStyle/>
          <a:p>
            <a:pPr algn="ctr"/>
            <a:r>
              <a:rPr lang="pt-BR" sz="2400" b="1" dirty="0">
                <a:solidFill>
                  <a:schemeClr val="bg1"/>
                </a:solidFill>
              </a:rPr>
              <a:t>Os leilões são realizados para interferência do mercado com objetivo de melhor formação de preço </a:t>
            </a:r>
          </a:p>
        </p:txBody>
      </p:sp>
    </p:spTree>
    <p:extLst>
      <p:ext uri="{BB962C8B-B14F-4D97-AF65-F5344CB8AC3E}">
        <p14:creationId xmlns:p14="http://schemas.microsoft.com/office/powerpoint/2010/main" val="2590090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9" name="CaixaDeTexto 8"/>
          <p:cNvSpPr txBox="1"/>
          <p:nvPr/>
        </p:nvSpPr>
        <p:spPr>
          <a:xfrm>
            <a:off x="-324544" y="1052735"/>
            <a:ext cx="9217024" cy="3739998"/>
          </a:xfrm>
          <a:prstGeom prst="rect">
            <a:avLst/>
          </a:prstGeom>
        </p:spPr>
        <p:txBody>
          <a:bodyPr wrap="square" rtlCol="0" anchor="ctr">
            <a:spAutoFit/>
          </a:bodyPr>
          <a:lstStyle/>
          <a:p>
            <a:pPr lvl="1" algn="just">
              <a:lnSpc>
                <a:spcPct val="150000"/>
              </a:lnSpc>
            </a:pPr>
            <a:r>
              <a:rPr lang="pt-BR" sz="1600" b="1" dirty="0">
                <a:solidFill>
                  <a:srgbClr val="003273"/>
                </a:solidFill>
                <a:latin typeface="Arial" panose="020B0604020202020204" pitchFamily="34" charset="0"/>
                <a:cs typeface="Arial" panose="020B0604020202020204" pitchFamily="34" charset="0"/>
              </a:rPr>
              <a:t>Características</a:t>
            </a:r>
          </a:p>
          <a:p>
            <a:pPr lvl="1" algn="just">
              <a:lnSpc>
                <a:spcPct val="150000"/>
              </a:lnSpc>
            </a:pPr>
            <a:r>
              <a:rPr lang="pt-BR" sz="1600" dirty="0"/>
              <a:t>OMC realizada por conta de direto colocado no livro para abrir mercado, que é submetido a leilão, e por conta de interferência de outros investidores, que alteram o preço inicial das ofertas, o investidor/operador defende o preço para manter o negócio direto e especificar para OMC.</a:t>
            </a:r>
            <a:endParaRPr lang="pt-BR" sz="1600" b="1" dirty="0">
              <a:latin typeface="Arial" panose="020B0604020202020204" pitchFamily="34" charset="0"/>
              <a:cs typeface="Arial" panose="020B0604020202020204" pitchFamily="34" charset="0"/>
            </a:endParaRPr>
          </a:p>
          <a:p>
            <a:pPr lvl="1" algn="just">
              <a:lnSpc>
                <a:spcPct val="150000"/>
              </a:lnSpc>
            </a:pPr>
            <a:endParaRPr lang="pt-BR" sz="1600" b="1" dirty="0">
              <a:latin typeface="+mj-lt"/>
              <a:cs typeface="Arial" panose="020B0604020202020204" pitchFamily="34" charset="0"/>
            </a:endParaRPr>
          </a:p>
          <a:p>
            <a:pPr lvl="1">
              <a:lnSpc>
                <a:spcPct val="150000"/>
              </a:lnSpc>
            </a:pPr>
            <a:r>
              <a:rPr lang="pt-BR" sz="1600" b="1" dirty="0">
                <a:solidFill>
                  <a:srgbClr val="003273"/>
                </a:solidFill>
                <a:latin typeface="+mj-lt"/>
                <a:cs typeface="Arial" panose="020B0604020202020204" pitchFamily="34" charset="0"/>
              </a:rPr>
              <a:t>Qual o procedimento correto?</a:t>
            </a:r>
          </a:p>
          <a:p>
            <a:pPr lvl="1" algn="just">
              <a:lnSpc>
                <a:spcPct val="150000"/>
              </a:lnSpc>
            </a:pPr>
            <a:r>
              <a:rPr lang="pt-BR" sz="1600" dirty="0">
                <a:latin typeface="+mj-lt"/>
              </a:rPr>
              <a:t>As ofertas devem ser assumidas pelo investidor ou pelo intermediário, pois faz parte da formação de preço do leilão e, portanto, seu cancelamento, ou qualquer outro procedimento que simule seu cancelamento, não é permitido pelas regras da B3.</a:t>
            </a:r>
            <a:endParaRPr lang="pt-BR" sz="1600" i="1" dirty="0">
              <a:latin typeface="+mj-lt"/>
              <a:cs typeface="Arial" panose="020B0604020202020204" pitchFamily="34" charset="0"/>
            </a:endParaRPr>
          </a:p>
        </p:txBody>
      </p:sp>
      <p:sp>
        <p:nvSpPr>
          <p:cNvPr id="8" name="Espaço Reservado para Texto 6">
            <a:extLst>
              <a:ext uri="{FF2B5EF4-FFF2-40B4-BE49-F238E27FC236}">
                <a16:creationId xmlns:a16="http://schemas.microsoft.com/office/drawing/2014/main" id="{40FD7245-8A70-47FD-BACE-1FF3FD6DE936}"/>
              </a:ext>
            </a:extLst>
          </p:cNvPr>
          <p:cNvSpPr txBox="1">
            <a:spLocks/>
          </p:cNvSpPr>
          <p:nvPr/>
        </p:nvSpPr>
        <p:spPr>
          <a:xfrm>
            <a:off x="107504" y="179957"/>
            <a:ext cx="7488832" cy="512739"/>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None/>
              <a:defRPr sz="2200" b="1"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2400" dirty="0">
                <a:solidFill>
                  <a:srgbClr val="00B0F0"/>
                </a:solidFill>
              </a:rPr>
              <a:t>OMC realizada para primeiro negócio do dia</a:t>
            </a:r>
          </a:p>
        </p:txBody>
      </p:sp>
      <p:sp>
        <p:nvSpPr>
          <p:cNvPr id="7" name="CaixaDeTexto 6">
            <a:extLst>
              <a:ext uri="{FF2B5EF4-FFF2-40B4-BE49-F238E27FC236}">
                <a16:creationId xmlns:a16="http://schemas.microsoft.com/office/drawing/2014/main" id="{56177181-3AFC-4E07-8DBB-2D59B77F54DF}"/>
              </a:ext>
            </a:extLst>
          </p:cNvPr>
          <p:cNvSpPr txBox="1"/>
          <p:nvPr/>
        </p:nvSpPr>
        <p:spPr>
          <a:xfrm>
            <a:off x="251520" y="5229200"/>
            <a:ext cx="8728166" cy="830997"/>
          </a:xfrm>
          <a:prstGeom prst="rect">
            <a:avLst/>
          </a:prstGeom>
          <a:solidFill>
            <a:schemeClr val="tx2"/>
          </a:solidFill>
        </p:spPr>
        <p:txBody>
          <a:bodyPr wrap="square" rtlCol="0">
            <a:spAutoFit/>
          </a:bodyPr>
          <a:lstStyle/>
          <a:p>
            <a:pPr algn="ctr"/>
            <a:r>
              <a:rPr lang="pt-BR" sz="2400" b="1" dirty="0">
                <a:solidFill>
                  <a:schemeClr val="bg1"/>
                </a:solidFill>
              </a:rPr>
              <a:t>A B3 está atenta a solicitações de mudanças nos procedimentos para abertura de mercado</a:t>
            </a:r>
          </a:p>
        </p:txBody>
      </p:sp>
    </p:spTree>
    <p:extLst>
      <p:ext uri="{BB962C8B-B14F-4D97-AF65-F5344CB8AC3E}">
        <p14:creationId xmlns:p14="http://schemas.microsoft.com/office/powerpoint/2010/main" val="796655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sz="quarter" idx="11"/>
          </p:nvPr>
        </p:nvSpPr>
        <p:spPr>
          <a:xfrm>
            <a:off x="198252" y="331887"/>
            <a:ext cx="6389972" cy="504825"/>
          </a:xfrm>
        </p:spPr>
        <p:txBody>
          <a:bodyPr vert="horz" lIns="91440" tIns="45720" rIns="91440" bIns="45720" rtlCol="0" anchor="ctr">
            <a:noAutofit/>
          </a:bodyPr>
          <a:lstStyle/>
          <a:p>
            <a:pPr algn="just"/>
            <a:r>
              <a:rPr lang="pt-BR" sz="2400" dirty="0">
                <a:solidFill>
                  <a:srgbClr val="00B0F0"/>
                </a:solidFill>
              </a:rPr>
              <a:t>Situações que afastam hipótese do alerta</a:t>
            </a:r>
            <a:endParaRPr lang="pt-BR" sz="2400" dirty="0">
              <a:solidFill>
                <a:srgbClr val="00B0F0"/>
              </a:solidFill>
              <a:highlight>
                <a:srgbClr val="FFFF00"/>
              </a:highlight>
            </a:endParaRPr>
          </a:p>
        </p:txBody>
      </p:sp>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1" name="CaixaDeTexto 10"/>
          <p:cNvSpPr txBox="1"/>
          <p:nvPr/>
        </p:nvSpPr>
        <p:spPr>
          <a:xfrm>
            <a:off x="179512" y="1092413"/>
            <a:ext cx="8540015" cy="3180358"/>
          </a:xfrm>
          <a:prstGeom prst="rect">
            <a:avLst/>
          </a:prstGeom>
        </p:spPr>
        <p:txBody>
          <a:bodyPr wrap="square" rtlCol="0" anchor="ctr">
            <a:spAutoFit/>
          </a:bodyPr>
          <a:lstStyle/>
          <a:p>
            <a:pPr marL="0" lvl="1" algn="just">
              <a:lnSpc>
                <a:spcPct val="150000"/>
              </a:lnSpc>
            </a:pPr>
            <a:r>
              <a:rPr lang="pt-BR" b="1" dirty="0">
                <a:solidFill>
                  <a:srgbClr val="003273"/>
                </a:solidFill>
              </a:rPr>
              <a:t>Situações que afastam hipótese do alerta</a:t>
            </a:r>
            <a:r>
              <a:rPr lang="pt-BR" dirty="0"/>
              <a:t>, portanto não criam condições artificiais:</a:t>
            </a:r>
          </a:p>
          <a:p>
            <a:pPr marL="0" lvl="1" algn="just">
              <a:lnSpc>
                <a:spcPct val="150000"/>
              </a:lnSpc>
            </a:pPr>
            <a:endParaRPr lang="pt-BR" sz="1000" dirty="0"/>
          </a:p>
          <a:p>
            <a:pPr marL="800100" lvl="2" indent="-342900" algn="just">
              <a:lnSpc>
                <a:spcPct val="150000"/>
              </a:lnSpc>
              <a:buFont typeface="+mj-lt"/>
              <a:buAutoNum type="arabicPeriod"/>
            </a:pPr>
            <a:r>
              <a:rPr lang="pt-BR" dirty="0"/>
              <a:t>Falta de elementos de coordenação das ofertas que originaram a OMC;</a:t>
            </a:r>
          </a:p>
          <a:p>
            <a:pPr marL="800100" lvl="2" indent="-342900" algn="just">
              <a:lnSpc>
                <a:spcPct val="150000"/>
              </a:lnSpc>
              <a:buFont typeface="+mj-lt"/>
              <a:buAutoNum type="arabicPeriod"/>
            </a:pPr>
            <a:r>
              <a:rPr lang="pt-BR" dirty="0"/>
              <a:t>OMC realizada na alocação em que o cliente não representa mais de 50% do lote total executado na compra e na venda;</a:t>
            </a:r>
          </a:p>
          <a:p>
            <a:pPr marL="800100" lvl="2" indent="-342900" algn="just">
              <a:lnSpc>
                <a:spcPct val="150000"/>
              </a:lnSpc>
              <a:buFont typeface="+mj-lt"/>
              <a:buAutoNum type="arabicPeriod"/>
            </a:pPr>
            <a:r>
              <a:rPr lang="pt-BR" dirty="0"/>
              <a:t>Alocação final inferior ao lote mínimo do ativo;</a:t>
            </a:r>
          </a:p>
          <a:p>
            <a:pPr marL="800100" lvl="2" indent="-342900" algn="just">
              <a:lnSpc>
                <a:spcPct val="150000"/>
              </a:lnSpc>
              <a:buFont typeface="+mj-lt"/>
              <a:buAutoNum type="arabicPeriod"/>
            </a:pPr>
            <a:r>
              <a:rPr lang="pt-BR" dirty="0"/>
              <a:t>Cliente que foi deslocado no leilão é o próprio cliente que realizou a OMC</a:t>
            </a:r>
          </a:p>
        </p:txBody>
      </p:sp>
      <p:sp>
        <p:nvSpPr>
          <p:cNvPr id="8" name="CaixaDeTexto 7">
            <a:extLst>
              <a:ext uri="{FF2B5EF4-FFF2-40B4-BE49-F238E27FC236}">
                <a16:creationId xmlns:a16="http://schemas.microsoft.com/office/drawing/2014/main" id="{909FE1AF-A1B1-4872-B409-C4DB4929184C}"/>
              </a:ext>
            </a:extLst>
          </p:cNvPr>
          <p:cNvSpPr txBox="1"/>
          <p:nvPr/>
        </p:nvSpPr>
        <p:spPr>
          <a:xfrm>
            <a:off x="207917" y="5262299"/>
            <a:ext cx="8728166" cy="830997"/>
          </a:xfrm>
          <a:prstGeom prst="rect">
            <a:avLst/>
          </a:prstGeom>
          <a:solidFill>
            <a:schemeClr val="tx2"/>
          </a:solidFill>
        </p:spPr>
        <p:txBody>
          <a:bodyPr wrap="square" rtlCol="0">
            <a:spAutoFit/>
          </a:bodyPr>
          <a:lstStyle/>
          <a:p>
            <a:pPr algn="ctr"/>
            <a:r>
              <a:rPr lang="pt-BR" sz="2400" b="1" dirty="0">
                <a:solidFill>
                  <a:schemeClr val="bg1"/>
                </a:solidFill>
              </a:rPr>
              <a:t>A BSM implantou melhorias para os 4 itens informados pelas Corretoras</a:t>
            </a:r>
          </a:p>
        </p:txBody>
      </p:sp>
    </p:spTree>
    <p:extLst>
      <p:ext uri="{BB962C8B-B14F-4D97-AF65-F5344CB8AC3E}">
        <p14:creationId xmlns:p14="http://schemas.microsoft.com/office/powerpoint/2010/main" val="63904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67E3D9D-1229-4154-8A8D-6281EE8D360B}"/>
              </a:ext>
            </a:extLst>
          </p:cNvPr>
          <p:cNvSpPr txBox="1"/>
          <p:nvPr/>
        </p:nvSpPr>
        <p:spPr>
          <a:xfrm>
            <a:off x="323528" y="1673513"/>
            <a:ext cx="8136904" cy="1323439"/>
          </a:xfrm>
          <a:prstGeom prst="rect">
            <a:avLst/>
          </a:prstGeom>
          <a:noFill/>
        </p:spPr>
        <p:txBody>
          <a:bodyPr wrap="square" rtlCol="0">
            <a:spAutoFit/>
          </a:bodyPr>
          <a:lstStyle/>
          <a:p>
            <a:r>
              <a:rPr lang="pt-BR" sz="4000" b="1" dirty="0">
                <a:solidFill>
                  <a:schemeClr val="bg1"/>
                </a:solidFill>
              </a:rPr>
              <a:t>Evolução do compartilhamento de Alertas - ICVM 301 </a:t>
            </a:r>
          </a:p>
        </p:txBody>
      </p:sp>
    </p:spTree>
    <p:extLst>
      <p:ext uri="{BB962C8B-B14F-4D97-AF65-F5344CB8AC3E}">
        <p14:creationId xmlns:p14="http://schemas.microsoft.com/office/powerpoint/2010/main" val="3542450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sz="quarter" idx="11"/>
          </p:nvPr>
        </p:nvSpPr>
        <p:spPr>
          <a:xfrm>
            <a:off x="107504" y="327068"/>
            <a:ext cx="6389972" cy="504825"/>
          </a:xfrm>
        </p:spPr>
        <p:txBody>
          <a:bodyPr vert="horz" lIns="91440" tIns="45720" rIns="91440" bIns="45720" rtlCol="0" anchor="ctr">
            <a:noAutofit/>
          </a:bodyPr>
          <a:lstStyle/>
          <a:p>
            <a:pPr algn="just"/>
            <a:r>
              <a:rPr lang="pt-BR" sz="2400" dirty="0">
                <a:solidFill>
                  <a:srgbClr val="00B0F0"/>
                </a:solidFill>
              </a:rPr>
              <a:t>Falta de elementos de coordenação</a:t>
            </a:r>
            <a:endParaRPr lang="pt-BR" sz="2400" dirty="0">
              <a:solidFill>
                <a:srgbClr val="00B0F0"/>
              </a:solidFill>
              <a:highlight>
                <a:srgbClr val="FFFF00"/>
              </a:highlight>
            </a:endParaRPr>
          </a:p>
        </p:txBody>
      </p:sp>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11" name="CaixaDeTexto 10"/>
          <p:cNvSpPr txBox="1"/>
          <p:nvPr/>
        </p:nvSpPr>
        <p:spPr>
          <a:xfrm>
            <a:off x="107504" y="1260485"/>
            <a:ext cx="8856984" cy="4207370"/>
          </a:xfrm>
          <a:prstGeom prst="rect">
            <a:avLst/>
          </a:prstGeom>
        </p:spPr>
        <p:txBody>
          <a:bodyPr wrap="square" rtlCol="0" anchor="ctr">
            <a:spAutoFit/>
          </a:bodyPr>
          <a:lstStyle/>
          <a:p>
            <a:pPr marL="0" lvl="1" algn="just">
              <a:lnSpc>
                <a:spcPct val="150000"/>
              </a:lnSpc>
            </a:pPr>
            <a:r>
              <a:rPr lang="pt-BR" b="1" dirty="0">
                <a:solidFill>
                  <a:srgbClr val="003273"/>
                </a:solidFill>
                <a:latin typeface="Arial" panose="020B0604020202020204" pitchFamily="34" charset="0"/>
                <a:cs typeface="Arial" panose="020B0604020202020204" pitchFamily="34" charset="0"/>
              </a:rPr>
              <a:t>Características</a:t>
            </a:r>
          </a:p>
          <a:p>
            <a:pPr marL="0" lvl="1" algn="just">
              <a:lnSpc>
                <a:spcPct val="150000"/>
              </a:lnSpc>
            </a:pPr>
            <a:r>
              <a:rPr lang="pt-BR" dirty="0"/>
              <a:t>Ordens emitidas para uma mesma conta, mas com origem em estratégias distintas. A falta de coordenação é verificada pela existência de várias ordens de compra e de venda inseridas no leilão, com preços diferentes e tamanhos diferentes, que não aparentam relação entre elas</a:t>
            </a:r>
            <a:r>
              <a:rPr lang="pt-BR" sz="1600" dirty="0"/>
              <a:t>.  </a:t>
            </a:r>
          </a:p>
          <a:p>
            <a:pPr marL="0" lvl="1" algn="just">
              <a:lnSpc>
                <a:spcPct val="150000"/>
              </a:lnSpc>
            </a:pPr>
            <a:endParaRPr lang="pt-BR" dirty="0"/>
          </a:p>
          <a:p>
            <a:pPr marL="0" lvl="1" algn="just">
              <a:lnSpc>
                <a:spcPct val="150000"/>
              </a:lnSpc>
            </a:pPr>
            <a:endParaRPr lang="pt-BR" sz="400" b="1" dirty="0">
              <a:latin typeface="Arial" panose="020B0604020202020204" pitchFamily="34" charset="0"/>
              <a:cs typeface="Arial" panose="020B0604020202020204" pitchFamily="34" charset="0"/>
            </a:endParaRPr>
          </a:p>
          <a:p>
            <a:pPr marL="0" lvl="1" algn="just">
              <a:lnSpc>
                <a:spcPct val="150000"/>
              </a:lnSpc>
            </a:pPr>
            <a:r>
              <a:rPr lang="pt-BR" b="1" dirty="0">
                <a:solidFill>
                  <a:srgbClr val="003273"/>
                </a:solidFill>
                <a:latin typeface="Arial" panose="020B0604020202020204" pitchFamily="34" charset="0"/>
                <a:cs typeface="Arial" panose="020B0604020202020204" pitchFamily="34" charset="0"/>
              </a:rPr>
              <a:t>Por que não é irregular?</a:t>
            </a:r>
          </a:p>
          <a:p>
            <a:pPr marL="0" lvl="1" algn="just">
              <a:lnSpc>
                <a:spcPct val="150000"/>
              </a:lnSpc>
            </a:pPr>
            <a:r>
              <a:rPr lang="pt-BR" dirty="0"/>
              <a:t>Estes casos não configuram criação de condições artificiais, pois as ofertas objeto do OMC não foram inseridas com a intenção de se cruzarem livro.</a:t>
            </a:r>
          </a:p>
          <a:p>
            <a:pPr lvl="3" algn="just">
              <a:lnSpc>
                <a:spcPct val="150000"/>
              </a:lnSpc>
            </a:pP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952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11" name="CaixaDeTexto 10"/>
          <p:cNvSpPr txBox="1"/>
          <p:nvPr/>
        </p:nvSpPr>
        <p:spPr>
          <a:xfrm>
            <a:off x="137301" y="1623926"/>
            <a:ext cx="8856984" cy="4109330"/>
          </a:xfrm>
          <a:prstGeom prst="rect">
            <a:avLst/>
          </a:prstGeom>
        </p:spPr>
        <p:txBody>
          <a:bodyPr wrap="square" rtlCol="0" anchor="ctr">
            <a:spAutoFit/>
          </a:bodyPr>
          <a:lstStyle/>
          <a:p>
            <a:pPr marL="0" lvl="1" algn="just">
              <a:lnSpc>
                <a:spcPct val="150000"/>
              </a:lnSpc>
            </a:pPr>
            <a:r>
              <a:rPr lang="pt-BR" sz="1600" b="1" dirty="0">
                <a:solidFill>
                  <a:srgbClr val="003273"/>
                </a:solidFill>
                <a:latin typeface="Arial" panose="020B0604020202020204" pitchFamily="34" charset="0"/>
                <a:cs typeface="Arial" panose="020B0604020202020204" pitchFamily="34" charset="0"/>
              </a:rPr>
              <a:t>Características</a:t>
            </a:r>
          </a:p>
          <a:p>
            <a:pPr algn="just">
              <a:lnSpc>
                <a:spcPct val="150000"/>
              </a:lnSpc>
            </a:pPr>
            <a:r>
              <a:rPr lang="pt-BR" sz="1600" dirty="0"/>
              <a:t>Ofertas de compra e de venda inseridas no leilão para uma mesma conta gestor, que se cruzaram no livro e no momento da alocação final houve OMC em parte do lote total executado.</a:t>
            </a:r>
          </a:p>
          <a:p>
            <a:pPr algn="just">
              <a:lnSpc>
                <a:spcPct val="150000"/>
              </a:lnSpc>
            </a:pPr>
            <a:endParaRPr lang="pt-BR" sz="1600" dirty="0"/>
          </a:p>
          <a:p>
            <a:pPr algn="just">
              <a:lnSpc>
                <a:spcPct val="150000"/>
              </a:lnSpc>
            </a:pPr>
            <a:r>
              <a:rPr lang="pt-BR" sz="1600" dirty="0"/>
              <a:t>Caso a OMC represente até 50% do lote total, considera-se que havia possibilidade de alocar as operações de forma a não gerar OMC e, portanto, a OMC não foi intencional, mas uma distribuição aleatória dos negócios da conta que resultou em OMC.  </a:t>
            </a:r>
            <a:endParaRPr lang="pt-BR" sz="1600" b="1" dirty="0">
              <a:latin typeface="Arial" panose="020B0604020202020204" pitchFamily="34" charset="0"/>
              <a:cs typeface="Arial" panose="020B0604020202020204" pitchFamily="34" charset="0"/>
            </a:endParaRPr>
          </a:p>
          <a:p>
            <a:pPr algn="just">
              <a:lnSpc>
                <a:spcPct val="150000"/>
              </a:lnSpc>
            </a:pPr>
            <a:r>
              <a:rPr lang="pt-BR" sz="1600" dirty="0"/>
              <a:t> </a:t>
            </a:r>
          </a:p>
          <a:p>
            <a:pPr algn="just">
              <a:lnSpc>
                <a:spcPct val="150000"/>
              </a:lnSpc>
            </a:pPr>
            <a:r>
              <a:rPr lang="pt-BR" sz="1600" b="1" dirty="0">
                <a:solidFill>
                  <a:srgbClr val="003273"/>
                </a:solidFill>
                <a:latin typeface="Arial" panose="020B0604020202020204" pitchFamily="34" charset="0"/>
                <a:cs typeface="Arial" panose="020B0604020202020204" pitchFamily="34" charset="0"/>
              </a:rPr>
              <a:t>Por que não é irregular?</a:t>
            </a:r>
          </a:p>
          <a:p>
            <a:pPr marL="0" lvl="1" algn="just">
              <a:lnSpc>
                <a:spcPct val="150000"/>
              </a:lnSpc>
            </a:pPr>
            <a:r>
              <a:rPr lang="pt-BR" sz="1600" dirty="0"/>
              <a:t>Estes casos não configuram criação de condições artificiais, pois a execução não tinha a intenção de gerar OMC.</a:t>
            </a:r>
            <a:endParaRPr lang="pt-BR" sz="1600" dirty="0">
              <a:latin typeface="Arial" panose="020B0604020202020204" pitchFamily="34" charset="0"/>
              <a:cs typeface="Arial" panose="020B0604020202020204" pitchFamily="34" charset="0"/>
            </a:endParaRPr>
          </a:p>
        </p:txBody>
      </p:sp>
      <p:sp>
        <p:nvSpPr>
          <p:cNvPr id="8" name="Espaço Reservado para Texto 6">
            <a:extLst>
              <a:ext uri="{FF2B5EF4-FFF2-40B4-BE49-F238E27FC236}">
                <a16:creationId xmlns:a16="http://schemas.microsoft.com/office/drawing/2014/main" id="{E0E4E541-5AF1-4230-A9AC-0D60B45CA42B}"/>
              </a:ext>
            </a:extLst>
          </p:cNvPr>
          <p:cNvSpPr txBox="1">
            <a:spLocks/>
          </p:cNvSpPr>
          <p:nvPr/>
        </p:nvSpPr>
        <p:spPr>
          <a:xfrm>
            <a:off x="107504" y="547911"/>
            <a:ext cx="7632848" cy="50482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None/>
              <a:defRPr sz="2200" b="1"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r>
              <a:rPr lang="pt-BR" sz="2400" dirty="0">
                <a:solidFill>
                  <a:srgbClr val="00B0F0"/>
                </a:solidFill>
              </a:rPr>
              <a:t>OMC realizada na alocação em que o cliente não representa mais de 50% do lote total executado na compra e na venda</a:t>
            </a:r>
            <a:endParaRPr lang="pt-BR" sz="2400" dirty="0">
              <a:solidFill>
                <a:srgbClr val="00B0F0"/>
              </a:solidFill>
              <a:highlight>
                <a:srgbClr val="FFFF00"/>
              </a:highlight>
            </a:endParaRPr>
          </a:p>
        </p:txBody>
      </p:sp>
    </p:spTree>
    <p:extLst>
      <p:ext uri="{BB962C8B-B14F-4D97-AF65-F5344CB8AC3E}">
        <p14:creationId xmlns:p14="http://schemas.microsoft.com/office/powerpoint/2010/main" val="164733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11" name="CaixaDeTexto 10"/>
          <p:cNvSpPr txBox="1"/>
          <p:nvPr/>
        </p:nvSpPr>
        <p:spPr>
          <a:xfrm>
            <a:off x="107504" y="1252210"/>
            <a:ext cx="8856984" cy="3509166"/>
          </a:xfrm>
          <a:prstGeom prst="rect">
            <a:avLst/>
          </a:prstGeom>
        </p:spPr>
        <p:txBody>
          <a:bodyPr wrap="square" rtlCol="0" anchor="ctr">
            <a:spAutoFit/>
          </a:bodyPr>
          <a:lstStyle/>
          <a:p>
            <a:pPr marL="0" lvl="1" algn="just">
              <a:lnSpc>
                <a:spcPct val="150000"/>
              </a:lnSpc>
            </a:pPr>
            <a:r>
              <a:rPr lang="pt-BR" sz="1600" b="1" dirty="0">
                <a:solidFill>
                  <a:srgbClr val="003273"/>
                </a:solidFill>
                <a:latin typeface="Arial" panose="020B0604020202020204" pitchFamily="34" charset="0"/>
                <a:cs typeface="Arial" panose="020B0604020202020204" pitchFamily="34" charset="0"/>
              </a:rPr>
              <a:t>Características</a:t>
            </a:r>
          </a:p>
          <a:p>
            <a:pPr marL="0" lvl="1" algn="just">
              <a:lnSpc>
                <a:spcPct val="150000"/>
              </a:lnSpc>
            </a:pPr>
            <a:r>
              <a:rPr lang="pt-BR" sz="1600" dirty="0"/>
              <a:t>Ofertas de compra e de venda inseridas com o lote mínimo do ativo, para atender solicitação de negócio direto entre clientes com quantidade inferior ao lote mínimo, em que a instituição aloca parte para os clientes e a quantidade restante para sua conta erro, gerando OMC na conta do intermediário.  </a:t>
            </a:r>
          </a:p>
          <a:p>
            <a:pPr marL="0" lvl="1" algn="just">
              <a:lnSpc>
                <a:spcPct val="150000"/>
              </a:lnSpc>
            </a:pPr>
            <a:endParaRPr lang="pt-BR" dirty="0"/>
          </a:p>
          <a:p>
            <a:pPr marL="0" lvl="1" algn="just">
              <a:lnSpc>
                <a:spcPct val="150000"/>
              </a:lnSpc>
            </a:pPr>
            <a:endParaRPr lang="pt-BR" sz="400" b="1" dirty="0">
              <a:latin typeface="Arial" panose="020B0604020202020204" pitchFamily="34" charset="0"/>
              <a:cs typeface="Arial" panose="020B0604020202020204" pitchFamily="34" charset="0"/>
            </a:endParaRPr>
          </a:p>
          <a:p>
            <a:pPr marL="0" lvl="1" algn="just">
              <a:lnSpc>
                <a:spcPct val="150000"/>
              </a:lnSpc>
            </a:pPr>
            <a:r>
              <a:rPr lang="pt-BR" sz="1600" b="1" dirty="0">
                <a:solidFill>
                  <a:srgbClr val="003273"/>
                </a:solidFill>
                <a:latin typeface="Arial" panose="020B0604020202020204" pitchFamily="34" charset="0"/>
                <a:cs typeface="Arial" panose="020B0604020202020204" pitchFamily="34" charset="0"/>
              </a:rPr>
              <a:t>Por que não é irregular?</a:t>
            </a:r>
          </a:p>
          <a:p>
            <a:pPr marL="0" lvl="1" algn="just">
              <a:lnSpc>
                <a:spcPct val="150000"/>
              </a:lnSpc>
            </a:pPr>
            <a:r>
              <a:rPr lang="pt-BR" sz="1600" dirty="0"/>
              <a:t>Estes casos não configuram criação de condições artificiais, pois a execução não tinha a intenção de gerar OMC.</a:t>
            </a:r>
            <a:endParaRPr lang="pt-BR" sz="1600" dirty="0">
              <a:latin typeface="Arial" panose="020B0604020202020204" pitchFamily="34" charset="0"/>
              <a:cs typeface="Arial" panose="020B0604020202020204" pitchFamily="34" charset="0"/>
            </a:endParaRPr>
          </a:p>
        </p:txBody>
      </p:sp>
      <p:sp>
        <p:nvSpPr>
          <p:cNvPr id="8" name="Espaço Reservado para Texto 6">
            <a:extLst>
              <a:ext uri="{FF2B5EF4-FFF2-40B4-BE49-F238E27FC236}">
                <a16:creationId xmlns:a16="http://schemas.microsoft.com/office/drawing/2014/main" id="{0BF2DD79-B182-41B4-B46B-05BFFF4F9850}"/>
              </a:ext>
            </a:extLst>
          </p:cNvPr>
          <p:cNvSpPr txBox="1">
            <a:spLocks/>
          </p:cNvSpPr>
          <p:nvPr/>
        </p:nvSpPr>
        <p:spPr>
          <a:xfrm>
            <a:off x="107504" y="331887"/>
            <a:ext cx="6389972" cy="50482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None/>
              <a:defRPr sz="2200" b="1"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2400" dirty="0">
                <a:solidFill>
                  <a:srgbClr val="00B0F0"/>
                </a:solidFill>
              </a:rPr>
              <a:t>Alocação final inferior ao lote mínimo</a:t>
            </a:r>
            <a:endParaRPr lang="pt-BR" sz="2400" dirty="0">
              <a:solidFill>
                <a:srgbClr val="00B0F0"/>
              </a:solidFill>
              <a:highlight>
                <a:srgbClr val="FFFF00"/>
              </a:highlight>
            </a:endParaRPr>
          </a:p>
        </p:txBody>
      </p:sp>
    </p:spTree>
    <p:extLst>
      <p:ext uri="{BB962C8B-B14F-4D97-AF65-F5344CB8AC3E}">
        <p14:creationId xmlns:p14="http://schemas.microsoft.com/office/powerpoint/2010/main" val="2999890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p:cNvSpPr txBox="1">
            <a:spLocks/>
          </p:cNvSpPr>
          <p:nvPr/>
        </p:nvSpPr>
        <p:spPr>
          <a:xfrm>
            <a:off x="251520" y="3284984"/>
            <a:ext cx="8712968" cy="576064"/>
          </a:xfrm>
          <a:prstGeom prst="rect">
            <a:avLst/>
          </a:prstGeom>
        </p:spPr>
        <p:txBody>
          <a:bodyPr>
            <a:noAutofit/>
          </a:bodyPr>
          <a:lstStyle>
            <a:lvl1pPr marL="0" indent="0" algn="l" defTabSz="914400" rtl="0" eaLnBrk="1" latinLnBrk="0" hangingPunct="1">
              <a:spcBef>
                <a:spcPct val="20000"/>
              </a:spcBef>
              <a:buFont typeface="Arial" pitchFamily="34" charset="0"/>
              <a:buNone/>
              <a:defRPr sz="2800" b="1" kern="1200" spc="-150">
                <a:solidFill>
                  <a:srgbClr val="004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Espaço Reservado para Conteúdo 2"/>
          <p:cNvSpPr txBox="1">
            <a:spLocks/>
          </p:cNvSpPr>
          <p:nvPr/>
        </p:nvSpPr>
        <p:spPr>
          <a:xfrm>
            <a:off x="261740" y="3429000"/>
            <a:ext cx="8270700" cy="2376264"/>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bg1">
                    <a:lumMod val="50000"/>
                  </a:schemeClr>
                </a:solidFill>
                <a:latin typeface="+mn-lt"/>
                <a:ea typeface="+mn-ea"/>
                <a:cs typeface="+mn-cs"/>
              </a:defRPr>
            </a:lvl1pPr>
            <a:lvl2pPr marL="266700" indent="-266700" algn="l" defTabSz="914400" rtl="0" eaLnBrk="1" latinLnBrk="0" hangingPunct="1">
              <a:spcBef>
                <a:spcPct val="20000"/>
              </a:spcBef>
              <a:buClr>
                <a:srgbClr val="00B050"/>
              </a:buClr>
              <a:buFont typeface="Arial" pitchFamily="34" charset="0"/>
              <a:buChar char="–"/>
              <a:defRPr sz="1800" kern="1200">
                <a:solidFill>
                  <a:schemeClr val="bg1">
                    <a:lumMod val="50000"/>
                  </a:schemeClr>
                </a:solidFill>
                <a:latin typeface="+mn-lt"/>
                <a:ea typeface="+mn-ea"/>
                <a:cs typeface="+mn-cs"/>
              </a:defRPr>
            </a:lvl2pPr>
            <a:lvl3pPr marL="533400" indent="-266700" algn="l" defTabSz="914400" rtl="0" eaLnBrk="1" latinLnBrk="0" hangingPunct="1">
              <a:spcBef>
                <a:spcPct val="20000"/>
              </a:spcBef>
              <a:buClr>
                <a:srgbClr val="00B050"/>
              </a:buClr>
              <a:buFont typeface="Arial" pitchFamily="34" charset="0"/>
              <a:buChar char="•"/>
              <a:defRPr sz="1600" kern="1200">
                <a:solidFill>
                  <a:schemeClr val="bg1">
                    <a:lumMod val="50000"/>
                  </a:schemeClr>
                </a:solidFill>
                <a:latin typeface="+mn-lt"/>
                <a:ea typeface="+mn-ea"/>
                <a:cs typeface="+mn-cs"/>
              </a:defRPr>
            </a:lvl3pPr>
            <a:lvl4pPr marL="901700" indent="-3683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4pPr>
            <a:lvl5pPr marL="1257300" indent="-355600" algn="l" defTabSz="914400" rtl="0" eaLnBrk="1" latinLnBrk="0" hangingPunct="1">
              <a:spcBef>
                <a:spcPct val="20000"/>
              </a:spcBef>
              <a:buClr>
                <a:srgbClr val="00B050"/>
              </a:buClr>
              <a:buFont typeface="Arial" pitchFamily="34" charset="0"/>
              <a:buChar char="»"/>
              <a:defRPr sz="14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11" name="CaixaDeTexto 10"/>
          <p:cNvSpPr txBox="1"/>
          <p:nvPr/>
        </p:nvSpPr>
        <p:spPr>
          <a:xfrm>
            <a:off x="98911" y="1324218"/>
            <a:ext cx="8856984" cy="2632003"/>
          </a:xfrm>
          <a:prstGeom prst="rect">
            <a:avLst/>
          </a:prstGeom>
        </p:spPr>
        <p:txBody>
          <a:bodyPr wrap="square" rtlCol="0" anchor="ctr">
            <a:spAutoFit/>
          </a:bodyPr>
          <a:lstStyle/>
          <a:p>
            <a:pPr marL="0" lvl="1" algn="just">
              <a:lnSpc>
                <a:spcPct val="150000"/>
              </a:lnSpc>
            </a:pPr>
            <a:r>
              <a:rPr lang="pt-BR" sz="1600" b="1" dirty="0">
                <a:solidFill>
                  <a:srgbClr val="003273"/>
                </a:solidFill>
                <a:latin typeface="Arial" panose="020B0604020202020204" pitchFamily="34" charset="0"/>
                <a:cs typeface="Arial" panose="020B0604020202020204" pitchFamily="34" charset="0"/>
              </a:rPr>
              <a:t>Características</a:t>
            </a:r>
          </a:p>
          <a:p>
            <a:pPr marL="0" lvl="1" algn="just">
              <a:lnSpc>
                <a:spcPct val="150000"/>
              </a:lnSpc>
            </a:pPr>
            <a:r>
              <a:rPr lang="pt-BR" sz="1600" dirty="0">
                <a:latin typeface="+mj-lt"/>
              </a:rPr>
              <a:t>O cliente que executou a OMC é o mesmo cliente que foi prejudicado pelo deslocamento da demanda.</a:t>
            </a:r>
          </a:p>
          <a:p>
            <a:pPr marL="0" lvl="1" algn="just">
              <a:lnSpc>
                <a:spcPct val="150000"/>
              </a:lnSpc>
            </a:pPr>
            <a:endParaRPr lang="pt-BR" sz="1600" b="1" dirty="0">
              <a:latin typeface="+mj-lt"/>
              <a:cs typeface="Arial" panose="020B0604020202020204" pitchFamily="34" charset="0"/>
            </a:endParaRPr>
          </a:p>
          <a:p>
            <a:pPr marL="0" lvl="1" algn="just">
              <a:lnSpc>
                <a:spcPct val="150000"/>
              </a:lnSpc>
            </a:pPr>
            <a:r>
              <a:rPr lang="pt-BR" sz="1600" b="1" dirty="0">
                <a:solidFill>
                  <a:srgbClr val="003273"/>
                </a:solidFill>
                <a:latin typeface="+mj-lt"/>
                <a:cs typeface="Arial" panose="020B0604020202020204" pitchFamily="34" charset="0"/>
              </a:rPr>
              <a:t>Por que não é irregular?</a:t>
            </a:r>
          </a:p>
          <a:p>
            <a:pPr marL="0" lvl="1" algn="just">
              <a:lnSpc>
                <a:spcPct val="150000"/>
              </a:lnSpc>
            </a:pPr>
            <a:r>
              <a:rPr lang="pt-BR" sz="1600" dirty="0">
                <a:latin typeface="+mj-lt"/>
              </a:rPr>
              <a:t>Estes casos não configuram irregularidade, pois não houve clientes prejudicados com a alteração do fluxo de ordens provocada pela OMC.</a:t>
            </a:r>
            <a:endParaRPr lang="pt-BR" sz="1600" dirty="0">
              <a:latin typeface="+mj-lt"/>
              <a:cs typeface="Arial" panose="020B0604020202020204" pitchFamily="34" charset="0"/>
            </a:endParaRPr>
          </a:p>
        </p:txBody>
      </p:sp>
      <p:sp>
        <p:nvSpPr>
          <p:cNvPr id="8" name="Espaço Reservado para Texto 6">
            <a:extLst>
              <a:ext uri="{FF2B5EF4-FFF2-40B4-BE49-F238E27FC236}">
                <a16:creationId xmlns:a16="http://schemas.microsoft.com/office/drawing/2014/main" id="{7F76EA09-0461-4705-9823-230784F74CF6}"/>
              </a:ext>
            </a:extLst>
          </p:cNvPr>
          <p:cNvSpPr txBox="1">
            <a:spLocks/>
          </p:cNvSpPr>
          <p:nvPr/>
        </p:nvSpPr>
        <p:spPr>
          <a:xfrm>
            <a:off x="107504" y="331887"/>
            <a:ext cx="7488832" cy="50482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None/>
              <a:defRPr sz="2200" b="1" kern="1200">
                <a:solidFill>
                  <a:schemeClr val="bg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r>
              <a:rPr lang="pt-BR" sz="2400" dirty="0">
                <a:solidFill>
                  <a:srgbClr val="00B0F0"/>
                </a:solidFill>
              </a:rPr>
              <a:t>Cliente prejudicado é o próprio cliente que realizou a OMC</a:t>
            </a:r>
            <a:endParaRPr lang="pt-BR" sz="2400" dirty="0">
              <a:solidFill>
                <a:srgbClr val="00B0F0"/>
              </a:solidFill>
              <a:highlight>
                <a:srgbClr val="FFFF00"/>
              </a:highlight>
            </a:endParaRPr>
          </a:p>
        </p:txBody>
      </p:sp>
    </p:spTree>
    <p:extLst>
      <p:ext uri="{BB962C8B-B14F-4D97-AF65-F5344CB8AC3E}">
        <p14:creationId xmlns:p14="http://schemas.microsoft.com/office/powerpoint/2010/main" val="170446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3">
            <a:extLst>
              <a:ext uri="{FF2B5EF4-FFF2-40B4-BE49-F238E27FC236}">
                <a16:creationId xmlns:a16="http://schemas.microsoft.com/office/drawing/2014/main" id="{76EE0E9B-074E-4DB3-986F-98B83D62DECB}"/>
              </a:ext>
            </a:extLst>
          </p:cNvPr>
          <p:cNvSpPr txBox="1">
            <a:spLocks/>
          </p:cNvSpPr>
          <p:nvPr/>
        </p:nvSpPr>
        <p:spPr>
          <a:xfrm>
            <a:off x="107504" y="1988840"/>
            <a:ext cx="8640960" cy="1097308"/>
          </a:xfrm>
          <a:prstGeom prst="rect">
            <a:avLst/>
          </a:prstGeom>
        </p:spPr>
        <p:txBody>
          <a:bodyPr/>
          <a:lstStyle>
            <a:lvl1pPr algn="l" defTabSz="914400" rtl="0" eaLnBrk="1" latinLnBrk="0" hangingPunct="1">
              <a:spcBef>
                <a:spcPct val="0"/>
              </a:spcBef>
              <a:buNone/>
              <a:defRPr sz="2000" kern="1200" spc="-150" baseline="0">
                <a:solidFill>
                  <a:schemeClr val="bg1">
                    <a:lumMod val="50000"/>
                  </a:schemeClr>
                </a:solidFill>
                <a:latin typeface="+mj-lt"/>
                <a:ea typeface="+mj-ea"/>
                <a:cs typeface="+mj-cs"/>
              </a:defRPr>
            </a:lvl1pPr>
          </a:lstStyle>
          <a:p>
            <a:r>
              <a:rPr lang="pt-BR" sz="4000" b="1" kern="0" spc="0" dirty="0">
                <a:solidFill>
                  <a:schemeClr val="bg1"/>
                </a:solidFill>
              </a:rPr>
              <a:t>Atribuições dos Participantes</a:t>
            </a:r>
          </a:p>
        </p:txBody>
      </p:sp>
    </p:spTree>
    <p:extLst>
      <p:ext uri="{BB962C8B-B14F-4D97-AF65-F5344CB8AC3E}">
        <p14:creationId xmlns:p14="http://schemas.microsoft.com/office/powerpoint/2010/main" val="408757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0" y="260648"/>
            <a:ext cx="8100392" cy="576064"/>
          </a:xfrm>
        </p:spPr>
        <p:txBody>
          <a:bodyPr/>
          <a:lstStyle/>
          <a:p>
            <a:r>
              <a:rPr lang="pt-BR" sz="2400" dirty="0">
                <a:solidFill>
                  <a:srgbClr val="00B0F0"/>
                </a:solidFill>
              </a:rPr>
              <a:t>Atribuições dos Participantes no compartilhamento</a:t>
            </a:r>
            <a:br>
              <a:rPr lang="pt-BR" sz="2400" dirty="0">
                <a:solidFill>
                  <a:srgbClr val="00B0F0"/>
                </a:solidFill>
              </a:rPr>
            </a:br>
            <a:r>
              <a:rPr lang="pt-BR" sz="2400" dirty="0">
                <a:solidFill>
                  <a:srgbClr val="00B0F0"/>
                </a:solidFill>
              </a:rPr>
              <a:t>de alerta</a:t>
            </a:r>
          </a:p>
        </p:txBody>
      </p:sp>
      <p:sp>
        <p:nvSpPr>
          <p:cNvPr id="14" name="CaixaDeTexto 13"/>
          <p:cNvSpPr txBox="1"/>
          <p:nvPr/>
        </p:nvSpPr>
        <p:spPr>
          <a:xfrm>
            <a:off x="179592" y="3861048"/>
            <a:ext cx="8784816" cy="2284728"/>
          </a:xfrm>
          <a:prstGeom prst="rect">
            <a:avLst/>
          </a:prstGeom>
          <a:ln w="25400">
            <a:noFill/>
          </a:ln>
        </p:spPr>
        <p:txBody>
          <a:bodyPr wrap="square" rtlCol="0" anchor="ctr">
            <a:spAutoFit/>
          </a:bodyPr>
          <a:lstStyle>
            <a:defPPr>
              <a:defRPr lang="en-US"/>
            </a:defPPr>
            <a:lvl1pPr marR="0" eaLnBrk="0" hangingPunct="0">
              <a:lnSpc>
                <a:spcPct val="100000"/>
              </a:lnSpc>
              <a:spcBef>
                <a:spcPct val="20000"/>
              </a:spcBef>
              <a:buClrTx/>
              <a:buSzTx/>
              <a:buFontTx/>
              <a:buNone/>
              <a:tabLst/>
              <a:defRPr kumimoji="0" sz="1600" b="1" i="0" u="sng" strike="noStrike" kern="0" cap="none" spc="0" normalizeH="0" baseline="0">
                <a:ln>
                  <a:noFill/>
                </a:ln>
                <a:solidFill>
                  <a:srgbClr val="004685"/>
                </a:solidFill>
                <a:effectLst/>
                <a:uLnTx/>
                <a:uFillTx/>
                <a:latin typeface="Calibri" panose="020F0502020204030204" pitchFamily="34" charset="0"/>
              </a:defRPr>
            </a:lvl1pPr>
          </a:lstStyle>
          <a:p>
            <a:pPr>
              <a:lnSpc>
                <a:spcPct val="150000"/>
              </a:lnSpc>
            </a:pPr>
            <a:r>
              <a:rPr lang="pt-BR" sz="1800" u="none" dirty="0">
                <a:solidFill>
                  <a:schemeClr val="tx1"/>
                </a:solidFill>
                <a:latin typeface="+mj-lt"/>
              </a:rPr>
              <a:t>Atribuições do Participante:</a:t>
            </a:r>
          </a:p>
          <a:p>
            <a:pPr marL="457200" indent="-457200">
              <a:lnSpc>
                <a:spcPct val="150000"/>
              </a:lnSpc>
              <a:buFont typeface="+mj-lt"/>
              <a:buAutoNum type="arabicPeriod"/>
            </a:pPr>
            <a:r>
              <a:rPr lang="pt-BR" sz="1800" b="0" u="none" dirty="0">
                <a:solidFill>
                  <a:schemeClr val="tx1"/>
                </a:solidFill>
                <a:latin typeface="+mj-lt"/>
              </a:rPr>
              <a:t>Realizar as </a:t>
            </a:r>
            <a:r>
              <a:rPr lang="pt-BR" sz="1800" dirty="0">
                <a:solidFill>
                  <a:srgbClr val="003273"/>
                </a:solidFill>
                <a:latin typeface="+mj-lt"/>
              </a:rPr>
              <a:t>análises</a:t>
            </a:r>
            <a:r>
              <a:rPr lang="pt-BR" sz="1800" b="0" u="none" dirty="0">
                <a:solidFill>
                  <a:srgbClr val="003273"/>
                </a:solidFill>
                <a:latin typeface="+mj-lt"/>
              </a:rPr>
              <a:t> </a:t>
            </a:r>
            <a:r>
              <a:rPr lang="pt-BR" sz="1800" b="0" u="none" dirty="0">
                <a:solidFill>
                  <a:schemeClr val="tx1"/>
                </a:solidFill>
                <a:latin typeface="+mj-lt"/>
              </a:rPr>
              <a:t>conclusivas de </a:t>
            </a:r>
            <a:r>
              <a:rPr lang="pt-BR" sz="1800" dirty="0">
                <a:solidFill>
                  <a:srgbClr val="003273"/>
                </a:solidFill>
                <a:latin typeface="+mj-lt"/>
              </a:rPr>
              <a:t>todos</a:t>
            </a:r>
            <a:r>
              <a:rPr lang="pt-BR" sz="1800" b="0" u="none" dirty="0">
                <a:solidFill>
                  <a:schemeClr val="tx1"/>
                </a:solidFill>
                <a:latin typeface="+mj-lt"/>
              </a:rPr>
              <a:t> os alertas enviados pela BSM</a:t>
            </a:r>
          </a:p>
          <a:p>
            <a:pPr marL="457200" indent="-457200">
              <a:lnSpc>
                <a:spcPct val="150000"/>
              </a:lnSpc>
              <a:buFont typeface="+mj-lt"/>
              <a:buAutoNum type="arabicPeriod"/>
            </a:pPr>
            <a:r>
              <a:rPr lang="pt-BR" sz="1800" b="0" u="none" dirty="0">
                <a:solidFill>
                  <a:schemeClr val="tx1"/>
                </a:solidFill>
                <a:latin typeface="+mj-lt"/>
              </a:rPr>
              <a:t>Manter o registro das análises e documentar os elementos que geraram a </a:t>
            </a:r>
            <a:r>
              <a:rPr lang="pt-BR" sz="1800" dirty="0">
                <a:solidFill>
                  <a:srgbClr val="003273"/>
                </a:solidFill>
                <a:latin typeface="+mj-lt"/>
              </a:rPr>
              <a:t>motivação</a:t>
            </a:r>
            <a:r>
              <a:rPr lang="pt-BR" sz="1800" b="0" u="none" dirty="0">
                <a:solidFill>
                  <a:schemeClr val="tx1"/>
                </a:solidFill>
                <a:latin typeface="+mj-lt"/>
              </a:rPr>
              <a:t> e enviar resposta para BSM no</a:t>
            </a:r>
            <a:r>
              <a:rPr lang="pt-BR" sz="1800" u="none" dirty="0">
                <a:solidFill>
                  <a:schemeClr val="tx1"/>
                </a:solidFill>
                <a:latin typeface="+mj-lt"/>
              </a:rPr>
              <a:t> </a:t>
            </a:r>
            <a:r>
              <a:rPr lang="pt-BR" sz="1800" dirty="0">
                <a:solidFill>
                  <a:srgbClr val="003273"/>
                </a:solidFill>
                <a:latin typeface="+mj-lt"/>
              </a:rPr>
              <a:t>prazo determinado</a:t>
            </a:r>
          </a:p>
          <a:p>
            <a:pPr marL="457200" indent="-457200">
              <a:lnSpc>
                <a:spcPct val="150000"/>
              </a:lnSpc>
              <a:buFont typeface="+mj-lt"/>
              <a:buAutoNum type="arabicPeriod"/>
            </a:pPr>
            <a:r>
              <a:rPr lang="pt-BR" sz="1800" b="0" u="none" dirty="0">
                <a:solidFill>
                  <a:schemeClr val="tx1"/>
                </a:solidFill>
                <a:latin typeface="+mj-lt"/>
              </a:rPr>
              <a:t>Tomar </a:t>
            </a:r>
            <a:r>
              <a:rPr lang="pt-BR" sz="1800" dirty="0">
                <a:solidFill>
                  <a:srgbClr val="003273"/>
                </a:solidFill>
                <a:latin typeface="+mj-lt"/>
              </a:rPr>
              <a:t>medidas compatíveis</a:t>
            </a:r>
            <a:r>
              <a:rPr lang="pt-BR" sz="1800" u="none" dirty="0">
                <a:solidFill>
                  <a:srgbClr val="003273"/>
                </a:solidFill>
                <a:latin typeface="+mj-lt"/>
              </a:rPr>
              <a:t> </a:t>
            </a:r>
            <a:r>
              <a:rPr lang="pt-BR" sz="1800" b="0" u="none" dirty="0">
                <a:solidFill>
                  <a:schemeClr val="tx1"/>
                </a:solidFill>
                <a:latin typeface="+mj-lt"/>
              </a:rPr>
              <a:t>de acordo com as conclusões</a:t>
            </a:r>
          </a:p>
        </p:txBody>
      </p:sp>
      <p:grpSp>
        <p:nvGrpSpPr>
          <p:cNvPr id="5" name="Agrupar 4">
            <a:extLst>
              <a:ext uri="{FF2B5EF4-FFF2-40B4-BE49-F238E27FC236}">
                <a16:creationId xmlns:a16="http://schemas.microsoft.com/office/drawing/2014/main" id="{D30B5E92-9BD9-4216-8415-4291FB35A776}"/>
              </a:ext>
            </a:extLst>
          </p:cNvPr>
          <p:cNvGrpSpPr/>
          <p:nvPr/>
        </p:nvGrpSpPr>
        <p:grpSpPr>
          <a:xfrm>
            <a:off x="-180528" y="1294088"/>
            <a:ext cx="9001000" cy="2210637"/>
            <a:chOff x="-180528" y="1294088"/>
            <a:chExt cx="9001000" cy="2210637"/>
          </a:xfrm>
        </p:grpSpPr>
        <p:grpSp>
          <p:nvGrpSpPr>
            <p:cNvPr id="3" name="Agrupar 2">
              <a:extLst>
                <a:ext uri="{FF2B5EF4-FFF2-40B4-BE49-F238E27FC236}">
                  <a16:creationId xmlns:a16="http://schemas.microsoft.com/office/drawing/2014/main" id="{5B80177E-39D2-4CB9-8201-C1BE34F689C8}"/>
                </a:ext>
              </a:extLst>
            </p:cNvPr>
            <p:cNvGrpSpPr/>
            <p:nvPr/>
          </p:nvGrpSpPr>
          <p:grpSpPr>
            <a:xfrm>
              <a:off x="323528" y="1294088"/>
              <a:ext cx="8496944" cy="1143283"/>
              <a:chOff x="179512" y="1078064"/>
              <a:chExt cx="8496944" cy="1143283"/>
            </a:xfrm>
          </p:grpSpPr>
          <p:sp>
            <p:nvSpPr>
              <p:cNvPr id="6" name="CaixaDeTexto 5"/>
              <p:cNvSpPr txBox="1"/>
              <p:nvPr/>
            </p:nvSpPr>
            <p:spPr>
              <a:xfrm>
                <a:off x="179512" y="1094547"/>
                <a:ext cx="1605600" cy="1126800"/>
              </a:xfrm>
              <a:prstGeom prst="rect">
                <a:avLst/>
              </a:prstGeom>
              <a:solidFill>
                <a:srgbClr val="00AFE6"/>
              </a:solidFill>
              <a:ln w="25400">
                <a:solidFill>
                  <a:srgbClr val="00AFE6"/>
                </a:solidFill>
              </a:ln>
            </p:spPr>
            <p:txBody>
              <a:bodyPr wrap="square" rtlCol="0" anchor="ctr">
                <a:spAutoFit/>
              </a:bodyPr>
              <a:lstStyle/>
              <a:p>
                <a:pPr marR="0" algn="ctr" defTabSz="914400" rtl="0" eaLnBrk="0" fontAlgn="base" latinLnBrk="0" hangingPunct="0">
                  <a:lnSpc>
                    <a:spcPct val="100000"/>
                  </a:lnSpc>
                  <a:spcBef>
                    <a:spcPct val="20000"/>
                  </a:spcBef>
                  <a:spcAft>
                    <a:spcPct val="0"/>
                  </a:spcAft>
                  <a:buClrTx/>
                  <a:buSzTx/>
                  <a:buFontTx/>
                  <a:buNone/>
                  <a:tabLst/>
                </a:pPr>
                <a:r>
                  <a:rPr kumimoji="0" lang="pt-BR" sz="1600" b="1" i="0" u="sng" strike="noStrike" kern="0" cap="none" spc="0" normalizeH="0" baseline="0" noProof="0" dirty="0">
                    <a:ln>
                      <a:noFill/>
                    </a:ln>
                    <a:solidFill>
                      <a:schemeClr val="bg1"/>
                    </a:solidFill>
                    <a:effectLst/>
                    <a:uLnTx/>
                    <a:uFillTx/>
                    <a:latin typeface="+mj-lt"/>
                  </a:rPr>
                  <a:t>Passo 1</a:t>
                </a:r>
                <a:r>
                  <a:rPr kumimoji="0" lang="pt-BR" sz="1600" b="1" i="0" u="none" strike="noStrike" kern="0" cap="none" spc="0" normalizeH="0" baseline="0" noProof="0" dirty="0">
                    <a:ln>
                      <a:noFill/>
                    </a:ln>
                    <a:solidFill>
                      <a:schemeClr val="bg1"/>
                    </a:solidFill>
                    <a:effectLst/>
                    <a:uLnTx/>
                    <a:uFillTx/>
                    <a:latin typeface="+mj-lt"/>
                  </a:rPr>
                  <a:t>:</a:t>
                </a:r>
              </a:p>
              <a:p>
                <a:pPr marR="0" algn="ctr" defTabSz="914400" rtl="0" eaLnBrk="0" fontAlgn="base" latinLnBrk="0" hangingPunct="0">
                  <a:lnSpc>
                    <a:spcPct val="100000"/>
                  </a:lnSpc>
                  <a:spcBef>
                    <a:spcPct val="20000"/>
                  </a:spcBef>
                  <a:spcAft>
                    <a:spcPct val="0"/>
                  </a:spcAft>
                  <a:buClrTx/>
                  <a:buSzTx/>
                  <a:buFontTx/>
                  <a:buNone/>
                  <a:tabLst/>
                </a:pPr>
                <a:r>
                  <a:rPr kumimoji="0" lang="pt-BR" sz="1600" i="0" u="none" strike="noStrike" kern="0" cap="none" spc="0" normalizeH="0" baseline="0" noProof="0" dirty="0">
                    <a:ln>
                      <a:noFill/>
                    </a:ln>
                    <a:solidFill>
                      <a:schemeClr val="bg1"/>
                    </a:solidFill>
                    <a:effectLst/>
                    <a:uLnTx/>
                    <a:uFillTx/>
                    <a:latin typeface="+mj-lt"/>
                  </a:rPr>
                  <a:t>Identificar</a:t>
                </a:r>
              </a:p>
              <a:p>
                <a:pPr marR="0" defTabSz="914400" rtl="0" eaLnBrk="0" fontAlgn="base" latinLnBrk="0" hangingPunct="0">
                  <a:lnSpc>
                    <a:spcPct val="100000"/>
                  </a:lnSpc>
                  <a:spcBef>
                    <a:spcPct val="20000"/>
                  </a:spcBef>
                  <a:spcAft>
                    <a:spcPct val="0"/>
                  </a:spcAft>
                  <a:buClrTx/>
                  <a:buSzTx/>
                  <a:buFontTx/>
                  <a:buNone/>
                  <a:tabLst/>
                </a:pPr>
                <a:endParaRPr kumimoji="0" lang="pt-BR" sz="2400" b="1" i="0" u="none" strike="noStrike" kern="0" cap="none" spc="0" normalizeH="0" baseline="0" noProof="0" dirty="0">
                  <a:ln>
                    <a:noFill/>
                  </a:ln>
                  <a:solidFill>
                    <a:srgbClr val="004685"/>
                  </a:solidFill>
                  <a:effectLst/>
                  <a:uLnTx/>
                  <a:uFillTx/>
                  <a:latin typeface="+mj-lt"/>
                </a:endParaRPr>
              </a:p>
            </p:txBody>
          </p:sp>
          <p:sp>
            <p:nvSpPr>
              <p:cNvPr id="7" name="CaixaDeTexto 6"/>
              <p:cNvSpPr txBox="1"/>
              <p:nvPr/>
            </p:nvSpPr>
            <p:spPr>
              <a:xfrm>
                <a:off x="1886280" y="1078402"/>
                <a:ext cx="1605600" cy="1126462"/>
              </a:xfrm>
              <a:prstGeom prst="rect">
                <a:avLst/>
              </a:prstGeom>
              <a:solidFill>
                <a:srgbClr val="00AFE6"/>
              </a:solidFill>
              <a:ln w="25400">
                <a:solidFill>
                  <a:srgbClr val="00AFE6"/>
                </a:solidFill>
              </a:ln>
            </p:spPr>
            <p:txBody>
              <a:bodyPr wrap="square" rtlCol="0" anchor="ctr">
                <a:spAutoFit/>
              </a:bodyPr>
              <a:lstStyle>
                <a:defPPr>
                  <a:defRPr lang="pt-BR"/>
                </a:defPPr>
                <a:lvl1pPr marR="0" defTabSz="914400" eaLnBrk="0" latinLnBrk="0" hangingPunct="0">
                  <a:lnSpc>
                    <a:spcPct val="100000"/>
                  </a:lnSpc>
                  <a:spcBef>
                    <a:spcPct val="20000"/>
                  </a:spcBef>
                  <a:buClrTx/>
                  <a:buSzTx/>
                  <a:buFontTx/>
                  <a:buNone/>
                  <a:tabLst/>
                  <a:defRPr kumimoji="0" sz="1600" b="1" i="0" u="sng" strike="noStrike" kern="0" cap="none" spc="0" normalizeH="0" baseline="0">
                    <a:ln>
                      <a:noFill/>
                    </a:ln>
                    <a:solidFill>
                      <a:srgbClr val="004685"/>
                    </a:solidFill>
                    <a:effectLst/>
                    <a:uLnTx/>
                    <a:uFillTx/>
                    <a:latin typeface="+mn-lt"/>
                    <a:cs typeface="+mn-cs"/>
                  </a:defRPr>
                </a:lvl1pPr>
              </a:lstStyle>
              <a:p>
                <a:pPr algn="ctr"/>
                <a:r>
                  <a:rPr lang="pt-BR" dirty="0">
                    <a:solidFill>
                      <a:schemeClr val="bg1"/>
                    </a:solidFill>
                    <a:latin typeface="+mj-lt"/>
                  </a:rPr>
                  <a:t>Passo 2:</a:t>
                </a:r>
              </a:p>
              <a:p>
                <a:pPr algn="ctr"/>
                <a:r>
                  <a:rPr lang="pt-BR" b="0" u="none" dirty="0">
                    <a:solidFill>
                      <a:schemeClr val="bg1"/>
                    </a:solidFill>
                    <a:latin typeface="+mj-lt"/>
                  </a:rPr>
                  <a:t>Avaliar dentro do prazo estabelecido</a:t>
                </a:r>
              </a:p>
            </p:txBody>
          </p:sp>
          <p:sp>
            <p:nvSpPr>
              <p:cNvPr id="8" name="CaixaDeTexto 7"/>
              <p:cNvSpPr txBox="1"/>
              <p:nvPr/>
            </p:nvSpPr>
            <p:spPr>
              <a:xfrm>
                <a:off x="3614472" y="1078402"/>
                <a:ext cx="1605600" cy="1126462"/>
              </a:xfrm>
              <a:prstGeom prst="rect">
                <a:avLst/>
              </a:prstGeom>
              <a:solidFill>
                <a:srgbClr val="00AFE6"/>
              </a:solidFill>
              <a:ln w="25400">
                <a:solidFill>
                  <a:srgbClr val="00AFE6"/>
                </a:solidFill>
              </a:ln>
            </p:spPr>
            <p:txBody>
              <a:bodyPr wrap="square" rtlCol="0" anchor="ctr">
                <a:spAutoFit/>
              </a:bodyPr>
              <a:lstStyle>
                <a:defPPr>
                  <a:defRPr lang="pt-BR"/>
                </a:defPPr>
                <a:lvl1pPr marR="0" algn="ctr" defTabSz="914400" eaLnBrk="0" latinLnBrk="0" hangingPunct="0">
                  <a:lnSpc>
                    <a:spcPct val="100000"/>
                  </a:lnSpc>
                  <a:spcBef>
                    <a:spcPct val="20000"/>
                  </a:spcBef>
                  <a:buClrTx/>
                  <a:buSzTx/>
                  <a:buFontTx/>
                  <a:buNone/>
                  <a:tabLst/>
                  <a:defRPr kumimoji="0" sz="1600" b="1" i="0" u="none" strike="noStrike" kern="0" cap="none" spc="0" normalizeH="0" baseline="0">
                    <a:ln>
                      <a:noFill/>
                    </a:ln>
                    <a:solidFill>
                      <a:schemeClr val="accent2"/>
                    </a:solidFill>
                    <a:effectLst/>
                    <a:uLnTx/>
                    <a:uFillTx/>
                    <a:latin typeface="+mn-lt"/>
                    <a:cs typeface="+mn-cs"/>
                  </a:defRPr>
                </a:lvl1pPr>
              </a:lstStyle>
              <a:p>
                <a:r>
                  <a:rPr lang="pt-BR" u="sng" dirty="0">
                    <a:solidFill>
                      <a:schemeClr val="bg1"/>
                    </a:solidFill>
                    <a:latin typeface="+mj-lt"/>
                  </a:rPr>
                  <a:t>Passo 3</a:t>
                </a:r>
                <a:r>
                  <a:rPr lang="pt-BR" dirty="0">
                    <a:solidFill>
                      <a:schemeClr val="bg1"/>
                    </a:solidFill>
                    <a:latin typeface="+mj-lt"/>
                  </a:rPr>
                  <a:t>:</a:t>
                </a:r>
              </a:p>
              <a:p>
                <a:r>
                  <a:rPr lang="pt-BR" b="0" dirty="0">
                    <a:solidFill>
                      <a:schemeClr val="bg1"/>
                    </a:solidFill>
                    <a:latin typeface="+mj-lt"/>
                  </a:rPr>
                  <a:t>Registrar as análises e responder</a:t>
                </a:r>
                <a:endParaRPr lang="pt-BR" sz="1250" b="0" dirty="0">
                  <a:solidFill>
                    <a:schemeClr val="bg1"/>
                  </a:solidFill>
                  <a:latin typeface="+mj-lt"/>
                </a:endParaRPr>
              </a:p>
            </p:txBody>
          </p:sp>
          <p:sp>
            <p:nvSpPr>
              <p:cNvPr id="10" name="CaixaDeTexto 9"/>
              <p:cNvSpPr txBox="1"/>
              <p:nvPr/>
            </p:nvSpPr>
            <p:spPr>
              <a:xfrm>
                <a:off x="7070856" y="1078064"/>
                <a:ext cx="1605600" cy="1126800"/>
              </a:xfrm>
              <a:prstGeom prst="rect">
                <a:avLst/>
              </a:prstGeom>
              <a:solidFill>
                <a:srgbClr val="00AFE6"/>
              </a:solidFill>
              <a:ln w="25400">
                <a:solidFill>
                  <a:srgbClr val="00AFE6"/>
                </a:solidFill>
              </a:ln>
            </p:spPr>
            <p:txBody>
              <a:bodyPr wrap="square" rtlCol="0" anchor="ctr">
                <a:spAutoFit/>
              </a:bodyPr>
              <a:lstStyle>
                <a:defPPr>
                  <a:defRPr lang="pt-BR"/>
                </a:defPPr>
                <a:lvl1pPr marR="0" algn="ctr" defTabSz="914400" eaLnBrk="0" latinLnBrk="0" hangingPunct="0">
                  <a:lnSpc>
                    <a:spcPct val="100000"/>
                  </a:lnSpc>
                  <a:spcBef>
                    <a:spcPct val="20000"/>
                  </a:spcBef>
                  <a:buClrTx/>
                  <a:buSzTx/>
                  <a:buFontTx/>
                  <a:buNone/>
                  <a:tabLst/>
                  <a:defRPr kumimoji="0" sz="1600" b="1" i="0" u="none" strike="noStrike" kern="0" cap="none" spc="0" normalizeH="0" baseline="0">
                    <a:ln>
                      <a:noFill/>
                    </a:ln>
                    <a:solidFill>
                      <a:schemeClr val="accent2"/>
                    </a:solidFill>
                    <a:effectLst/>
                    <a:uLnTx/>
                    <a:uFillTx/>
                    <a:latin typeface="+mn-lt"/>
                    <a:cs typeface="+mn-cs"/>
                  </a:defRPr>
                </a:lvl1pPr>
              </a:lstStyle>
              <a:p>
                <a:r>
                  <a:rPr lang="pt-BR" u="sng" dirty="0">
                    <a:solidFill>
                      <a:schemeClr val="bg1"/>
                    </a:solidFill>
                    <a:latin typeface="+mj-lt"/>
                  </a:rPr>
                  <a:t>Passo 5</a:t>
                </a:r>
                <a:r>
                  <a:rPr lang="pt-BR" dirty="0">
                    <a:solidFill>
                      <a:schemeClr val="bg1"/>
                    </a:solidFill>
                    <a:latin typeface="+mj-lt"/>
                  </a:rPr>
                  <a:t>:</a:t>
                </a:r>
              </a:p>
              <a:p>
                <a:r>
                  <a:rPr lang="pt-BR" b="0" dirty="0">
                    <a:solidFill>
                      <a:schemeClr val="bg1"/>
                    </a:solidFill>
                    <a:latin typeface="+mj-lt"/>
                  </a:rPr>
                  <a:t>Comunicar à BSM e a CVM</a:t>
                </a:r>
                <a:endParaRPr lang="pt-BR" sz="1250" b="0" dirty="0">
                  <a:solidFill>
                    <a:schemeClr val="bg1"/>
                  </a:solidFill>
                  <a:latin typeface="+mj-lt"/>
                </a:endParaRPr>
              </a:p>
              <a:p>
                <a:endParaRPr lang="pt-BR" sz="1250" dirty="0">
                  <a:solidFill>
                    <a:schemeClr val="bg1"/>
                  </a:solidFill>
                  <a:latin typeface="+mj-lt"/>
                </a:endParaRPr>
              </a:p>
            </p:txBody>
          </p:sp>
          <p:sp>
            <p:nvSpPr>
              <p:cNvPr id="11" name="CaixaDeTexto 10"/>
              <p:cNvSpPr txBox="1"/>
              <p:nvPr/>
            </p:nvSpPr>
            <p:spPr>
              <a:xfrm>
                <a:off x="5341474" y="1078402"/>
                <a:ext cx="1606790" cy="1126462"/>
              </a:xfrm>
              <a:prstGeom prst="rect">
                <a:avLst/>
              </a:prstGeom>
              <a:solidFill>
                <a:srgbClr val="00AFE6"/>
              </a:solidFill>
              <a:ln w="25400">
                <a:solidFill>
                  <a:srgbClr val="00AFE6"/>
                </a:solidFill>
              </a:ln>
            </p:spPr>
            <p:txBody>
              <a:bodyPr wrap="square" rtlCol="0" anchor="t">
                <a:spAutoFit/>
              </a:bodyPr>
              <a:lstStyle>
                <a:defPPr>
                  <a:defRPr lang="pt-BR"/>
                </a:defPPr>
                <a:lvl1pPr marR="0" algn="ctr" defTabSz="914400" eaLnBrk="0" latinLnBrk="0" hangingPunct="0">
                  <a:lnSpc>
                    <a:spcPct val="100000"/>
                  </a:lnSpc>
                  <a:spcBef>
                    <a:spcPct val="20000"/>
                  </a:spcBef>
                  <a:buClrTx/>
                  <a:buSzTx/>
                  <a:buFontTx/>
                  <a:buNone/>
                  <a:tabLst/>
                  <a:defRPr kumimoji="0" sz="1600" b="1" i="0" u="none" strike="noStrike" kern="0" cap="none" spc="0" normalizeH="0" baseline="0">
                    <a:ln>
                      <a:noFill/>
                    </a:ln>
                    <a:solidFill>
                      <a:schemeClr val="accent2"/>
                    </a:solidFill>
                    <a:effectLst/>
                    <a:uLnTx/>
                    <a:uFillTx/>
                    <a:latin typeface="+mn-lt"/>
                    <a:cs typeface="+mn-cs"/>
                  </a:defRPr>
                </a:lvl1pPr>
              </a:lstStyle>
              <a:p>
                <a:r>
                  <a:rPr lang="pt-BR" u="sng" dirty="0">
                    <a:solidFill>
                      <a:schemeClr val="bg1"/>
                    </a:solidFill>
                    <a:latin typeface="+mj-lt"/>
                  </a:rPr>
                  <a:t>Passo 4</a:t>
                </a:r>
                <a:r>
                  <a:rPr lang="pt-BR" dirty="0">
                    <a:solidFill>
                      <a:schemeClr val="bg1"/>
                    </a:solidFill>
                    <a:latin typeface="+mj-lt"/>
                  </a:rPr>
                  <a:t>:</a:t>
                </a:r>
              </a:p>
              <a:p>
                <a:r>
                  <a:rPr lang="pt-BR" b="0" dirty="0">
                    <a:solidFill>
                      <a:schemeClr val="bg1"/>
                    </a:solidFill>
                    <a:latin typeface="+mj-lt"/>
                  </a:rPr>
                  <a:t>Coibir práticas abusivas identificadas</a:t>
                </a:r>
                <a:endParaRPr lang="pt-BR" sz="1250" b="0" dirty="0">
                  <a:solidFill>
                    <a:schemeClr val="bg1"/>
                  </a:solidFill>
                  <a:latin typeface="+mj-lt"/>
                </a:endParaRPr>
              </a:p>
            </p:txBody>
          </p:sp>
        </p:grpSp>
        <p:sp>
          <p:nvSpPr>
            <p:cNvPr id="12" name="CaixaDeTexto 11"/>
            <p:cNvSpPr txBox="1"/>
            <p:nvPr/>
          </p:nvSpPr>
          <p:spPr>
            <a:xfrm>
              <a:off x="2051720" y="2870705"/>
              <a:ext cx="6768752" cy="634020"/>
            </a:xfrm>
            <a:prstGeom prst="rect">
              <a:avLst/>
            </a:prstGeom>
            <a:ln w="25400">
              <a:noFill/>
            </a:ln>
          </p:spPr>
          <p:txBody>
            <a:bodyPr wrap="square" rtlCol="0" anchor="ctr">
              <a:spAutoFit/>
            </a:bodyPr>
            <a:lstStyle>
              <a:defPPr>
                <a:defRPr lang="pt-BR"/>
              </a:defPPr>
              <a:lvl1pPr marR="0" algn="ctr" defTabSz="914400" eaLnBrk="0" latinLnBrk="0" hangingPunct="0">
                <a:lnSpc>
                  <a:spcPct val="100000"/>
                </a:lnSpc>
                <a:spcBef>
                  <a:spcPct val="20000"/>
                </a:spcBef>
                <a:buClrTx/>
                <a:buSzTx/>
                <a:buFontTx/>
                <a:buNone/>
                <a:tabLst/>
                <a:defRPr kumimoji="0" sz="1600" b="1" i="0" u="none" strike="noStrike" kern="0" cap="none" spc="0" normalizeH="0" baseline="0">
                  <a:ln>
                    <a:noFill/>
                  </a:ln>
                  <a:solidFill>
                    <a:schemeClr val="accent2"/>
                  </a:solidFill>
                  <a:effectLst/>
                  <a:uLnTx/>
                  <a:uFillTx/>
                  <a:latin typeface="+mn-lt"/>
                  <a:cs typeface="+mn-cs"/>
                </a:defRPr>
              </a:lvl1pPr>
            </a:lstStyle>
            <a:p>
              <a:r>
                <a:rPr lang="pt-BR" dirty="0">
                  <a:solidFill>
                    <a:srgbClr val="003273"/>
                  </a:solidFill>
                  <a:latin typeface="+mj-lt"/>
                </a:rPr>
                <a:t>Executado pelos Participantes</a:t>
              </a:r>
            </a:p>
            <a:p>
              <a:r>
                <a:rPr lang="pt-BR" dirty="0">
                  <a:solidFill>
                    <a:srgbClr val="003273"/>
                  </a:solidFill>
                  <a:latin typeface="+mj-lt"/>
                </a:rPr>
                <a:t>(diligência esperada pela BSM)</a:t>
              </a:r>
            </a:p>
          </p:txBody>
        </p:sp>
        <p:sp>
          <p:nvSpPr>
            <p:cNvPr id="16" name="Chave direita 1">
              <a:extLst>
                <a:ext uri="{FF2B5EF4-FFF2-40B4-BE49-F238E27FC236}">
                  <a16:creationId xmlns:a16="http://schemas.microsoft.com/office/drawing/2014/main" id="{7F79390D-08E4-4FE0-8690-2B9AE06A6D81}"/>
                </a:ext>
              </a:extLst>
            </p:cNvPr>
            <p:cNvSpPr/>
            <p:nvPr/>
          </p:nvSpPr>
          <p:spPr>
            <a:xfrm rot="5400000">
              <a:off x="969359" y="1857172"/>
              <a:ext cx="297224" cy="1622313"/>
            </a:xfrm>
            <a:prstGeom prst="rightBrace">
              <a:avLst/>
            </a:prstGeom>
            <a:ln>
              <a:solidFill>
                <a:srgbClr val="00A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latin typeface="+mj-lt"/>
              </a:endParaRPr>
            </a:p>
          </p:txBody>
        </p:sp>
        <p:sp>
          <p:nvSpPr>
            <p:cNvPr id="17" name="Chave direita 1">
              <a:extLst>
                <a:ext uri="{FF2B5EF4-FFF2-40B4-BE49-F238E27FC236}">
                  <a16:creationId xmlns:a16="http://schemas.microsoft.com/office/drawing/2014/main" id="{A3CCD54C-7711-4154-A0D6-7DE127FB71E8}"/>
                </a:ext>
              </a:extLst>
            </p:cNvPr>
            <p:cNvSpPr/>
            <p:nvPr/>
          </p:nvSpPr>
          <p:spPr>
            <a:xfrm rot="5400000">
              <a:off x="5266819" y="-722203"/>
              <a:ext cx="338554" cy="6768752"/>
            </a:xfrm>
            <a:prstGeom prst="rightBrace">
              <a:avLst/>
            </a:prstGeom>
            <a:ln>
              <a:solidFill>
                <a:srgbClr val="00A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latin typeface="+mj-lt"/>
              </a:endParaRPr>
            </a:p>
          </p:txBody>
        </p:sp>
        <p:sp>
          <p:nvSpPr>
            <p:cNvPr id="18" name="CaixaDeTexto 17">
              <a:extLst>
                <a:ext uri="{FF2B5EF4-FFF2-40B4-BE49-F238E27FC236}">
                  <a16:creationId xmlns:a16="http://schemas.microsoft.com/office/drawing/2014/main" id="{6BE3EB93-E1BB-4910-872E-6CA13A927C5C}"/>
                </a:ext>
              </a:extLst>
            </p:cNvPr>
            <p:cNvSpPr txBox="1"/>
            <p:nvPr/>
          </p:nvSpPr>
          <p:spPr>
            <a:xfrm>
              <a:off x="-180528" y="2866988"/>
              <a:ext cx="2612830" cy="634020"/>
            </a:xfrm>
            <a:prstGeom prst="rect">
              <a:avLst/>
            </a:prstGeom>
            <a:ln w="25400">
              <a:noFill/>
            </a:ln>
          </p:spPr>
          <p:txBody>
            <a:bodyPr wrap="square" rtlCol="0" anchor="ctr">
              <a:spAutoFit/>
            </a:bodyPr>
            <a:lstStyle>
              <a:defPPr>
                <a:defRPr lang="pt-BR"/>
              </a:defPPr>
              <a:lvl1pPr marR="0" algn="ctr" defTabSz="914400" eaLnBrk="0" latinLnBrk="0" hangingPunct="0">
                <a:lnSpc>
                  <a:spcPct val="100000"/>
                </a:lnSpc>
                <a:spcBef>
                  <a:spcPct val="20000"/>
                </a:spcBef>
                <a:buClrTx/>
                <a:buSzTx/>
                <a:buFontTx/>
                <a:buNone/>
                <a:tabLst/>
                <a:defRPr kumimoji="0" sz="1600" b="1" i="0" u="none" strike="noStrike" kern="0" cap="none" spc="0" normalizeH="0" baseline="0">
                  <a:ln>
                    <a:noFill/>
                  </a:ln>
                  <a:solidFill>
                    <a:schemeClr val="accent2"/>
                  </a:solidFill>
                  <a:effectLst/>
                  <a:uLnTx/>
                  <a:uFillTx/>
                  <a:latin typeface="+mn-lt"/>
                  <a:cs typeface="+mn-cs"/>
                </a:defRPr>
              </a:lvl1pPr>
            </a:lstStyle>
            <a:p>
              <a:r>
                <a:rPr lang="pt-BR" dirty="0">
                  <a:solidFill>
                    <a:srgbClr val="003273"/>
                  </a:solidFill>
                  <a:latin typeface="+mj-lt"/>
                </a:rPr>
                <a:t>Executado </a:t>
              </a:r>
            </a:p>
            <a:p>
              <a:r>
                <a:rPr lang="pt-BR" dirty="0">
                  <a:solidFill>
                    <a:srgbClr val="003273"/>
                  </a:solidFill>
                  <a:latin typeface="+mj-lt"/>
                </a:rPr>
                <a:t>pela BSM</a:t>
              </a:r>
            </a:p>
          </p:txBody>
        </p:sp>
      </p:grpSp>
    </p:spTree>
    <p:extLst>
      <p:ext uri="{BB962C8B-B14F-4D97-AF65-F5344CB8AC3E}">
        <p14:creationId xmlns:p14="http://schemas.microsoft.com/office/powerpoint/2010/main" val="3296072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08000" y="217528"/>
            <a:ext cx="7403372" cy="763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indent="0">
              <a:spcBef>
                <a:spcPct val="0"/>
              </a:spcBef>
              <a:buFont typeface="Arial" pitchFamily="34" charset="0"/>
              <a:buNone/>
              <a:defRPr sz="2000" b="1" spc="-150">
                <a:solidFill>
                  <a:srgbClr val="004685"/>
                </a:solidFill>
                <a:latin typeface="+mj-lt"/>
                <a:ea typeface="+mj-ea"/>
                <a:cs typeface="+mj-cs"/>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pt-BR" sz="2400" spc="0" dirty="0">
                <a:solidFill>
                  <a:srgbClr val="00B0F0"/>
                </a:solidFill>
                <a:latin typeface="+mn-lt"/>
                <a:ea typeface="+mn-ea"/>
                <a:cs typeface="+mn-cs"/>
              </a:rPr>
              <a:t>Avaliação da BSM</a:t>
            </a:r>
          </a:p>
        </p:txBody>
      </p:sp>
      <p:sp>
        <p:nvSpPr>
          <p:cNvPr id="3" name="Retângulo: Cantos Arredondados 2">
            <a:extLst>
              <a:ext uri="{FF2B5EF4-FFF2-40B4-BE49-F238E27FC236}">
                <a16:creationId xmlns:a16="http://schemas.microsoft.com/office/drawing/2014/main" id="{9AB8A6E4-E524-4F03-A5FC-A7CA912AA32C}"/>
              </a:ext>
            </a:extLst>
          </p:cNvPr>
          <p:cNvSpPr/>
          <p:nvPr/>
        </p:nvSpPr>
        <p:spPr>
          <a:xfrm>
            <a:off x="182066" y="1142004"/>
            <a:ext cx="8638406" cy="307777"/>
          </a:xfrm>
          <a:prstGeom prst="roundRect">
            <a:avLst/>
          </a:prstGeom>
          <a:solidFill>
            <a:srgbClr val="00A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
        <p:nvSpPr>
          <p:cNvPr id="6" name="CaixaDeTexto 5">
            <a:extLst>
              <a:ext uri="{FF2B5EF4-FFF2-40B4-BE49-F238E27FC236}">
                <a16:creationId xmlns:a16="http://schemas.microsoft.com/office/drawing/2014/main" id="{7C31B177-38D3-4535-A319-F0DAF006C2B9}"/>
              </a:ext>
            </a:extLst>
          </p:cNvPr>
          <p:cNvSpPr txBox="1"/>
          <p:nvPr/>
        </p:nvSpPr>
        <p:spPr>
          <a:xfrm>
            <a:off x="182066" y="1545164"/>
            <a:ext cx="1509614" cy="584775"/>
          </a:xfrm>
          <a:prstGeom prst="rect">
            <a:avLst/>
          </a:prstGeom>
          <a:noFill/>
        </p:spPr>
        <p:txBody>
          <a:bodyPr wrap="square" rtlCol="0">
            <a:spAutoFit/>
          </a:bodyPr>
          <a:lstStyle>
            <a:defPPr>
              <a:defRPr lang="en-US"/>
            </a:defPPr>
            <a:lvl1pPr algn="ctr">
              <a:defRPr sz="1200">
                <a:solidFill>
                  <a:schemeClr val="tx1">
                    <a:lumMod val="50000"/>
                  </a:schemeClr>
                </a:solidFill>
              </a:defRPr>
            </a:lvl1pPr>
          </a:lstStyle>
          <a:p>
            <a:r>
              <a:rPr lang="pt-BR" sz="1600" dirty="0"/>
              <a:t>Envio do</a:t>
            </a:r>
          </a:p>
          <a:p>
            <a:r>
              <a:rPr lang="pt-BR" sz="1600" dirty="0"/>
              <a:t> </a:t>
            </a:r>
            <a:r>
              <a:rPr lang="pt-BR" sz="1600" b="1" dirty="0">
                <a:solidFill>
                  <a:srgbClr val="003273"/>
                </a:solidFill>
              </a:rPr>
              <a:t>alerta</a:t>
            </a:r>
          </a:p>
        </p:txBody>
      </p:sp>
      <p:sp>
        <p:nvSpPr>
          <p:cNvPr id="11" name="CaixaDeTexto 10">
            <a:extLst>
              <a:ext uri="{FF2B5EF4-FFF2-40B4-BE49-F238E27FC236}">
                <a16:creationId xmlns:a16="http://schemas.microsoft.com/office/drawing/2014/main" id="{6A1A93FA-977C-450F-8A90-E0BDF69C4ECF}"/>
              </a:ext>
            </a:extLst>
          </p:cNvPr>
          <p:cNvSpPr txBox="1"/>
          <p:nvPr/>
        </p:nvSpPr>
        <p:spPr>
          <a:xfrm>
            <a:off x="2771800" y="1124744"/>
            <a:ext cx="1008112" cy="338554"/>
          </a:xfrm>
          <a:prstGeom prst="rect">
            <a:avLst/>
          </a:prstGeom>
          <a:noFill/>
        </p:spPr>
        <p:txBody>
          <a:bodyPr wrap="square" rtlCol="0">
            <a:spAutoFit/>
          </a:bodyPr>
          <a:lstStyle>
            <a:defPPr>
              <a:defRPr lang="en-US"/>
            </a:defPPr>
            <a:lvl1pPr algn="ctr">
              <a:defRPr sz="1200" b="1">
                <a:solidFill>
                  <a:schemeClr val="bg1"/>
                </a:solidFill>
              </a:defRPr>
            </a:lvl1pPr>
          </a:lstStyle>
          <a:p>
            <a:r>
              <a:rPr lang="pt-BR" sz="1600" dirty="0"/>
              <a:t>D+10</a:t>
            </a:r>
          </a:p>
        </p:txBody>
      </p:sp>
      <p:sp>
        <p:nvSpPr>
          <p:cNvPr id="12" name="CaixaDeTexto 11">
            <a:extLst>
              <a:ext uri="{FF2B5EF4-FFF2-40B4-BE49-F238E27FC236}">
                <a16:creationId xmlns:a16="http://schemas.microsoft.com/office/drawing/2014/main" id="{A104AE97-28E3-4880-9AE1-1D5DCA004364}"/>
              </a:ext>
            </a:extLst>
          </p:cNvPr>
          <p:cNvSpPr txBox="1"/>
          <p:nvPr/>
        </p:nvSpPr>
        <p:spPr>
          <a:xfrm>
            <a:off x="4329820" y="1545164"/>
            <a:ext cx="2186396" cy="1569660"/>
          </a:xfrm>
          <a:prstGeom prst="rect">
            <a:avLst/>
          </a:prstGeom>
          <a:noFill/>
        </p:spPr>
        <p:txBody>
          <a:bodyPr wrap="square" rtlCol="0">
            <a:spAutoFit/>
          </a:bodyPr>
          <a:lstStyle/>
          <a:p>
            <a:pPr algn="ctr"/>
            <a:r>
              <a:rPr lang="pt-BR" sz="1600" b="1" dirty="0">
                <a:solidFill>
                  <a:srgbClr val="003273"/>
                </a:solidFill>
              </a:rPr>
              <a:t>Prazo máximo </a:t>
            </a:r>
            <a:r>
              <a:rPr lang="pt-BR" sz="1600" dirty="0">
                <a:solidFill>
                  <a:schemeClr val="tx1">
                    <a:lumMod val="50000"/>
                  </a:schemeClr>
                </a:solidFill>
              </a:rPr>
              <a:t>para conclusão da análise da </a:t>
            </a:r>
            <a:r>
              <a:rPr lang="pt-BR" sz="1600" b="1" dirty="0">
                <a:solidFill>
                  <a:srgbClr val="003273"/>
                </a:solidFill>
              </a:rPr>
              <a:t>BSM</a:t>
            </a:r>
            <a:r>
              <a:rPr lang="pt-BR" sz="1600" dirty="0">
                <a:solidFill>
                  <a:schemeClr val="tx1">
                    <a:lumMod val="50000"/>
                  </a:schemeClr>
                </a:solidFill>
              </a:rPr>
              <a:t> considerando a </a:t>
            </a:r>
            <a:r>
              <a:rPr lang="pt-BR" sz="1600" b="1" dirty="0">
                <a:solidFill>
                  <a:srgbClr val="003273"/>
                </a:solidFill>
              </a:rPr>
              <a:t>resposta do participante</a:t>
            </a:r>
          </a:p>
        </p:txBody>
      </p:sp>
      <p:sp>
        <p:nvSpPr>
          <p:cNvPr id="14" name="CaixaDeTexto 13">
            <a:extLst>
              <a:ext uri="{FF2B5EF4-FFF2-40B4-BE49-F238E27FC236}">
                <a16:creationId xmlns:a16="http://schemas.microsoft.com/office/drawing/2014/main" id="{2FEE2BB1-E64C-40AD-8442-9030B2BC0CEA}"/>
              </a:ext>
            </a:extLst>
          </p:cNvPr>
          <p:cNvSpPr txBox="1"/>
          <p:nvPr/>
        </p:nvSpPr>
        <p:spPr>
          <a:xfrm>
            <a:off x="4932040" y="1124744"/>
            <a:ext cx="1008112" cy="338554"/>
          </a:xfrm>
          <a:prstGeom prst="rect">
            <a:avLst/>
          </a:prstGeom>
          <a:noFill/>
        </p:spPr>
        <p:txBody>
          <a:bodyPr wrap="square" rtlCol="0">
            <a:spAutoFit/>
          </a:bodyPr>
          <a:lstStyle>
            <a:defPPr>
              <a:defRPr lang="en-US"/>
            </a:defPPr>
            <a:lvl1pPr algn="ctr">
              <a:defRPr sz="1200" b="1">
                <a:solidFill>
                  <a:schemeClr val="bg1"/>
                </a:solidFill>
              </a:defRPr>
            </a:lvl1pPr>
          </a:lstStyle>
          <a:p>
            <a:r>
              <a:rPr lang="pt-BR" sz="1600" dirty="0"/>
              <a:t>D+11</a:t>
            </a:r>
          </a:p>
        </p:txBody>
      </p:sp>
      <p:sp>
        <p:nvSpPr>
          <p:cNvPr id="15" name="CaixaDeTexto 14">
            <a:extLst>
              <a:ext uri="{FF2B5EF4-FFF2-40B4-BE49-F238E27FC236}">
                <a16:creationId xmlns:a16="http://schemas.microsoft.com/office/drawing/2014/main" id="{C8E8A4CB-27E0-4F15-B6E5-246244BF4954}"/>
              </a:ext>
            </a:extLst>
          </p:cNvPr>
          <p:cNvSpPr txBox="1"/>
          <p:nvPr/>
        </p:nvSpPr>
        <p:spPr>
          <a:xfrm>
            <a:off x="2300958" y="1545165"/>
            <a:ext cx="2028862" cy="1077218"/>
          </a:xfrm>
          <a:prstGeom prst="rect">
            <a:avLst/>
          </a:prstGeom>
          <a:noFill/>
        </p:spPr>
        <p:txBody>
          <a:bodyPr wrap="square" rtlCol="0">
            <a:spAutoFit/>
          </a:bodyPr>
          <a:lstStyle/>
          <a:p>
            <a:pPr algn="ctr"/>
            <a:r>
              <a:rPr lang="pt-BR" sz="1600" b="1" dirty="0">
                <a:solidFill>
                  <a:srgbClr val="003273"/>
                </a:solidFill>
              </a:rPr>
              <a:t>Prazo máximo </a:t>
            </a:r>
            <a:r>
              <a:rPr lang="pt-BR" sz="1600" dirty="0">
                <a:solidFill>
                  <a:schemeClr val="tx1">
                    <a:lumMod val="50000"/>
                  </a:schemeClr>
                </a:solidFill>
              </a:rPr>
              <a:t>para recebimento da </a:t>
            </a:r>
            <a:r>
              <a:rPr lang="pt-BR" sz="1600" b="1" dirty="0">
                <a:solidFill>
                  <a:srgbClr val="003273"/>
                </a:solidFill>
              </a:rPr>
              <a:t>resposta</a:t>
            </a:r>
            <a:r>
              <a:rPr lang="pt-BR" sz="1600" dirty="0">
                <a:solidFill>
                  <a:schemeClr val="tx1">
                    <a:lumMod val="50000"/>
                  </a:schemeClr>
                </a:solidFill>
              </a:rPr>
              <a:t> do Participante</a:t>
            </a:r>
          </a:p>
        </p:txBody>
      </p:sp>
      <p:sp>
        <p:nvSpPr>
          <p:cNvPr id="17" name="CaixaDeTexto 16">
            <a:extLst>
              <a:ext uri="{FF2B5EF4-FFF2-40B4-BE49-F238E27FC236}">
                <a16:creationId xmlns:a16="http://schemas.microsoft.com/office/drawing/2014/main" id="{CEE2602B-1BC2-4300-A17F-CDE5E0B37912}"/>
              </a:ext>
            </a:extLst>
          </p:cNvPr>
          <p:cNvSpPr txBox="1"/>
          <p:nvPr/>
        </p:nvSpPr>
        <p:spPr>
          <a:xfrm>
            <a:off x="6766988" y="1545164"/>
            <a:ext cx="1802712" cy="1077218"/>
          </a:xfrm>
          <a:prstGeom prst="rect">
            <a:avLst/>
          </a:prstGeom>
          <a:noFill/>
        </p:spPr>
        <p:txBody>
          <a:bodyPr wrap="square" rtlCol="0">
            <a:spAutoFit/>
          </a:bodyPr>
          <a:lstStyle/>
          <a:p>
            <a:pPr algn="ctr"/>
            <a:r>
              <a:rPr lang="pt-BR" sz="1600" b="1" dirty="0">
                <a:solidFill>
                  <a:srgbClr val="003273"/>
                </a:solidFill>
              </a:rPr>
              <a:t>Conclusão da BSM </a:t>
            </a:r>
            <a:r>
              <a:rPr lang="pt-BR" sz="1600" dirty="0">
                <a:solidFill>
                  <a:schemeClr val="tx1">
                    <a:lumMod val="50000"/>
                  </a:schemeClr>
                </a:solidFill>
              </a:rPr>
              <a:t>(encerramento da análise)</a:t>
            </a:r>
          </a:p>
        </p:txBody>
      </p:sp>
      <p:sp>
        <p:nvSpPr>
          <p:cNvPr id="18" name="CaixaDeTexto 17">
            <a:extLst>
              <a:ext uri="{FF2B5EF4-FFF2-40B4-BE49-F238E27FC236}">
                <a16:creationId xmlns:a16="http://schemas.microsoft.com/office/drawing/2014/main" id="{75012D9B-51D1-43EB-965F-A26DFD32A787}"/>
              </a:ext>
            </a:extLst>
          </p:cNvPr>
          <p:cNvSpPr txBox="1"/>
          <p:nvPr/>
        </p:nvSpPr>
        <p:spPr>
          <a:xfrm>
            <a:off x="7164288" y="1124744"/>
            <a:ext cx="1008112" cy="338554"/>
          </a:xfrm>
          <a:prstGeom prst="rect">
            <a:avLst/>
          </a:prstGeom>
          <a:noFill/>
        </p:spPr>
        <p:txBody>
          <a:bodyPr wrap="square" rtlCol="0">
            <a:spAutoFit/>
          </a:bodyPr>
          <a:lstStyle>
            <a:defPPr>
              <a:defRPr lang="en-US"/>
            </a:defPPr>
            <a:lvl1pPr algn="ctr">
              <a:defRPr sz="1200" b="1">
                <a:solidFill>
                  <a:schemeClr val="bg1"/>
                </a:solidFill>
              </a:defRPr>
            </a:lvl1pPr>
          </a:lstStyle>
          <a:p>
            <a:r>
              <a:rPr lang="pt-BR" sz="1600" dirty="0"/>
              <a:t>D+12</a:t>
            </a:r>
          </a:p>
        </p:txBody>
      </p:sp>
      <p:sp>
        <p:nvSpPr>
          <p:cNvPr id="7" name="CaixaDeTexto 6">
            <a:extLst>
              <a:ext uri="{FF2B5EF4-FFF2-40B4-BE49-F238E27FC236}">
                <a16:creationId xmlns:a16="http://schemas.microsoft.com/office/drawing/2014/main" id="{BA51759E-ED98-4E1B-A839-DABD4C919286}"/>
              </a:ext>
            </a:extLst>
          </p:cNvPr>
          <p:cNvSpPr txBox="1"/>
          <p:nvPr/>
        </p:nvSpPr>
        <p:spPr>
          <a:xfrm>
            <a:off x="169466" y="6020624"/>
            <a:ext cx="5640669" cy="310347"/>
          </a:xfrm>
          <a:prstGeom prst="rect">
            <a:avLst/>
          </a:prstGeom>
          <a:noFill/>
        </p:spPr>
        <p:txBody>
          <a:bodyPr wrap="square" rtlCol="0">
            <a:spAutoFit/>
          </a:bodyPr>
          <a:lstStyle/>
          <a:p>
            <a:r>
              <a:rPr lang="pt-BR" sz="1400" dirty="0">
                <a:solidFill>
                  <a:schemeClr val="tx1">
                    <a:lumMod val="50000"/>
                  </a:schemeClr>
                </a:solidFill>
              </a:rPr>
              <a:t>* Não atendeu os requisitos básicos</a:t>
            </a:r>
          </a:p>
        </p:txBody>
      </p:sp>
      <p:sp>
        <p:nvSpPr>
          <p:cNvPr id="22" name="CaixaDeTexto 21">
            <a:extLst>
              <a:ext uri="{FF2B5EF4-FFF2-40B4-BE49-F238E27FC236}">
                <a16:creationId xmlns:a16="http://schemas.microsoft.com/office/drawing/2014/main" id="{74051ACB-FB66-49DE-84AE-CFF0DABBDF33}"/>
              </a:ext>
            </a:extLst>
          </p:cNvPr>
          <p:cNvSpPr txBox="1"/>
          <p:nvPr/>
        </p:nvSpPr>
        <p:spPr>
          <a:xfrm>
            <a:off x="1475656" y="1124744"/>
            <a:ext cx="972000" cy="338554"/>
          </a:xfrm>
          <a:prstGeom prst="rect">
            <a:avLst/>
          </a:prstGeom>
          <a:noFill/>
        </p:spPr>
        <p:txBody>
          <a:bodyPr wrap="square" rtlCol="0">
            <a:spAutoFit/>
          </a:bodyPr>
          <a:lstStyle/>
          <a:p>
            <a:pPr algn="ctr"/>
            <a:r>
              <a:rPr lang="pt-BR" sz="1600" b="1" dirty="0">
                <a:solidFill>
                  <a:schemeClr val="bg1"/>
                </a:solidFill>
              </a:rPr>
              <a:t>(...)</a:t>
            </a:r>
          </a:p>
        </p:txBody>
      </p:sp>
      <p:graphicFrame>
        <p:nvGraphicFramePr>
          <p:cNvPr id="20" name="Tabela 19">
            <a:extLst>
              <a:ext uri="{FF2B5EF4-FFF2-40B4-BE49-F238E27FC236}">
                <a16:creationId xmlns:a16="http://schemas.microsoft.com/office/drawing/2014/main" id="{149D0CF0-0AF8-4107-B35B-2544EF1FB070}"/>
              </a:ext>
            </a:extLst>
          </p:cNvPr>
          <p:cNvGraphicFramePr>
            <a:graphicFrameLocks noGrp="1"/>
          </p:cNvGraphicFramePr>
          <p:nvPr>
            <p:extLst>
              <p:ext uri="{D42A27DB-BD31-4B8C-83A1-F6EECF244321}">
                <p14:modId xmlns:p14="http://schemas.microsoft.com/office/powerpoint/2010/main" val="58895699"/>
              </p:ext>
            </p:extLst>
          </p:nvPr>
        </p:nvGraphicFramePr>
        <p:xfrm>
          <a:off x="182065" y="3212976"/>
          <a:ext cx="8638407" cy="2719192"/>
        </p:xfrm>
        <a:graphic>
          <a:graphicData uri="http://schemas.openxmlformats.org/drawingml/2006/table">
            <a:tbl>
              <a:tblPr/>
              <a:tblGrid>
                <a:gridCol w="2808509">
                  <a:extLst>
                    <a:ext uri="{9D8B030D-6E8A-4147-A177-3AD203B41FA5}">
                      <a16:colId xmlns:a16="http://schemas.microsoft.com/office/drawing/2014/main" val="1516249962"/>
                    </a:ext>
                  </a:extLst>
                </a:gridCol>
                <a:gridCol w="2005545">
                  <a:extLst>
                    <a:ext uri="{9D8B030D-6E8A-4147-A177-3AD203B41FA5}">
                      <a16:colId xmlns:a16="http://schemas.microsoft.com/office/drawing/2014/main" val="4052157523"/>
                    </a:ext>
                  </a:extLst>
                </a:gridCol>
                <a:gridCol w="3824353">
                  <a:extLst>
                    <a:ext uri="{9D8B030D-6E8A-4147-A177-3AD203B41FA5}">
                      <a16:colId xmlns:a16="http://schemas.microsoft.com/office/drawing/2014/main" val="3183882828"/>
                    </a:ext>
                  </a:extLst>
                </a:gridCol>
              </a:tblGrid>
              <a:tr h="388456">
                <a:tc>
                  <a:txBody>
                    <a:bodyPr/>
                    <a:lstStyle/>
                    <a:p>
                      <a:pPr algn="ctr" rtl="0" fontAlgn="ctr"/>
                      <a:r>
                        <a:rPr lang="pt-BR" sz="1600" b="1" i="0" u="none" strike="noStrike" dirty="0">
                          <a:ln>
                            <a:noFill/>
                          </a:ln>
                          <a:solidFill>
                            <a:srgbClr val="FFFFFF"/>
                          </a:solidFill>
                          <a:effectLst/>
                          <a:latin typeface="Arial" panose="020B0604020202020204" pitchFamily="34" charset="0"/>
                        </a:rPr>
                        <a:t>Avaliação do Participante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03764"/>
                    </a:solidFill>
                  </a:tcPr>
                </a:tc>
                <a:tc>
                  <a:txBody>
                    <a:bodyPr/>
                    <a:lstStyle/>
                    <a:p>
                      <a:pPr algn="ctr" rtl="0" fontAlgn="ctr"/>
                      <a:r>
                        <a:rPr lang="pt-BR" sz="1600" b="1" i="0" u="none" strike="noStrike" dirty="0">
                          <a:ln>
                            <a:noFill/>
                          </a:ln>
                          <a:solidFill>
                            <a:srgbClr val="FFFFFF"/>
                          </a:solidFill>
                          <a:effectLst/>
                          <a:latin typeface="Arial" panose="020B0604020202020204" pitchFamily="34" charset="0"/>
                        </a:rPr>
                        <a:t>Avaliação da BSM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03764"/>
                    </a:solidFill>
                  </a:tcPr>
                </a:tc>
                <a:tc>
                  <a:txBody>
                    <a:bodyPr/>
                    <a:lstStyle/>
                    <a:p>
                      <a:pPr algn="ctr" rtl="0" fontAlgn="ctr"/>
                      <a:r>
                        <a:rPr lang="pt-BR" sz="1600" b="1" i="0" u="none" strike="noStrike" dirty="0">
                          <a:ln>
                            <a:noFill/>
                          </a:ln>
                          <a:solidFill>
                            <a:srgbClr val="FFFFFF"/>
                          </a:solidFill>
                          <a:effectLst/>
                          <a:latin typeface="Arial" panose="020B0604020202020204" pitchFamily="34" charset="0"/>
                        </a:rPr>
                        <a:t>Conclusão da Análise</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03764"/>
                    </a:solidFill>
                  </a:tcPr>
                </a:tc>
                <a:extLst>
                  <a:ext uri="{0D108BD9-81ED-4DB2-BD59-A6C34878D82A}">
                    <a16:rowId xmlns:a16="http://schemas.microsoft.com/office/drawing/2014/main" val="456694901"/>
                  </a:ext>
                </a:extLst>
              </a:tr>
              <a:tr h="388456">
                <a:tc>
                  <a:txBody>
                    <a:bodyPr/>
                    <a:lstStyle/>
                    <a:p>
                      <a:pPr algn="l" rtl="0" fontAlgn="ctr"/>
                      <a:r>
                        <a:rPr lang="pt-BR" sz="1600" kern="1200" dirty="0">
                          <a:ln>
                            <a:noFill/>
                          </a:ln>
                          <a:solidFill>
                            <a:schemeClr val="tx1">
                              <a:lumMod val="50000"/>
                            </a:schemeClr>
                          </a:solidFill>
                          <a:latin typeface="+mn-lt"/>
                          <a:ea typeface="+mn-ea"/>
                          <a:cs typeface="+mn-cs"/>
                        </a:rPr>
                        <a:t>Irregular com diligência</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7FE"/>
                    </a:solidFill>
                  </a:tcPr>
                </a:tc>
                <a:tc>
                  <a:txBody>
                    <a:bodyPr/>
                    <a:lstStyle/>
                    <a:p>
                      <a:pPr algn="l" rtl="0" fontAlgn="ctr"/>
                      <a:r>
                        <a:rPr lang="pt-BR" sz="1600" kern="1200" dirty="0">
                          <a:ln>
                            <a:noFill/>
                          </a:ln>
                          <a:solidFill>
                            <a:schemeClr val="tx1">
                              <a:lumMod val="50000"/>
                            </a:schemeClr>
                          </a:solidFill>
                          <a:latin typeface="+mn-lt"/>
                          <a:ea typeface="+mn-ea"/>
                          <a:cs typeface="+mn-cs"/>
                        </a:rPr>
                        <a:t>Irregular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7FE"/>
                    </a:solidFill>
                  </a:tcPr>
                </a:tc>
                <a:tc>
                  <a:txBody>
                    <a:bodyPr/>
                    <a:lstStyle/>
                    <a:p>
                      <a:pPr algn="l" rtl="0" fontAlgn="ctr"/>
                      <a:r>
                        <a:rPr lang="pt-BR" sz="1600" kern="1200">
                          <a:ln>
                            <a:noFill/>
                          </a:ln>
                          <a:solidFill>
                            <a:schemeClr val="tx1">
                              <a:lumMod val="50000"/>
                            </a:schemeClr>
                          </a:solidFill>
                          <a:latin typeface="+mn-lt"/>
                          <a:ea typeface="+mn-ea"/>
                          <a:cs typeface="+mn-cs"/>
                        </a:rPr>
                        <a:t>Arquivamento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7FE"/>
                    </a:solidFill>
                  </a:tcPr>
                </a:tc>
                <a:extLst>
                  <a:ext uri="{0D108BD9-81ED-4DB2-BD59-A6C34878D82A}">
                    <a16:rowId xmlns:a16="http://schemas.microsoft.com/office/drawing/2014/main" val="3010082720"/>
                  </a:ext>
                </a:extLst>
              </a:tr>
              <a:tr h="388456">
                <a:tc>
                  <a:txBody>
                    <a:bodyPr/>
                    <a:lstStyle/>
                    <a:p>
                      <a:pPr algn="l" rtl="0" fontAlgn="ctr"/>
                      <a:r>
                        <a:rPr lang="pt-BR" sz="1600" kern="1200" dirty="0">
                          <a:ln>
                            <a:noFill/>
                          </a:ln>
                          <a:solidFill>
                            <a:schemeClr val="tx1">
                              <a:lumMod val="50000"/>
                            </a:schemeClr>
                          </a:solidFill>
                          <a:latin typeface="+mn-lt"/>
                          <a:ea typeface="+mn-ea"/>
                          <a:cs typeface="+mn-cs"/>
                        </a:rPr>
                        <a:t>Irregular</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kumimoji="0" lang="pt-BR" sz="1600" b="0" i="0" u="none" strike="noStrike" kern="1200" cap="none" spc="0" normalizeH="0" baseline="0" noProof="0" dirty="0">
                          <a:ln>
                            <a:noFill/>
                          </a:ln>
                          <a:solidFill>
                            <a:srgbClr val="5A5F5F">
                              <a:lumMod val="50000"/>
                            </a:srgbClr>
                          </a:solidFill>
                          <a:effectLst/>
                          <a:uLnTx/>
                          <a:uFillTx/>
                          <a:latin typeface="Arial"/>
                          <a:ea typeface="+mn-ea"/>
                          <a:cs typeface="+mn-cs"/>
                        </a:rPr>
                        <a:t>Justificada</a:t>
                      </a:r>
                      <a:endParaRPr lang="pt-BR" sz="1600" kern="1200" dirty="0">
                        <a:ln>
                          <a:noFill/>
                        </a:ln>
                        <a:solidFill>
                          <a:schemeClr val="tx1">
                            <a:lumMod val="50000"/>
                          </a:schemeClr>
                        </a:solidFill>
                        <a:latin typeface="+mn-lt"/>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pt-BR" sz="1600" kern="1200" dirty="0">
                          <a:ln>
                            <a:noFill/>
                          </a:ln>
                          <a:solidFill>
                            <a:schemeClr val="tx1">
                              <a:lumMod val="50000"/>
                            </a:schemeClr>
                          </a:solidFill>
                          <a:latin typeface="+mn-lt"/>
                          <a:ea typeface="+mn-ea"/>
                          <a:cs typeface="+mn-cs"/>
                        </a:rPr>
                        <a:t>Arquivamento com feedback da BSM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886252632"/>
                  </a:ext>
                </a:extLst>
              </a:tr>
              <a:tr h="388456">
                <a:tc>
                  <a:txBody>
                    <a:bodyPr/>
                    <a:lstStyle/>
                    <a:p>
                      <a:pPr algn="l" rtl="0" fontAlgn="ctr"/>
                      <a:r>
                        <a:rPr lang="pt-BR" sz="1600" kern="1200" dirty="0">
                          <a:ln>
                            <a:noFill/>
                          </a:ln>
                          <a:solidFill>
                            <a:schemeClr val="tx1">
                              <a:lumMod val="50000"/>
                            </a:schemeClr>
                          </a:solidFill>
                          <a:latin typeface="+mn-lt"/>
                          <a:ea typeface="+mn-ea"/>
                          <a:cs typeface="+mn-cs"/>
                        </a:rPr>
                        <a:t>Justificada</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F7FE"/>
                    </a:solidFill>
                  </a:tcPr>
                </a:tc>
                <a:tc>
                  <a:txBody>
                    <a:bodyPr/>
                    <a:lstStyle/>
                    <a:p>
                      <a:pPr algn="l" rtl="0" fontAlgn="ctr"/>
                      <a:r>
                        <a:rPr kumimoji="0" lang="pt-BR" sz="1600" b="0" i="0" u="none" strike="noStrike" kern="1200" cap="none" spc="0" normalizeH="0" baseline="0" noProof="0" dirty="0">
                          <a:ln>
                            <a:noFill/>
                          </a:ln>
                          <a:solidFill>
                            <a:srgbClr val="5A5F5F">
                              <a:lumMod val="50000"/>
                            </a:srgbClr>
                          </a:solidFill>
                          <a:effectLst/>
                          <a:uLnTx/>
                          <a:uFillTx/>
                          <a:latin typeface="Arial"/>
                          <a:ea typeface="+mn-ea"/>
                          <a:cs typeface="+mn-cs"/>
                        </a:rPr>
                        <a:t>Justificada</a:t>
                      </a:r>
                      <a:endParaRPr lang="pt-BR" sz="1600" kern="1200" dirty="0">
                        <a:ln>
                          <a:noFill/>
                        </a:ln>
                        <a:solidFill>
                          <a:schemeClr val="tx1">
                            <a:lumMod val="50000"/>
                          </a:schemeClr>
                        </a:solidFill>
                        <a:latin typeface="+mn-lt"/>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F7FE"/>
                    </a:solidFill>
                  </a:tcPr>
                </a:tc>
                <a:tc>
                  <a:txBody>
                    <a:bodyPr/>
                    <a:lstStyle/>
                    <a:p>
                      <a:pPr algn="l" rtl="0" fontAlgn="ctr"/>
                      <a:r>
                        <a:rPr lang="pt-BR" sz="1600" kern="1200">
                          <a:ln>
                            <a:noFill/>
                          </a:ln>
                          <a:solidFill>
                            <a:schemeClr val="tx1">
                              <a:lumMod val="50000"/>
                            </a:schemeClr>
                          </a:solidFill>
                          <a:latin typeface="+mn-lt"/>
                          <a:ea typeface="+mn-ea"/>
                          <a:cs typeface="+mn-cs"/>
                        </a:rPr>
                        <a:t>Arquivamento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F7FE"/>
                    </a:solidFill>
                  </a:tcPr>
                </a:tc>
                <a:extLst>
                  <a:ext uri="{0D108BD9-81ED-4DB2-BD59-A6C34878D82A}">
                    <a16:rowId xmlns:a16="http://schemas.microsoft.com/office/drawing/2014/main" val="1500441211"/>
                  </a:ext>
                </a:extLst>
              </a:tr>
              <a:tr h="388456">
                <a:tc>
                  <a:txBody>
                    <a:bodyPr/>
                    <a:lstStyle/>
                    <a:p>
                      <a:pPr algn="l" rtl="0" fontAlgn="ctr"/>
                      <a:r>
                        <a:rPr lang="pt-BR" sz="1600" kern="1200" dirty="0">
                          <a:ln>
                            <a:noFill/>
                          </a:ln>
                          <a:solidFill>
                            <a:schemeClr val="tx1">
                              <a:lumMod val="50000"/>
                            </a:schemeClr>
                          </a:solidFill>
                          <a:latin typeface="+mn-lt"/>
                          <a:ea typeface="+mn-ea"/>
                          <a:cs typeface="+mn-cs"/>
                        </a:rPr>
                        <a:t>Justificada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pt-BR" sz="1600" kern="1200" dirty="0">
                          <a:ln>
                            <a:noFill/>
                          </a:ln>
                          <a:solidFill>
                            <a:schemeClr val="tx1">
                              <a:lumMod val="50000"/>
                            </a:schemeClr>
                          </a:solidFill>
                          <a:latin typeface="+mn-lt"/>
                          <a:ea typeface="+mn-ea"/>
                          <a:cs typeface="+mn-cs"/>
                        </a:rPr>
                        <a:t>Irregular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pt-BR" sz="1600" kern="1200" dirty="0">
                          <a:ln>
                            <a:noFill/>
                          </a:ln>
                          <a:solidFill>
                            <a:schemeClr val="tx1">
                              <a:lumMod val="50000"/>
                            </a:schemeClr>
                          </a:solidFill>
                          <a:latin typeface="+mn-lt"/>
                          <a:ea typeface="+mn-ea"/>
                          <a:cs typeface="+mn-cs"/>
                        </a:rPr>
                        <a:t>Abertura de investigação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310006328"/>
                  </a:ext>
                </a:extLst>
              </a:tr>
              <a:tr h="388456">
                <a:tc>
                  <a:txBody>
                    <a:bodyPr/>
                    <a:lstStyle/>
                    <a:p>
                      <a:pPr algn="l" rtl="0" fontAlgn="ctr"/>
                      <a:r>
                        <a:rPr lang="pt-BR" sz="1600" kern="1200" dirty="0">
                          <a:ln>
                            <a:noFill/>
                          </a:ln>
                          <a:solidFill>
                            <a:schemeClr val="tx1">
                              <a:lumMod val="50000"/>
                            </a:schemeClr>
                          </a:solidFill>
                          <a:latin typeface="+mn-lt"/>
                          <a:ea typeface="+mn-ea"/>
                          <a:cs typeface="+mn-cs"/>
                        </a:rPr>
                        <a:t>Não respondeu em  D+10*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FFD"/>
                    </a:solidFill>
                  </a:tcPr>
                </a:tc>
                <a:tc>
                  <a:txBody>
                    <a:bodyPr/>
                    <a:lstStyle/>
                    <a:p>
                      <a:pPr algn="l" rtl="0" fontAlgn="ctr"/>
                      <a:r>
                        <a:rPr lang="pt-BR" sz="1600" kern="1200" dirty="0">
                          <a:ln>
                            <a:noFill/>
                          </a:ln>
                          <a:solidFill>
                            <a:schemeClr val="tx1">
                              <a:lumMod val="50000"/>
                            </a:schemeClr>
                          </a:solidFill>
                          <a:latin typeface="+mn-lt"/>
                          <a:ea typeface="+mn-ea"/>
                          <a:cs typeface="+mn-cs"/>
                        </a:rPr>
                        <a:t>Irregular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FFD"/>
                    </a:solidFill>
                  </a:tcPr>
                </a:tc>
                <a:tc>
                  <a:txBody>
                    <a:bodyPr/>
                    <a:lstStyle/>
                    <a:p>
                      <a:pPr algn="l" rtl="0" fontAlgn="ctr"/>
                      <a:r>
                        <a:rPr lang="pt-BR" sz="1600" kern="1200" dirty="0">
                          <a:ln>
                            <a:noFill/>
                          </a:ln>
                          <a:solidFill>
                            <a:schemeClr val="tx1">
                              <a:lumMod val="50000"/>
                            </a:schemeClr>
                          </a:solidFill>
                          <a:latin typeface="+mn-lt"/>
                          <a:ea typeface="+mn-ea"/>
                          <a:cs typeface="+mn-cs"/>
                        </a:rPr>
                        <a:t>Abertura de investigação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FFD"/>
                    </a:solidFill>
                  </a:tcPr>
                </a:tc>
                <a:extLst>
                  <a:ext uri="{0D108BD9-81ED-4DB2-BD59-A6C34878D82A}">
                    <a16:rowId xmlns:a16="http://schemas.microsoft.com/office/drawing/2014/main" val="3380702737"/>
                  </a:ext>
                </a:extLst>
              </a:tr>
              <a:tr h="388456">
                <a:tc>
                  <a:txBody>
                    <a:bodyPr/>
                    <a:lstStyle/>
                    <a:p>
                      <a:pPr algn="l" rtl="0" fontAlgn="ctr"/>
                      <a:r>
                        <a:rPr lang="pt-BR" sz="1600" kern="1200" dirty="0">
                          <a:ln>
                            <a:noFill/>
                          </a:ln>
                          <a:solidFill>
                            <a:schemeClr val="tx1">
                              <a:lumMod val="50000"/>
                            </a:schemeClr>
                          </a:solidFill>
                          <a:latin typeface="+mn-lt"/>
                          <a:ea typeface="+mn-ea"/>
                          <a:cs typeface="+mn-cs"/>
                        </a:rPr>
                        <a:t>Não respondeu em  D+10*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pt-BR" sz="1600" kern="1200" dirty="0">
                          <a:ln>
                            <a:noFill/>
                          </a:ln>
                          <a:solidFill>
                            <a:schemeClr val="tx1">
                              <a:lumMod val="50000"/>
                            </a:schemeClr>
                          </a:solidFill>
                          <a:latin typeface="+mn-lt"/>
                          <a:ea typeface="+mn-ea"/>
                          <a:cs typeface="+mn-cs"/>
                        </a:rPr>
                        <a:t>Justificada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pt-BR" sz="1600" kern="1200" dirty="0">
                          <a:ln>
                            <a:noFill/>
                          </a:ln>
                          <a:solidFill>
                            <a:schemeClr val="tx1">
                              <a:lumMod val="50000"/>
                            </a:schemeClr>
                          </a:solidFill>
                          <a:latin typeface="+mn-lt"/>
                          <a:ea typeface="+mn-ea"/>
                          <a:cs typeface="+mn-cs"/>
                        </a:rPr>
                        <a:t>Notificação da BSM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615788524"/>
                  </a:ext>
                </a:extLst>
              </a:tr>
            </a:tbl>
          </a:graphicData>
        </a:graphic>
      </p:graphicFrame>
      <p:sp>
        <p:nvSpPr>
          <p:cNvPr id="25" name="CaixaDeTexto 24">
            <a:extLst>
              <a:ext uri="{FF2B5EF4-FFF2-40B4-BE49-F238E27FC236}">
                <a16:creationId xmlns:a16="http://schemas.microsoft.com/office/drawing/2014/main" id="{569B260F-8E7E-4883-883D-E2351719CC4F}"/>
              </a:ext>
            </a:extLst>
          </p:cNvPr>
          <p:cNvSpPr txBox="1"/>
          <p:nvPr/>
        </p:nvSpPr>
        <p:spPr>
          <a:xfrm>
            <a:off x="395536" y="1124744"/>
            <a:ext cx="1152128" cy="338554"/>
          </a:xfrm>
          <a:prstGeom prst="rect">
            <a:avLst/>
          </a:prstGeom>
          <a:noFill/>
        </p:spPr>
        <p:txBody>
          <a:bodyPr wrap="square" rtlCol="0">
            <a:spAutoFit/>
          </a:bodyPr>
          <a:lstStyle>
            <a:defPPr>
              <a:defRPr lang="en-US"/>
            </a:defPPr>
            <a:lvl1pPr algn="ctr">
              <a:defRPr sz="1200" b="1">
                <a:solidFill>
                  <a:schemeClr val="bg1"/>
                </a:solidFill>
              </a:defRPr>
            </a:lvl1pPr>
          </a:lstStyle>
          <a:p>
            <a:r>
              <a:rPr lang="pt-BR" sz="1600" dirty="0"/>
              <a:t>D0</a:t>
            </a:r>
          </a:p>
        </p:txBody>
      </p:sp>
    </p:spTree>
    <p:extLst>
      <p:ext uri="{BB962C8B-B14F-4D97-AF65-F5344CB8AC3E}">
        <p14:creationId xmlns:p14="http://schemas.microsoft.com/office/powerpoint/2010/main" val="37771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3">
            <a:extLst>
              <a:ext uri="{FF2B5EF4-FFF2-40B4-BE49-F238E27FC236}">
                <a16:creationId xmlns:a16="http://schemas.microsoft.com/office/drawing/2014/main" id="{5D5C2CBE-E245-4B62-BA1A-84287D6620EF}"/>
              </a:ext>
            </a:extLst>
          </p:cNvPr>
          <p:cNvSpPr txBox="1">
            <a:spLocks/>
          </p:cNvSpPr>
          <p:nvPr/>
        </p:nvSpPr>
        <p:spPr>
          <a:xfrm>
            <a:off x="297508" y="2447108"/>
            <a:ext cx="7586860" cy="1097308"/>
          </a:xfrm>
          <a:prstGeom prst="rect">
            <a:avLst/>
          </a:prstGeom>
        </p:spPr>
        <p:txBody>
          <a:bodyPr/>
          <a:lstStyle>
            <a:lvl1pPr algn="l" defTabSz="914400" rtl="0" eaLnBrk="1" latinLnBrk="0" hangingPunct="1">
              <a:spcBef>
                <a:spcPct val="0"/>
              </a:spcBef>
              <a:buNone/>
              <a:defRPr sz="2000" kern="1200" spc="-150" baseline="0">
                <a:solidFill>
                  <a:schemeClr val="bg1">
                    <a:lumMod val="50000"/>
                  </a:schemeClr>
                </a:solidFill>
                <a:latin typeface="+mj-lt"/>
                <a:ea typeface="+mj-ea"/>
                <a:cs typeface="+mj-cs"/>
              </a:defRPr>
            </a:lvl1pPr>
          </a:lstStyle>
          <a:p>
            <a:r>
              <a:rPr lang="pt-BR" sz="4000" b="1" kern="0" spc="0" dirty="0">
                <a:solidFill>
                  <a:schemeClr val="bg1"/>
                </a:solidFill>
              </a:rPr>
              <a:t>Diligência esperada dos Participantes</a:t>
            </a:r>
          </a:p>
        </p:txBody>
      </p:sp>
    </p:spTree>
    <p:extLst>
      <p:ext uri="{BB962C8B-B14F-4D97-AF65-F5344CB8AC3E}">
        <p14:creationId xmlns:p14="http://schemas.microsoft.com/office/powerpoint/2010/main" val="3440831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DFD13-0BD1-4343-8D32-5FA055D1F5A8}"/>
              </a:ext>
            </a:extLst>
          </p:cNvPr>
          <p:cNvSpPr>
            <a:spLocks noGrp="1"/>
          </p:cNvSpPr>
          <p:nvPr>
            <p:ph type="title"/>
          </p:nvPr>
        </p:nvSpPr>
        <p:spPr>
          <a:xfrm>
            <a:off x="107504" y="144016"/>
            <a:ext cx="8208912" cy="980728"/>
          </a:xfrm>
        </p:spPr>
        <p:txBody>
          <a:bodyPr/>
          <a:lstStyle/>
          <a:p>
            <a:r>
              <a:rPr lang="pt-BR" sz="2400" b="1" spc="0" dirty="0">
                <a:solidFill>
                  <a:srgbClr val="00B0F0"/>
                </a:solidFill>
                <a:latin typeface="+mn-lt"/>
                <a:ea typeface="+mn-ea"/>
                <a:cs typeface="+mn-cs"/>
              </a:rPr>
              <a:t>Diligência mínima e resultado esperado pela BSM </a:t>
            </a:r>
            <a:br>
              <a:rPr lang="pt-BR" sz="2400" b="1" spc="0" dirty="0">
                <a:solidFill>
                  <a:srgbClr val="00B0F0"/>
                </a:solidFill>
                <a:latin typeface="+mn-lt"/>
                <a:ea typeface="+mn-ea"/>
                <a:cs typeface="+mn-cs"/>
              </a:rPr>
            </a:br>
            <a:r>
              <a:rPr lang="pt-BR" sz="2400" b="1" spc="0" dirty="0">
                <a:solidFill>
                  <a:srgbClr val="00B0F0"/>
                </a:solidFill>
                <a:latin typeface="+mn-lt"/>
                <a:ea typeface="+mn-ea"/>
                <a:cs typeface="+mn-cs"/>
              </a:rPr>
              <a:t>para alertas com prepostos</a:t>
            </a:r>
          </a:p>
        </p:txBody>
      </p:sp>
      <p:sp>
        <p:nvSpPr>
          <p:cNvPr id="28" name="CaixaDeTexto 27">
            <a:extLst>
              <a:ext uri="{FF2B5EF4-FFF2-40B4-BE49-F238E27FC236}">
                <a16:creationId xmlns:a16="http://schemas.microsoft.com/office/drawing/2014/main" id="{6B57E026-B142-420C-A66F-16DB1BFBBBB4}"/>
              </a:ext>
            </a:extLst>
          </p:cNvPr>
          <p:cNvSpPr txBox="1"/>
          <p:nvPr/>
        </p:nvSpPr>
        <p:spPr>
          <a:xfrm>
            <a:off x="251520" y="1443742"/>
            <a:ext cx="8568952" cy="3857466"/>
          </a:xfrm>
          <a:prstGeom prst="rect">
            <a:avLst/>
          </a:prstGeom>
        </p:spPr>
        <p:txBody>
          <a:bodyPr wrap="square" rtlCol="0" anchor="ctr">
            <a:spAutoFit/>
          </a:bodyPr>
          <a:lstStyle/>
          <a:p>
            <a:pPr marL="0" eaLnBrk="0" fontAlgn="base" hangingPunct="0">
              <a:spcBef>
                <a:spcPts val="600"/>
              </a:spcBef>
              <a:spcAft>
                <a:spcPts val="600"/>
              </a:spcAft>
              <a:tabLst>
                <a:tab pos="361950" algn="l"/>
              </a:tabLst>
            </a:pPr>
            <a:r>
              <a:rPr lang="pt-BR" b="1" kern="0" dirty="0">
                <a:solidFill>
                  <a:srgbClr val="003273"/>
                </a:solidFill>
              </a:rPr>
              <a:t>Diligência mínima esperada para Operador:</a:t>
            </a:r>
          </a:p>
          <a:p>
            <a:pPr marL="342900" indent="-342900" eaLnBrk="0" fontAlgn="base" hangingPunct="0">
              <a:lnSpc>
                <a:spcPct val="150000"/>
              </a:lnSpc>
              <a:spcBef>
                <a:spcPts val="600"/>
              </a:spcBef>
              <a:spcAft>
                <a:spcPts val="600"/>
              </a:spcAft>
              <a:buFont typeface="+mj-lt"/>
              <a:buAutoNum type="arabicPeriod"/>
              <a:tabLst>
                <a:tab pos="361950" algn="l"/>
              </a:tabLst>
            </a:pPr>
            <a:r>
              <a:rPr lang="pt-BR" kern="0" dirty="0"/>
              <a:t>Treinamento com determinação de </a:t>
            </a:r>
            <a:r>
              <a:rPr lang="pt-BR" b="1" kern="0" dirty="0">
                <a:solidFill>
                  <a:srgbClr val="003273"/>
                </a:solidFill>
              </a:rPr>
              <a:t>cessar a prática </a:t>
            </a:r>
            <a:r>
              <a:rPr lang="pt-BR" kern="0" dirty="0"/>
              <a:t>para os operadores e repassadores;</a:t>
            </a:r>
          </a:p>
          <a:p>
            <a:pPr marL="342900" indent="-342900" eaLnBrk="0" fontAlgn="base" hangingPunct="0">
              <a:lnSpc>
                <a:spcPct val="150000"/>
              </a:lnSpc>
              <a:spcBef>
                <a:spcPts val="600"/>
              </a:spcBef>
              <a:spcAft>
                <a:spcPts val="600"/>
              </a:spcAft>
              <a:buFont typeface="+mj-lt"/>
              <a:buAutoNum type="arabicPeriod"/>
              <a:tabLst>
                <a:tab pos="361950" algn="l"/>
              </a:tabLst>
            </a:pPr>
            <a:r>
              <a:rPr lang="pt-BR" kern="0" dirty="0"/>
              <a:t>Notificação do </a:t>
            </a:r>
            <a:r>
              <a:rPr lang="pt-BR" b="1" kern="0" dirty="0">
                <a:solidFill>
                  <a:srgbClr val="003273"/>
                </a:solidFill>
              </a:rPr>
              <a:t>conteúdo disponível sobre OMC</a:t>
            </a:r>
            <a:r>
              <a:rPr lang="pt-BR" kern="0" dirty="0"/>
              <a:t> em leilão no site da BSM;</a:t>
            </a:r>
          </a:p>
          <a:p>
            <a:pPr marL="342900" indent="-342900" eaLnBrk="0" fontAlgn="base" hangingPunct="0">
              <a:lnSpc>
                <a:spcPct val="150000"/>
              </a:lnSpc>
              <a:spcBef>
                <a:spcPts val="600"/>
              </a:spcBef>
              <a:spcAft>
                <a:spcPts val="600"/>
              </a:spcAft>
              <a:buFont typeface="+mj-lt"/>
              <a:buAutoNum type="arabicPeriod"/>
              <a:tabLst>
                <a:tab pos="361950" algn="l"/>
              </a:tabLst>
            </a:pPr>
            <a:r>
              <a:rPr lang="pt-BR" kern="0" dirty="0"/>
              <a:t>Comunicação a respeito do alerta e envio dos respectivos </a:t>
            </a:r>
            <a:r>
              <a:rPr lang="pt-BR" b="1" kern="0" dirty="0">
                <a:solidFill>
                  <a:srgbClr val="003273"/>
                </a:solidFill>
              </a:rPr>
              <a:t>anexos para os operadores que realizaram </a:t>
            </a:r>
            <a:r>
              <a:rPr lang="pt-BR" kern="0" dirty="0"/>
              <a:t>OMC</a:t>
            </a:r>
          </a:p>
          <a:p>
            <a:pPr eaLnBrk="0" fontAlgn="base" hangingPunct="0">
              <a:lnSpc>
                <a:spcPct val="150000"/>
              </a:lnSpc>
              <a:spcBef>
                <a:spcPts val="600"/>
              </a:spcBef>
              <a:spcAft>
                <a:spcPts val="600"/>
              </a:spcAft>
              <a:tabLst>
                <a:tab pos="361950" algn="l"/>
              </a:tabLst>
            </a:pPr>
            <a:endParaRPr lang="pt-BR" sz="600" b="1" kern="0" dirty="0"/>
          </a:p>
          <a:p>
            <a:pPr eaLnBrk="0" fontAlgn="base" hangingPunct="0">
              <a:lnSpc>
                <a:spcPct val="150000"/>
              </a:lnSpc>
              <a:spcBef>
                <a:spcPts val="600"/>
              </a:spcBef>
              <a:spcAft>
                <a:spcPts val="600"/>
              </a:spcAft>
              <a:tabLst>
                <a:tab pos="361950" algn="l"/>
              </a:tabLst>
            </a:pPr>
            <a:r>
              <a:rPr lang="pt-BR" b="1" kern="0" dirty="0"/>
              <a:t>Resultado esperado: </a:t>
            </a:r>
            <a:r>
              <a:rPr lang="pt-BR" b="1" kern="0" dirty="0">
                <a:solidFill>
                  <a:schemeClr val="tx2"/>
                </a:solidFill>
              </a:rPr>
              <a:t>Suspensão</a:t>
            </a:r>
            <a:r>
              <a:rPr lang="pt-BR" kern="0" dirty="0"/>
              <a:t> de OMC</a:t>
            </a:r>
          </a:p>
        </p:txBody>
      </p:sp>
    </p:spTree>
    <p:extLst>
      <p:ext uri="{BB962C8B-B14F-4D97-AF65-F5344CB8AC3E}">
        <p14:creationId xmlns:p14="http://schemas.microsoft.com/office/powerpoint/2010/main" val="192595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DFD13-0BD1-4343-8D32-5FA055D1F5A8}"/>
              </a:ext>
            </a:extLst>
          </p:cNvPr>
          <p:cNvSpPr>
            <a:spLocks noGrp="1"/>
          </p:cNvSpPr>
          <p:nvPr>
            <p:ph type="title"/>
          </p:nvPr>
        </p:nvSpPr>
        <p:spPr>
          <a:xfrm>
            <a:off x="107504" y="216024"/>
            <a:ext cx="7848872" cy="980728"/>
          </a:xfrm>
        </p:spPr>
        <p:txBody>
          <a:bodyPr/>
          <a:lstStyle/>
          <a:p>
            <a:r>
              <a:rPr lang="pt-BR" sz="2400" b="1" spc="0" dirty="0">
                <a:solidFill>
                  <a:srgbClr val="00B0F0"/>
                </a:solidFill>
                <a:latin typeface="+mn-lt"/>
                <a:ea typeface="+mn-ea"/>
                <a:cs typeface="+mn-cs"/>
              </a:rPr>
              <a:t>Diligência mínima e resultado esperado pela BSM para alertas envolvendo clientes DMA</a:t>
            </a:r>
          </a:p>
        </p:txBody>
      </p:sp>
      <p:sp>
        <p:nvSpPr>
          <p:cNvPr id="28" name="CaixaDeTexto 27">
            <a:extLst>
              <a:ext uri="{FF2B5EF4-FFF2-40B4-BE49-F238E27FC236}">
                <a16:creationId xmlns:a16="http://schemas.microsoft.com/office/drawing/2014/main" id="{6B57E026-B142-420C-A66F-16DB1BFBBBB4}"/>
              </a:ext>
            </a:extLst>
          </p:cNvPr>
          <p:cNvSpPr txBox="1"/>
          <p:nvPr/>
        </p:nvSpPr>
        <p:spPr>
          <a:xfrm>
            <a:off x="251520" y="1427192"/>
            <a:ext cx="8568952" cy="3441968"/>
          </a:xfrm>
          <a:prstGeom prst="rect">
            <a:avLst/>
          </a:prstGeom>
        </p:spPr>
        <p:txBody>
          <a:bodyPr wrap="square" rtlCol="0" anchor="ctr">
            <a:spAutoFit/>
          </a:bodyPr>
          <a:lstStyle/>
          <a:p>
            <a:pPr eaLnBrk="0" fontAlgn="base" hangingPunct="0">
              <a:lnSpc>
                <a:spcPct val="150000"/>
              </a:lnSpc>
              <a:spcBef>
                <a:spcPts val="600"/>
              </a:spcBef>
              <a:spcAft>
                <a:spcPts val="600"/>
              </a:spcAft>
              <a:tabLst>
                <a:tab pos="361950" algn="l"/>
              </a:tabLst>
            </a:pPr>
            <a:r>
              <a:rPr lang="pt-BR" b="1" kern="0" dirty="0">
                <a:solidFill>
                  <a:srgbClr val="003273"/>
                </a:solidFill>
              </a:rPr>
              <a:t>Diligência mínima esperada para Cliente via sessão DMA:</a:t>
            </a:r>
          </a:p>
          <a:p>
            <a:pPr marL="342900" indent="-342900" eaLnBrk="0" fontAlgn="base" hangingPunct="0">
              <a:lnSpc>
                <a:spcPct val="150000"/>
              </a:lnSpc>
              <a:spcBef>
                <a:spcPts val="600"/>
              </a:spcBef>
              <a:spcAft>
                <a:spcPts val="600"/>
              </a:spcAft>
              <a:buFont typeface="+mj-lt"/>
              <a:buAutoNum type="arabicPeriod"/>
              <a:tabLst>
                <a:tab pos="361950" algn="l"/>
              </a:tabLst>
            </a:pPr>
            <a:r>
              <a:rPr lang="pt-BR" dirty="0"/>
              <a:t>Notificação dos clientes identificados no alerta e </a:t>
            </a:r>
            <a:r>
              <a:rPr lang="pt-BR" b="1" dirty="0">
                <a:solidFill>
                  <a:srgbClr val="003273"/>
                </a:solidFill>
              </a:rPr>
              <a:t>orientação</a:t>
            </a:r>
            <a:r>
              <a:rPr lang="pt-BR" dirty="0"/>
              <a:t> a respeito da irregularidade da prática</a:t>
            </a:r>
            <a:r>
              <a:rPr lang="pt-BR" kern="0" dirty="0"/>
              <a:t>;</a:t>
            </a:r>
          </a:p>
          <a:p>
            <a:pPr marL="342900" indent="-342900" eaLnBrk="0" fontAlgn="base" hangingPunct="0">
              <a:lnSpc>
                <a:spcPct val="150000"/>
              </a:lnSpc>
              <a:spcBef>
                <a:spcPts val="600"/>
              </a:spcBef>
              <a:spcAft>
                <a:spcPts val="600"/>
              </a:spcAft>
              <a:buFont typeface="+mj-lt"/>
              <a:buAutoNum type="arabicPeriod"/>
              <a:tabLst>
                <a:tab pos="361950" algn="l"/>
              </a:tabLst>
            </a:pPr>
            <a:r>
              <a:rPr lang="pt-BR" kern="0" dirty="0"/>
              <a:t>Informar </a:t>
            </a:r>
            <a:r>
              <a:rPr lang="pt-BR" b="1" kern="0" dirty="0">
                <a:solidFill>
                  <a:srgbClr val="003273"/>
                </a:solidFill>
              </a:rPr>
              <a:t>conteúdo sobre OMC em leilão </a:t>
            </a:r>
            <a:r>
              <a:rPr lang="pt-BR" kern="0" dirty="0"/>
              <a:t>disponível no site da BSM;</a:t>
            </a:r>
          </a:p>
          <a:p>
            <a:pPr marL="342900" indent="-342900" eaLnBrk="0" fontAlgn="base" hangingPunct="0">
              <a:lnSpc>
                <a:spcPct val="150000"/>
              </a:lnSpc>
              <a:spcBef>
                <a:spcPts val="600"/>
              </a:spcBef>
              <a:spcAft>
                <a:spcPts val="600"/>
              </a:spcAft>
              <a:buFont typeface="+mj-lt"/>
              <a:buAutoNum type="arabicPeriod"/>
              <a:tabLst>
                <a:tab pos="361950" algn="l"/>
              </a:tabLst>
            </a:pPr>
            <a:r>
              <a:rPr lang="pt-BR" b="1" dirty="0">
                <a:solidFill>
                  <a:srgbClr val="003273"/>
                </a:solidFill>
              </a:rPr>
              <a:t>Envio dos anexos </a:t>
            </a:r>
            <a:r>
              <a:rPr lang="pt-BR" dirty="0"/>
              <a:t>para os clientes que realizaram OMC;</a:t>
            </a:r>
            <a:endParaRPr lang="pt-BR" kern="0" dirty="0"/>
          </a:p>
          <a:p>
            <a:pPr eaLnBrk="0" fontAlgn="base" hangingPunct="0">
              <a:lnSpc>
                <a:spcPct val="150000"/>
              </a:lnSpc>
              <a:spcBef>
                <a:spcPts val="600"/>
              </a:spcBef>
              <a:spcAft>
                <a:spcPts val="600"/>
              </a:spcAft>
              <a:tabLst>
                <a:tab pos="361950" algn="l"/>
              </a:tabLst>
            </a:pPr>
            <a:endParaRPr lang="pt-BR" sz="600" b="1" kern="0" dirty="0"/>
          </a:p>
          <a:p>
            <a:pPr eaLnBrk="0" fontAlgn="base" hangingPunct="0">
              <a:lnSpc>
                <a:spcPct val="150000"/>
              </a:lnSpc>
              <a:spcBef>
                <a:spcPts val="600"/>
              </a:spcBef>
              <a:spcAft>
                <a:spcPts val="600"/>
              </a:spcAft>
              <a:tabLst>
                <a:tab pos="361950" algn="l"/>
              </a:tabLst>
            </a:pPr>
            <a:r>
              <a:rPr lang="pt-BR" b="1" kern="0" dirty="0"/>
              <a:t>Resultado esperado: </a:t>
            </a:r>
            <a:r>
              <a:rPr lang="pt-BR" b="1" kern="0" dirty="0">
                <a:solidFill>
                  <a:schemeClr val="tx2"/>
                </a:solidFill>
              </a:rPr>
              <a:t>Suspensão</a:t>
            </a:r>
            <a:r>
              <a:rPr lang="pt-BR" kern="0" dirty="0"/>
              <a:t> de OMC via sessão </a:t>
            </a:r>
            <a:r>
              <a:rPr lang="pt-BR" u="sng" kern="0" dirty="0"/>
              <a:t>DMA</a:t>
            </a:r>
            <a:endParaRPr lang="pt-BR" kern="0" dirty="0"/>
          </a:p>
        </p:txBody>
      </p:sp>
    </p:spTree>
    <p:extLst>
      <p:ext uri="{BB962C8B-B14F-4D97-AF65-F5344CB8AC3E}">
        <p14:creationId xmlns:p14="http://schemas.microsoft.com/office/powerpoint/2010/main" val="3656310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11"/>
          </p:nvPr>
        </p:nvSpPr>
        <p:spPr>
          <a:xfrm>
            <a:off x="108000" y="145520"/>
            <a:ext cx="7560344" cy="763200"/>
          </a:xfrm>
        </p:spPr>
        <p:txBody>
          <a:bodyPr vert="horz" lIns="91440" tIns="45720" rIns="91440" bIns="45720" rtlCol="0" anchor="ctr">
            <a:noAutofit/>
          </a:bodyPr>
          <a:lstStyle/>
          <a:p>
            <a:pPr lvl="0"/>
            <a:r>
              <a:rPr lang="pt-BR" sz="2000" dirty="0">
                <a:solidFill>
                  <a:srgbClr val="00B0F0"/>
                </a:solidFill>
              </a:rPr>
              <a:t>Motivação do Compartilhamento Alerta ICVM 301</a:t>
            </a:r>
          </a:p>
          <a:p>
            <a:pPr lvl="0"/>
            <a:r>
              <a:rPr lang="pt-BR" sz="2000" dirty="0">
                <a:solidFill>
                  <a:srgbClr val="00B0F0"/>
                </a:solidFill>
              </a:rPr>
              <a:t>Diagnóstico 2016  </a:t>
            </a:r>
          </a:p>
        </p:txBody>
      </p:sp>
      <p:graphicFrame>
        <p:nvGraphicFramePr>
          <p:cNvPr id="5" name="Gráfico 4">
            <a:extLst>
              <a:ext uri="{FF2B5EF4-FFF2-40B4-BE49-F238E27FC236}">
                <a16:creationId xmlns:a16="http://schemas.microsoft.com/office/drawing/2014/main" id="{BC1A0B27-8BF1-44B9-ACAC-73716F2BB1DB}"/>
              </a:ext>
            </a:extLst>
          </p:cNvPr>
          <p:cNvGraphicFramePr>
            <a:graphicFrameLocks/>
          </p:cNvGraphicFramePr>
          <p:nvPr>
            <p:extLst/>
          </p:nvPr>
        </p:nvGraphicFramePr>
        <p:xfrm>
          <a:off x="108504" y="973832"/>
          <a:ext cx="9000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C47932A2-D217-4963-8BFE-2F2A729FCB8F}"/>
              </a:ext>
            </a:extLst>
          </p:cNvPr>
          <p:cNvGraphicFramePr>
            <a:graphicFrameLocks/>
          </p:cNvGraphicFramePr>
          <p:nvPr>
            <p:extLst/>
          </p:nvPr>
        </p:nvGraphicFramePr>
        <p:xfrm>
          <a:off x="107504" y="3638128"/>
          <a:ext cx="9000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879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DFD13-0BD1-4343-8D32-5FA055D1F5A8}"/>
              </a:ext>
            </a:extLst>
          </p:cNvPr>
          <p:cNvSpPr>
            <a:spLocks noGrp="1"/>
          </p:cNvSpPr>
          <p:nvPr>
            <p:ph type="title"/>
          </p:nvPr>
        </p:nvSpPr>
        <p:spPr>
          <a:xfrm>
            <a:off x="107504" y="72008"/>
            <a:ext cx="6912768" cy="980728"/>
          </a:xfrm>
        </p:spPr>
        <p:txBody>
          <a:bodyPr/>
          <a:lstStyle/>
          <a:p>
            <a:r>
              <a:rPr lang="pt-BR" sz="2400" b="1" spc="0" dirty="0">
                <a:solidFill>
                  <a:srgbClr val="00B0F0"/>
                </a:solidFill>
                <a:latin typeface="+mn-lt"/>
                <a:ea typeface="+mn-ea"/>
                <a:cs typeface="+mn-cs"/>
              </a:rPr>
              <a:t>Diligência esperada – OMC via mesa de operações</a:t>
            </a:r>
          </a:p>
        </p:txBody>
      </p:sp>
      <p:graphicFrame>
        <p:nvGraphicFramePr>
          <p:cNvPr id="6" name="Tabela 5">
            <a:extLst>
              <a:ext uri="{FF2B5EF4-FFF2-40B4-BE49-F238E27FC236}">
                <a16:creationId xmlns:a16="http://schemas.microsoft.com/office/drawing/2014/main" id="{21473CAA-3632-4CBB-B51A-E2D12D1EA55F}"/>
              </a:ext>
            </a:extLst>
          </p:cNvPr>
          <p:cNvGraphicFramePr>
            <a:graphicFrameLocks noGrp="1"/>
          </p:cNvGraphicFramePr>
          <p:nvPr>
            <p:extLst>
              <p:ext uri="{D42A27DB-BD31-4B8C-83A1-F6EECF244321}">
                <p14:modId xmlns:p14="http://schemas.microsoft.com/office/powerpoint/2010/main" val="3814544295"/>
              </p:ext>
            </p:extLst>
          </p:nvPr>
        </p:nvGraphicFramePr>
        <p:xfrm>
          <a:off x="0" y="1484785"/>
          <a:ext cx="9143999" cy="3384375"/>
        </p:xfrm>
        <a:graphic>
          <a:graphicData uri="http://schemas.openxmlformats.org/drawingml/2006/table">
            <a:tbl>
              <a:tblPr/>
              <a:tblGrid>
                <a:gridCol w="1023290">
                  <a:extLst>
                    <a:ext uri="{9D8B030D-6E8A-4147-A177-3AD203B41FA5}">
                      <a16:colId xmlns:a16="http://schemas.microsoft.com/office/drawing/2014/main" val="727198852"/>
                    </a:ext>
                  </a:extLst>
                </a:gridCol>
                <a:gridCol w="3548708">
                  <a:extLst>
                    <a:ext uri="{9D8B030D-6E8A-4147-A177-3AD203B41FA5}">
                      <a16:colId xmlns:a16="http://schemas.microsoft.com/office/drawing/2014/main" val="1037659284"/>
                    </a:ext>
                  </a:extLst>
                </a:gridCol>
                <a:gridCol w="1038647">
                  <a:extLst>
                    <a:ext uri="{9D8B030D-6E8A-4147-A177-3AD203B41FA5}">
                      <a16:colId xmlns:a16="http://schemas.microsoft.com/office/drawing/2014/main" val="1888127640"/>
                    </a:ext>
                  </a:extLst>
                </a:gridCol>
                <a:gridCol w="3533354">
                  <a:extLst>
                    <a:ext uri="{9D8B030D-6E8A-4147-A177-3AD203B41FA5}">
                      <a16:colId xmlns:a16="http://schemas.microsoft.com/office/drawing/2014/main" val="3914543253"/>
                    </a:ext>
                  </a:extLst>
                </a:gridCol>
              </a:tblGrid>
              <a:tr h="277541">
                <a:tc gridSpan="2">
                  <a:txBody>
                    <a:bodyPr/>
                    <a:lstStyle/>
                    <a:p>
                      <a:pPr marL="0" algn="ctr" defTabSz="914400" rtl="0" eaLnBrk="1" fontAlgn="ctr" latinLnBrk="0" hangingPunct="1"/>
                      <a:r>
                        <a:rPr lang="pt-BR" sz="1400" b="1" i="0" u="none" strike="noStrike" kern="1200" dirty="0">
                          <a:solidFill>
                            <a:srgbClr val="FFFFFF"/>
                          </a:solidFill>
                          <a:effectLst/>
                          <a:latin typeface="Arial" panose="020B0604020202020204" pitchFamily="34" charset="0"/>
                          <a:ea typeface="+mn-ea"/>
                          <a:cs typeface="+mn-cs"/>
                        </a:rPr>
                        <a:t>1ª Alerta  (ref. janeiro/2019)</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03764"/>
                    </a:solidFill>
                  </a:tcPr>
                </a:tc>
                <a:tc hMerge="1">
                  <a:txBody>
                    <a:bodyPr/>
                    <a:lstStyle/>
                    <a:p>
                      <a:endParaRPr lang="pt-BR"/>
                    </a:p>
                  </a:txBody>
                  <a:tcPr/>
                </a:tc>
                <a:tc gridSpan="2">
                  <a:txBody>
                    <a:bodyPr/>
                    <a:lstStyle/>
                    <a:p>
                      <a:pPr algn="ctr" rtl="0" fontAlgn="ctr"/>
                      <a:r>
                        <a:rPr lang="pt-BR" sz="1400" b="1" i="0" u="none" strike="noStrike" dirty="0">
                          <a:solidFill>
                            <a:srgbClr val="FFFFFF"/>
                          </a:solidFill>
                          <a:effectLst/>
                          <a:latin typeface="Arial" panose="020B0604020202020204" pitchFamily="34" charset="0"/>
                        </a:rPr>
                        <a:t>2º Alerta (ref. fevereiro/2019)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03764"/>
                    </a:solidFill>
                  </a:tcPr>
                </a:tc>
                <a:tc hMerge="1">
                  <a:txBody>
                    <a:bodyPr/>
                    <a:lstStyle/>
                    <a:p>
                      <a:endParaRPr lang="pt-BR"/>
                    </a:p>
                  </a:txBody>
                  <a:tcPr/>
                </a:tc>
                <a:extLst>
                  <a:ext uri="{0D108BD9-81ED-4DB2-BD59-A6C34878D82A}">
                    <a16:rowId xmlns:a16="http://schemas.microsoft.com/office/drawing/2014/main" val="1124058074"/>
                  </a:ext>
                </a:extLst>
              </a:tr>
              <a:tr h="259080">
                <a:tc>
                  <a:txBody>
                    <a:bodyPr/>
                    <a:lstStyle/>
                    <a:p>
                      <a:pPr algn="ctr" rtl="0" fontAlgn="ctr"/>
                      <a:r>
                        <a:rPr lang="pt-BR" sz="1400" b="1" i="0" u="none" strike="noStrike" dirty="0">
                          <a:solidFill>
                            <a:srgbClr val="FFFFFF"/>
                          </a:solidFill>
                          <a:effectLst/>
                          <a:latin typeface="Arial" panose="020B0604020202020204" pitchFamily="34" charset="0"/>
                        </a:rPr>
                        <a:t>Visão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03764"/>
                    </a:solidFill>
                  </a:tcPr>
                </a:tc>
                <a:tc>
                  <a:txBody>
                    <a:bodyPr/>
                    <a:lstStyle/>
                    <a:p>
                      <a:pPr algn="ctr" rtl="0" fontAlgn="ctr"/>
                      <a:r>
                        <a:rPr lang="pt-BR" sz="1400" b="1" i="0" u="none" strike="noStrike" dirty="0">
                          <a:solidFill>
                            <a:srgbClr val="FFFFFF"/>
                          </a:solidFill>
                          <a:effectLst/>
                          <a:latin typeface="Arial" panose="020B0604020202020204" pitchFamily="34" charset="0"/>
                        </a:rPr>
                        <a:t>Avaliação da BSM primeiro alerta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03764"/>
                    </a:solidFill>
                  </a:tcPr>
                </a:tc>
                <a:tc>
                  <a:txBody>
                    <a:bodyPr/>
                    <a:lstStyle/>
                    <a:p>
                      <a:pPr algn="ctr" rtl="0" fontAlgn="ctr"/>
                      <a:r>
                        <a:rPr lang="pt-BR" sz="1400" b="1" i="0" u="none" strike="noStrike" dirty="0">
                          <a:solidFill>
                            <a:srgbClr val="FFFFFF"/>
                          </a:solidFill>
                          <a:effectLst/>
                          <a:latin typeface="Arial" panose="020B0604020202020204" pitchFamily="34" charset="0"/>
                        </a:rPr>
                        <a:t>Visão</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03764"/>
                    </a:solidFill>
                  </a:tcPr>
                </a:tc>
                <a:tc>
                  <a:txBody>
                    <a:bodyPr/>
                    <a:lstStyle/>
                    <a:p>
                      <a:pPr algn="ctr" rtl="0" fontAlgn="ctr"/>
                      <a:r>
                        <a:rPr lang="pt-BR" sz="1400" b="1" i="0" u="none" strike="noStrike" dirty="0">
                          <a:solidFill>
                            <a:srgbClr val="FFFFFF"/>
                          </a:solidFill>
                          <a:effectLst/>
                          <a:latin typeface="Arial" panose="020B0604020202020204" pitchFamily="34" charset="0"/>
                        </a:rPr>
                        <a:t>Avaliação da BSM da reincidência*</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03764"/>
                    </a:solidFill>
                  </a:tcPr>
                </a:tc>
                <a:extLst>
                  <a:ext uri="{0D108BD9-81ED-4DB2-BD59-A6C34878D82A}">
                    <a16:rowId xmlns:a16="http://schemas.microsoft.com/office/drawing/2014/main" val="2780842017"/>
                  </a:ext>
                </a:extLst>
              </a:tr>
              <a:tr h="1198208">
                <a:tc>
                  <a:txBody>
                    <a:bodyPr/>
                    <a:lstStyle/>
                    <a:p>
                      <a:pPr algn="ctr" rtl="0" fontAlgn="ctr"/>
                      <a:r>
                        <a:rPr lang="pt-BR" sz="1400" b="0" i="0" u="none" strike="noStrike" dirty="0">
                          <a:solidFill>
                            <a:srgbClr val="000000"/>
                          </a:solidFill>
                          <a:effectLst/>
                          <a:latin typeface="Arial" panose="020B0604020202020204" pitchFamily="34" charset="0"/>
                        </a:rPr>
                        <a:t>Operador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l" rtl="0" fontAlgn="ctr"/>
                      <a:r>
                        <a:rPr lang="pt-BR" sz="1400" b="0" i="0" u="none" strike="noStrike" dirty="0">
                          <a:solidFill>
                            <a:srgbClr val="000000"/>
                          </a:solidFill>
                          <a:effectLst/>
                          <a:latin typeface="Arial" panose="020B0604020202020204" pitchFamily="34" charset="0"/>
                        </a:rPr>
                        <a:t>A explicação do operador afastou a irregularidade?</a:t>
                      </a:r>
                    </a:p>
                    <a:p>
                      <a:pPr algn="l" rtl="0" fontAlgn="ctr"/>
                      <a:r>
                        <a:rPr lang="pt-BR" sz="1400" b="1" i="0" u="none" strike="noStrike" dirty="0">
                          <a:solidFill>
                            <a:srgbClr val="000000"/>
                          </a:solidFill>
                          <a:effectLst/>
                          <a:latin typeface="Arial" panose="020B0604020202020204" pitchFamily="34" charset="0"/>
                        </a:rPr>
                        <a:t>Sim - </a:t>
                      </a:r>
                      <a:r>
                        <a:rPr lang="pt-BR" sz="1400" b="0" i="0" u="none" strike="noStrike" dirty="0">
                          <a:solidFill>
                            <a:srgbClr val="000000"/>
                          </a:solidFill>
                          <a:effectLst/>
                          <a:latin typeface="Arial" panose="020B0604020202020204" pitchFamily="34" charset="0"/>
                        </a:rPr>
                        <a:t>Arquivamento</a:t>
                      </a:r>
                    </a:p>
                    <a:p>
                      <a:pPr algn="l" rtl="0" fontAlgn="ctr"/>
                      <a:r>
                        <a:rPr lang="pt-BR" sz="1400" b="1" i="0" u="none" strike="noStrike" dirty="0">
                          <a:solidFill>
                            <a:srgbClr val="000000"/>
                          </a:solidFill>
                          <a:effectLst/>
                          <a:latin typeface="Arial" panose="020B0604020202020204" pitchFamily="34" charset="0"/>
                        </a:rPr>
                        <a:t>Não -</a:t>
                      </a:r>
                      <a:r>
                        <a:rPr lang="pt-BR" sz="1400" b="0" i="0" u="none" strike="noStrike" dirty="0">
                          <a:solidFill>
                            <a:srgbClr val="000000"/>
                          </a:solidFill>
                          <a:effectLst/>
                          <a:latin typeface="Arial" panose="020B0604020202020204" pitchFamily="34" charset="0"/>
                        </a:rPr>
                        <a:t> Cumprir a determinação enviada no alerta de cessar a prática irregular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rtl="0" fontAlgn="ctr"/>
                      <a:r>
                        <a:rPr lang="pt-BR" sz="1400" b="0" i="0" u="none" strike="noStrike" dirty="0">
                          <a:solidFill>
                            <a:srgbClr val="000000"/>
                          </a:solidFill>
                          <a:effectLst/>
                          <a:latin typeface="Arial" panose="020B0604020202020204" pitchFamily="34" charset="0"/>
                        </a:rPr>
                        <a:t>Operador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l" rtl="0" fontAlgn="ctr"/>
                      <a:r>
                        <a:rPr lang="pt-BR" sz="1400" b="0" i="0" u="none" strike="noStrike" dirty="0">
                          <a:solidFill>
                            <a:srgbClr val="000000"/>
                          </a:solidFill>
                          <a:effectLst/>
                          <a:latin typeface="Arial" panose="020B0604020202020204" pitchFamily="34" charset="0"/>
                        </a:rPr>
                        <a:t>A explicação do operador afastou a irregularidade?</a:t>
                      </a:r>
                    </a:p>
                    <a:p>
                      <a:pPr algn="l" rtl="0" fontAlgn="ctr"/>
                      <a:r>
                        <a:rPr lang="pt-BR" sz="1400" b="1" i="0" u="none" strike="noStrike" dirty="0">
                          <a:solidFill>
                            <a:srgbClr val="000000"/>
                          </a:solidFill>
                          <a:effectLst/>
                          <a:latin typeface="Arial" panose="020B0604020202020204" pitchFamily="34" charset="0"/>
                        </a:rPr>
                        <a:t>Sim - </a:t>
                      </a:r>
                      <a:r>
                        <a:rPr lang="pt-BR" sz="1400" b="0" i="0" u="none" strike="noStrike" dirty="0">
                          <a:solidFill>
                            <a:srgbClr val="000000"/>
                          </a:solidFill>
                          <a:effectLst/>
                          <a:latin typeface="Arial" panose="020B0604020202020204" pitchFamily="34" charset="0"/>
                        </a:rPr>
                        <a:t>Arquivamento</a:t>
                      </a:r>
                    </a:p>
                    <a:p>
                      <a:pPr algn="l" rtl="0" fontAlgn="ctr"/>
                      <a:r>
                        <a:rPr lang="pt-BR" sz="1400" b="1" i="0" u="none" strike="noStrike" dirty="0">
                          <a:solidFill>
                            <a:srgbClr val="000000"/>
                          </a:solidFill>
                          <a:effectLst/>
                          <a:latin typeface="Arial" panose="020B0604020202020204" pitchFamily="34" charset="0"/>
                        </a:rPr>
                        <a:t>Não - </a:t>
                      </a:r>
                      <a:r>
                        <a:rPr lang="pt-BR" sz="1400" b="0" i="0" u="none" strike="noStrike" dirty="0">
                          <a:solidFill>
                            <a:srgbClr val="000000"/>
                          </a:solidFill>
                          <a:effectLst/>
                          <a:latin typeface="Arial" panose="020B0604020202020204" pitchFamily="34" charset="0"/>
                        </a:rPr>
                        <a:t>Abertura de investigação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32892190"/>
                  </a:ext>
                </a:extLst>
              </a:tr>
              <a:tr h="1649546">
                <a:tc>
                  <a:txBody>
                    <a:bodyPr/>
                    <a:lstStyle/>
                    <a:p>
                      <a:pPr algn="ctr" rtl="0" fontAlgn="ctr"/>
                      <a:r>
                        <a:rPr lang="pt-BR" sz="1400" b="0" i="0" u="none" strike="noStrike" dirty="0">
                          <a:solidFill>
                            <a:srgbClr val="000000"/>
                          </a:solidFill>
                          <a:effectLst/>
                          <a:latin typeface="Arial" panose="020B0604020202020204" pitchFamily="34" charset="0"/>
                        </a:rPr>
                        <a:t>Participante</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6">
                        <a:lumMod val="20000"/>
                        <a:lumOff val="80000"/>
                      </a:schemeClr>
                    </a:solidFill>
                  </a:tcPr>
                </a:tc>
                <a:tc>
                  <a:txBody>
                    <a:bodyPr/>
                    <a:lstStyle/>
                    <a:p>
                      <a:pPr algn="l" rtl="0" fontAlgn="ctr"/>
                      <a:r>
                        <a:rPr lang="pt-BR" sz="1400" b="0" i="0" u="none" strike="noStrike" dirty="0">
                          <a:solidFill>
                            <a:srgbClr val="000000"/>
                          </a:solidFill>
                          <a:effectLst/>
                          <a:latin typeface="Arial" panose="020B0604020202020204" pitchFamily="34" charset="0"/>
                        </a:rPr>
                        <a:t>A explicação do Participante afastou a irregularidade?</a:t>
                      </a:r>
                    </a:p>
                    <a:p>
                      <a:pPr algn="l" rtl="0" fontAlgn="ctr"/>
                      <a:r>
                        <a:rPr lang="pt-BR" sz="1400" b="1" i="0" u="none" strike="noStrike" dirty="0">
                          <a:solidFill>
                            <a:srgbClr val="000000"/>
                          </a:solidFill>
                          <a:effectLst/>
                          <a:latin typeface="Arial" panose="020B0604020202020204" pitchFamily="34" charset="0"/>
                        </a:rPr>
                        <a:t>Sim - </a:t>
                      </a:r>
                      <a:r>
                        <a:rPr lang="pt-BR" sz="1400" b="0" i="0" u="none" strike="noStrike" dirty="0">
                          <a:solidFill>
                            <a:srgbClr val="000000"/>
                          </a:solidFill>
                          <a:effectLst/>
                          <a:latin typeface="Arial" panose="020B0604020202020204" pitchFamily="34" charset="0"/>
                        </a:rPr>
                        <a:t>Arquivamento</a:t>
                      </a:r>
                    </a:p>
                    <a:p>
                      <a:pPr algn="l" rtl="0" fontAlgn="ctr"/>
                      <a:r>
                        <a:rPr lang="pt-BR" sz="1400" b="1" i="0" u="none" strike="noStrike" dirty="0">
                          <a:solidFill>
                            <a:srgbClr val="000000"/>
                          </a:solidFill>
                          <a:effectLst/>
                          <a:latin typeface="Arial" panose="020B0604020202020204" pitchFamily="34" charset="0"/>
                        </a:rPr>
                        <a:t>Não -</a:t>
                      </a:r>
                      <a:r>
                        <a:rPr lang="pt-BR" sz="1400" b="0" i="0" u="none" strike="noStrike" dirty="0">
                          <a:solidFill>
                            <a:srgbClr val="000000"/>
                          </a:solidFill>
                          <a:effectLst/>
                          <a:latin typeface="Arial" panose="020B0604020202020204" pitchFamily="34" charset="0"/>
                        </a:rPr>
                        <a:t> Cumprir a determinação enviada no alerta (para todos os profissionais)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rtl="0" fontAlgn="ctr"/>
                      <a:r>
                        <a:rPr lang="pt-BR" sz="1400" b="0" i="0" u="none" strike="noStrike" dirty="0">
                          <a:solidFill>
                            <a:srgbClr val="000000"/>
                          </a:solidFill>
                          <a:effectLst/>
                          <a:latin typeface="Arial" panose="020B0604020202020204" pitchFamily="34" charset="0"/>
                        </a:rPr>
                        <a:t>Participante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6">
                        <a:lumMod val="20000"/>
                        <a:lumOff val="80000"/>
                      </a:schemeClr>
                    </a:solidFill>
                  </a:tcPr>
                </a:tc>
                <a:tc>
                  <a:txBody>
                    <a:bodyPr/>
                    <a:lstStyle/>
                    <a:p>
                      <a:pPr algn="l" rtl="0" fontAlgn="ctr"/>
                      <a:r>
                        <a:rPr lang="pt-BR" sz="1400" b="0" i="0" u="none" strike="noStrike" dirty="0">
                          <a:solidFill>
                            <a:srgbClr val="000000"/>
                          </a:solidFill>
                          <a:effectLst/>
                          <a:latin typeface="Arial" panose="020B0604020202020204" pitchFamily="34" charset="0"/>
                        </a:rPr>
                        <a:t>Reincidência do Participante na prática irregular.</a:t>
                      </a:r>
                    </a:p>
                    <a:p>
                      <a:pPr algn="l" rtl="0" fontAlgn="ctr"/>
                      <a:r>
                        <a:rPr lang="pt-BR" sz="1400" b="0" i="0" u="none" strike="noStrike" dirty="0">
                          <a:solidFill>
                            <a:srgbClr val="000000"/>
                          </a:solidFill>
                          <a:effectLst/>
                          <a:latin typeface="Arial" panose="020B0604020202020204" pitchFamily="34" charset="0"/>
                        </a:rPr>
                        <a:t>A explicação do Participante afastou a irregularidade?</a:t>
                      </a:r>
                    </a:p>
                    <a:p>
                      <a:pPr algn="l" rtl="0" fontAlgn="ctr"/>
                      <a:r>
                        <a:rPr lang="pt-BR" sz="1400" b="1" i="0" u="none" strike="noStrike" dirty="0">
                          <a:solidFill>
                            <a:srgbClr val="000000"/>
                          </a:solidFill>
                          <a:effectLst/>
                          <a:latin typeface="Arial" panose="020B0604020202020204" pitchFamily="34" charset="0"/>
                        </a:rPr>
                        <a:t>Sim - </a:t>
                      </a:r>
                      <a:r>
                        <a:rPr lang="pt-BR" sz="1400" b="0" i="0" u="none" strike="noStrike" dirty="0">
                          <a:solidFill>
                            <a:srgbClr val="000000"/>
                          </a:solidFill>
                          <a:effectLst/>
                          <a:latin typeface="Arial" panose="020B0604020202020204" pitchFamily="34" charset="0"/>
                        </a:rPr>
                        <a:t>Arquivamento</a:t>
                      </a:r>
                    </a:p>
                    <a:p>
                      <a:pPr algn="l" rtl="0" fontAlgn="ctr"/>
                      <a:r>
                        <a:rPr lang="pt-BR" sz="1400" b="1" i="0" u="none" strike="noStrike" dirty="0">
                          <a:solidFill>
                            <a:srgbClr val="000000"/>
                          </a:solidFill>
                          <a:effectLst/>
                          <a:latin typeface="Arial" panose="020B0604020202020204" pitchFamily="34" charset="0"/>
                        </a:rPr>
                        <a:t>Não - </a:t>
                      </a:r>
                      <a:r>
                        <a:rPr lang="pt-BR" sz="1400" b="0" i="0" u="none" strike="noStrike" dirty="0">
                          <a:solidFill>
                            <a:srgbClr val="000000"/>
                          </a:solidFill>
                          <a:effectLst/>
                          <a:latin typeface="Arial" panose="020B0604020202020204" pitchFamily="34" charset="0"/>
                        </a:rPr>
                        <a:t>Abertura de investigação </a:t>
                      </a:r>
                      <a:r>
                        <a:rPr lang="pt-BR" sz="1400" b="1" baseline="0" dirty="0">
                          <a:solidFill>
                            <a:srgbClr val="003273"/>
                          </a:solidFill>
                          <a:sym typeface="Wingdings" panose="05000000000000000000" pitchFamily="2" charset="2"/>
                        </a:rPr>
                        <a:t>(Sujeição do participante à medida sancionadora)</a:t>
                      </a:r>
                      <a:endParaRPr lang="pt-BR" sz="1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18956914"/>
                  </a:ext>
                </a:extLst>
              </a:tr>
            </a:tbl>
          </a:graphicData>
        </a:graphic>
      </p:graphicFrame>
      <p:sp>
        <p:nvSpPr>
          <p:cNvPr id="3" name="CaixaDeTexto 2">
            <a:extLst>
              <a:ext uri="{FF2B5EF4-FFF2-40B4-BE49-F238E27FC236}">
                <a16:creationId xmlns:a16="http://schemas.microsoft.com/office/drawing/2014/main" id="{1EAAA06A-507B-4428-B7FB-D3C694613D40}"/>
              </a:ext>
            </a:extLst>
          </p:cNvPr>
          <p:cNvSpPr txBox="1"/>
          <p:nvPr/>
        </p:nvSpPr>
        <p:spPr>
          <a:xfrm>
            <a:off x="-36512" y="4870901"/>
            <a:ext cx="9036495" cy="646331"/>
          </a:xfrm>
          <a:prstGeom prst="rect">
            <a:avLst/>
          </a:prstGeom>
          <a:noFill/>
        </p:spPr>
        <p:txBody>
          <a:bodyPr wrap="square" rtlCol="0">
            <a:spAutoFit/>
          </a:bodyPr>
          <a:lstStyle/>
          <a:p>
            <a:r>
              <a:rPr lang="pt-BR" dirty="0"/>
              <a:t>* Utilizaremos operações de qualquer período para fins de reincidência após o início do compartilhamento</a:t>
            </a:r>
          </a:p>
        </p:txBody>
      </p:sp>
    </p:spTree>
    <p:extLst>
      <p:ext uri="{BB962C8B-B14F-4D97-AF65-F5344CB8AC3E}">
        <p14:creationId xmlns:p14="http://schemas.microsoft.com/office/powerpoint/2010/main" val="2369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84730" y="116632"/>
            <a:ext cx="6966036" cy="504825"/>
          </a:xfrm>
          <a:prstGeom prst="rect">
            <a:avLst/>
          </a:prstGeom>
        </p:spPr>
        <p:txBody>
          <a:bodyPr anchor="ctr"/>
          <a:lstStyle>
            <a:defPPr>
              <a:defRPr lang="en-US"/>
            </a:defPPr>
            <a:lvl1pPr indent="0">
              <a:spcBef>
                <a:spcPct val="20000"/>
              </a:spcBef>
              <a:buFont typeface="Arial" pitchFamily="34" charset="0"/>
              <a:buNone/>
              <a:defRPr sz="2000" b="1">
                <a:solidFill>
                  <a:schemeClr val="bg1">
                    <a:lumMod val="25000"/>
                  </a:schemeClr>
                </a:solidFill>
                <a:latin typeface="+mj-lt"/>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ct val="0"/>
              </a:spcBef>
            </a:pPr>
            <a:r>
              <a:rPr lang="pt-BR" sz="2400" dirty="0">
                <a:solidFill>
                  <a:srgbClr val="00B0F0"/>
                </a:solidFill>
                <a:latin typeface="+mn-lt"/>
              </a:rPr>
              <a:t>Diligência esperada – OMC via DMA</a:t>
            </a:r>
          </a:p>
        </p:txBody>
      </p:sp>
      <p:graphicFrame>
        <p:nvGraphicFramePr>
          <p:cNvPr id="7" name="Tabela 6"/>
          <p:cNvGraphicFramePr>
            <a:graphicFrameLocks noGrp="1"/>
          </p:cNvGraphicFramePr>
          <p:nvPr>
            <p:extLst>
              <p:ext uri="{D42A27DB-BD31-4B8C-83A1-F6EECF244321}">
                <p14:modId xmlns:p14="http://schemas.microsoft.com/office/powerpoint/2010/main" val="904499141"/>
              </p:ext>
            </p:extLst>
          </p:nvPr>
        </p:nvGraphicFramePr>
        <p:xfrm>
          <a:off x="0" y="764704"/>
          <a:ext cx="9143999" cy="5730240"/>
        </p:xfrm>
        <a:graphic>
          <a:graphicData uri="http://schemas.openxmlformats.org/drawingml/2006/table">
            <a:tbl>
              <a:tblPr firstRow="1" bandRow="1">
                <a:tableStyleId>{5C22544A-7EE6-4342-B048-85BDC9FD1C3A}</a:tableStyleId>
              </a:tblPr>
              <a:tblGrid>
                <a:gridCol w="1547664">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2339751">
                  <a:extLst>
                    <a:ext uri="{9D8B030D-6E8A-4147-A177-3AD203B41FA5}">
                      <a16:colId xmlns:a16="http://schemas.microsoft.com/office/drawing/2014/main" val="20003"/>
                    </a:ext>
                  </a:extLst>
                </a:gridCol>
              </a:tblGrid>
              <a:tr h="488352">
                <a:tc>
                  <a:txBody>
                    <a:bodyPr/>
                    <a:lstStyle/>
                    <a:p>
                      <a:pPr algn="ctr"/>
                      <a:r>
                        <a:rPr lang="pt-BR" sz="1400" b="1" dirty="0"/>
                        <a:t>1ª alerta</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dirty="0"/>
                        <a:t>(ref. janeiro</a:t>
                      </a:r>
                      <a:r>
                        <a:rPr lang="pt-BR" sz="1400" b="1" baseline="0" dirty="0"/>
                        <a:t>/19)</a:t>
                      </a:r>
                      <a:endParaRPr lang="pt-BR" sz="1400" b="1" dirty="0"/>
                    </a:p>
                  </a:txBody>
                  <a:tcPr>
                    <a:solidFill>
                      <a:srgbClr val="0D245F"/>
                    </a:solidFill>
                  </a:tcPr>
                </a:tc>
                <a:tc>
                  <a:txBody>
                    <a:bodyPr/>
                    <a:lstStyle/>
                    <a:p>
                      <a:pPr algn="ctr"/>
                      <a:r>
                        <a:rPr lang="pt-BR" sz="1400" b="1" dirty="0"/>
                        <a:t>2ª alerta</a:t>
                      </a:r>
                    </a:p>
                    <a:p>
                      <a:pPr algn="ctr"/>
                      <a:r>
                        <a:rPr lang="pt-BR" sz="1400" b="1" dirty="0"/>
                        <a:t>(ref. fevereiro/2019)</a:t>
                      </a:r>
                    </a:p>
                  </a:txBody>
                  <a:tcPr>
                    <a:solidFill>
                      <a:srgbClr val="0D245F"/>
                    </a:solidFill>
                  </a:tcPr>
                </a:tc>
                <a:tc>
                  <a:txBody>
                    <a:bodyPr/>
                    <a:lstStyle/>
                    <a:p>
                      <a:pPr algn="ctr"/>
                      <a:r>
                        <a:rPr lang="pt-BR" sz="1400" b="1" dirty="0"/>
                        <a:t>3ª alerta</a:t>
                      </a:r>
                    </a:p>
                    <a:p>
                      <a:pPr algn="ctr"/>
                      <a:r>
                        <a:rPr lang="pt-BR" sz="1400" b="1" dirty="0"/>
                        <a:t>(ref. março/2019)</a:t>
                      </a:r>
                    </a:p>
                  </a:txBody>
                  <a:tcPr>
                    <a:solidFill>
                      <a:srgbClr val="0D245F"/>
                    </a:solidFill>
                  </a:tcPr>
                </a:tc>
                <a:tc>
                  <a:txBody>
                    <a:bodyPr/>
                    <a:lstStyle/>
                    <a:p>
                      <a:pPr algn="ctr"/>
                      <a:r>
                        <a:rPr lang="pt-BR" sz="1400" b="1" dirty="0"/>
                        <a:t>4ª alerta</a:t>
                      </a:r>
                    </a:p>
                    <a:p>
                      <a:pPr algn="ctr"/>
                      <a:r>
                        <a:rPr lang="pt-BR" sz="1400" b="1" dirty="0"/>
                        <a:t>(ref. abril/2019)</a:t>
                      </a:r>
                    </a:p>
                  </a:txBody>
                  <a:tcPr>
                    <a:solidFill>
                      <a:srgbClr val="0D245F"/>
                    </a:solidFill>
                  </a:tcPr>
                </a:tc>
                <a:extLst>
                  <a:ext uri="{0D108BD9-81ED-4DB2-BD59-A6C34878D82A}">
                    <a16:rowId xmlns:a16="http://schemas.microsoft.com/office/drawing/2014/main" val="10000"/>
                  </a:ext>
                </a:extLst>
              </a:tr>
              <a:tr h="3878090">
                <a:tc>
                  <a:txBody>
                    <a:bodyPr/>
                    <a:lstStyle/>
                    <a:p>
                      <a:pPr algn="just"/>
                      <a:r>
                        <a:rPr lang="pt-BR" sz="1100" dirty="0">
                          <a:solidFill>
                            <a:schemeClr val="tx1">
                              <a:lumMod val="50000"/>
                            </a:schemeClr>
                          </a:solidFill>
                        </a:rPr>
                        <a:t>Determinação para o Participante</a:t>
                      </a:r>
                      <a:r>
                        <a:rPr lang="pt-BR" sz="1100" baseline="0" dirty="0">
                          <a:solidFill>
                            <a:schemeClr val="tx1">
                              <a:lumMod val="50000"/>
                            </a:schemeClr>
                          </a:solidFill>
                        </a:rPr>
                        <a:t> </a:t>
                      </a:r>
                      <a:r>
                        <a:rPr lang="pt-BR" sz="1100" dirty="0">
                          <a:solidFill>
                            <a:schemeClr val="tx1">
                              <a:lumMod val="50000"/>
                            </a:schemeClr>
                          </a:solidFill>
                        </a:rPr>
                        <a:t>adotar providências que coíbam a continuidade da prática, inclusive</a:t>
                      </a:r>
                      <a:r>
                        <a:rPr lang="pt-BR" sz="1100" baseline="0" dirty="0">
                          <a:solidFill>
                            <a:schemeClr val="tx1">
                              <a:lumMod val="50000"/>
                            </a:schemeClr>
                          </a:solidFill>
                        </a:rPr>
                        <a:t> notificação do cliente sobre a irregularidade da OMC notificada com o extrato das operações irregulares e solicitar assistir vídeo sobre OMC no site da BSM</a:t>
                      </a:r>
                      <a:endParaRPr lang="pt-BR" sz="1100" dirty="0">
                        <a:solidFill>
                          <a:schemeClr val="tx1">
                            <a:lumMod val="50000"/>
                          </a:schemeClr>
                        </a:solidFill>
                      </a:endParaRPr>
                    </a:p>
                  </a:txBody>
                  <a:tcPr>
                    <a:solidFill>
                      <a:schemeClr val="accent6">
                        <a:lumMod val="40000"/>
                        <a:lumOff val="60000"/>
                      </a:schemeClr>
                    </a:solidFill>
                  </a:tcPr>
                </a:tc>
                <a:tc>
                  <a:txBody>
                    <a:bodyPr/>
                    <a:lstStyle/>
                    <a:p>
                      <a:r>
                        <a:rPr lang="pt-BR" sz="1100" dirty="0">
                          <a:solidFill>
                            <a:schemeClr val="tx1">
                              <a:lumMod val="50000"/>
                            </a:schemeClr>
                          </a:solidFill>
                        </a:rPr>
                        <a:t>1ª Reincidência</a:t>
                      </a:r>
                      <a:r>
                        <a:rPr lang="pt-BR" sz="1100" baseline="0" dirty="0">
                          <a:solidFill>
                            <a:schemeClr val="tx1">
                              <a:lumMod val="50000"/>
                            </a:schemeClr>
                          </a:solidFill>
                        </a:rPr>
                        <a:t> (</a:t>
                      </a:r>
                      <a:r>
                        <a:rPr lang="pt-BR" sz="1100" b="1" baseline="0" dirty="0">
                          <a:solidFill>
                            <a:srgbClr val="003273"/>
                          </a:solidFill>
                        </a:rPr>
                        <a:t>por cliente</a:t>
                      </a:r>
                      <a:r>
                        <a:rPr lang="pt-BR" sz="1100" baseline="0" dirty="0">
                          <a:solidFill>
                            <a:schemeClr val="tx1">
                              <a:lumMod val="50000"/>
                            </a:schemeClr>
                          </a:solidFill>
                        </a:rPr>
                        <a:t>):</a:t>
                      </a:r>
                    </a:p>
                    <a:p>
                      <a:pPr marL="87313" indent="-87313">
                        <a:buFont typeface="Arial" panose="020B0604020202020204" pitchFamily="34" charset="0"/>
                        <a:buChar char="•"/>
                      </a:pPr>
                      <a:r>
                        <a:rPr lang="pt-BR" sz="1100" dirty="0">
                          <a:solidFill>
                            <a:schemeClr val="tx1">
                              <a:lumMod val="50000"/>
                            </a:schemeClr>
                          </a:solidFill>
                        </a:rPr>
                        <a:t>Abertura</a:t>
                      </a:r>
                      <a:r>
                        <a:rPr lang="pt-BR" sz="1100" baseline="0" dirty="0">
                          <a:solidFill>
                            <a:schemeClr val="tx1">
                              <a:lumMod val="50000"/>
                            </a:schemeClr>
                          </a:solidFill>
                        </a:rPr>
                        <a:t> de investigação e questionamento ao Participante</a:t>
                      </a:r>
                    </a:p>
                    <a:p>
                      <a:pPr marL="87313" indent="-87313">
                        <a:buFont typeface="Arial" panose="020B0604020202020204" pitchFamily="34" charset="0"/>
                        <a:buChar char="•"/>
                      </a:pPr>
                      <a:r>
                        <a:rPr lang="pt-BR" sz="1100" baseline="0" dirty="0">
                          <a:solidFill>
                            <a:schemeClr val="tx1">
                              <a:lumMod val="50000"/>
                            </a:schemeClr>
                          </a:solidFill>
                        </a:rPr>
                        <a:t>Solicitar envio das providências  para coibir a continuidade</a:t>
                      </a:r>
                    </a:p>
                    <a:p>
                      <a:pPr marL="87313" indent="-87313">
                        <a:buFont typeface="Arial" panose="020B0604020202020204" pitchFamily="34" charset="0"/>
                        <a:buChar char="•"/>
                      </a:pPr>
                      <a:r>
                        <a:rPr lang="pt-BR" sz="1100" baseline="0" dirty="0">
                          <a:solidFill>
                            <a:schemeClr val="tx1">
                              <a:lumMod val="50000"/>
                            </a:schemeClr>
                          </a:solidFill>
                        </a:rPr>
                        <a:t>Solicitar explicação do cliente sobre o porquê da reincidência da OMC mesmo após orientação do Participante</a:t>
                      </a:r>
                    </a:p>
                    <a:p>
                      <a:pPr marL="87313" indent="-87313">
                        <a:buFont typeface="Arial" panose="020B0604020202020204" pitchFamily="34" charset="0"/>
                        <a:buChar char="•"/>
                      </a:pPr>
                      <a:r>
                        <a:rPr lang="pt-BR" sz="1100" baseline="0" dirty="0">
                          <a:solidFill>
                            <a:schemeClr val="tx1">
                              <a:lumMod val="50000"/>
                            </a:schemeClr>
                          </a:solidFill>
                        </a:rPr>
                        <a:t>A explicação do Participante e/ou do cliente afasta a irregularidade?</a:t>
                      </a:r>
                    </a:p>
                    <a:p>
                      <a:pPr marL="0" indent="0">
                        <a:buFont typeface="Arial" panose="020B0604020202020204" pitchFamily="34" charset="0"/>
                        <a:buNone/>
                      </a:pPr>
                      <a:r>
                        <a:rPr lang="pt-BR" sz="1100" b="1" baseline="0" dirty="0">
                          <a:solidFill>
                            <a:schemeClr val="tx1">
                              <a:lumMod val="50000"/>
                            </a:schemeClr>
                          </a:solidFill>
                        </a:rPr>
                        <a:t>Sim</a:t>
                      </a:r>
                      <a:r>
                        <a:rPr lang="pt-BR" sz="1100" baseline="0" dirty="0">
                          <a:solidFill>
                            <a:schemeClr val="tx1">
                              <a:lumMod val="50000"/>
                            </a:schemeClr>
                          </a:solidFill>
                        </a:rPr>
                        <a:t> </a:t>
                      </a:r>
                      <a:r>
                        <a:rPr lang="pt-BR" sz="1100" baseline="0" dirty="0">
                          <a:solidFill>
                            <a:schemeClr val="tx1">
                              <a:lumMod val="50000"/>
                            </a:schemeClr>
                          </a:solidFill>
                          <a:sym typeface="Wingdings" panose="05000000000000000000" pitchFamily="2" charset="2"/>
                        </a:rPr>
                        <a:t> Arquivamento</a:t>
                      </a:r>
                    </a:p>
                    <a:p>
                      <a:pPr marL="0" indent="0">
                        <a:buFont typeface="Arial" panose="020B0604020202020204" pitchFamily="34" charset="0"/>
                        <a:buNone/>
                      </a:pPr>
                      <a:r>
                        <a:rPr lang="pt-BR" sz="1100" b="1" i="0" baseline="0" dirty="0">
                          <a:solidFill>
                            <a:schemeClr val="tx1">
                              <a:lumMod val="50000"/>
                            </a:schemeClr>
                          </a:solidFill>
                          <a:sym typeface="Wingdings" panose="05000000000000000000" pitchFamily="2" charset="2"/>
                        </a:rPr>
                        <a:t>Não</a:t>
                      </a:r>
                      <a:r>
                        <a:rPr lang="pt-BR" sz="1100" baseline="0" dirty="0">
                          <a:solidFill>
                            <a:schemeClr val="tx1">
                              <a:lumMod val="50000"/>
                            </a:schemeClr>
                          </a:solidFill>
                          <a:sym typeface="Wingdings" panose="05000000000000000000" pitchFamily="2" charset="2"/>
                        </a:rPr>
                        <a:t>  Esclarecimento da BSM sobre porque o caso é irregular mesmo após explicação do Participante e reiteração da determinação ao Participante para coibir a continuidade da OMC</a:t>
                      </a:r>
                    </a:p>
                    <a:p>
                      <a:pPr marL="0" indent="0">
                        <a:buFont typeface="Arial" panose="020B0604020202020204" pitchFamily="34" charset="0"/>
                        <a:buNone/>
                      </a:pPr>
                      <a:r>
                        <a:rPr lang="pt-BR" sz="1100" b="1" baseline="0" dirty="0">
                          <a:solidFill>
                            <a:schemeClr val="tx1">
                              <a:lumMod val="50000"/>
                            </a:schemeClr>
                          </a:solidFill>
                          <a:sym typeface="Wingdings" panose="05000000000000000000" pitchFamily="2" charset="2"/>
                        </a:rPr>
                        <a:t>Não houve ação do Participante para orientar clientes sobre a determinação da BSM contida na 1º avaliação </a:t>
                      </a:r>
                      <a:r>
                        <a:rPr lang="pt-BR" sz="1100" baseline="0" dirty="0">
                          <a:sym typeface="Wingdings" panose="05000000000000000000" pitchFamily="2" charset="2"/>
                        </a:rPr>
                        <a:t> </a:t>
                      </a:r>
                      <a:r>
                        <a:rPr lang="pt-BR" sz="1100" b="0" baseline="0" dirty="0">
                          <a:solidFill>
                            <a:srgbClr val="FF0000"/>
                          </a:solidFill>
                          <a:sym typeface="Wingdings" panose="05000000000000000000" pitchFamily="2" charset="2"/>
                        </a:rPr>
                        <a:t>medida sancionadora</a:t>
                      </a:r>
                      <a:endParaRPr lang="pt-BR" sz="1100" dirty="0"/>
                    </a:p>
                  </a:txBody>
                  <a:tcPr>
                    <a:solidFill>
                      <a:schemeClr val="accent6">
                        <a:lumMod val="40000"/>
                        <a:lumOff val="60000"/>
                      </a:schemeClr>
                    </a:solidFill>
                  </a:tcPr>
                </a:tc>
                <a:tc>
                  <a:txBody>
                    <a:bodyPr/>
                    <a:lstStyle/>
                    <a:p>
                      <a:r>
                        <a:rPr lang="pt-BR" sz="1100" dirty="0">
                          <a:solidFill>
                            <a:schemeClr val="tx1">
                              <a:lumMod val="50000"/>
                            </a:schemeClr>
                          </a:solidFill>
                        </a:rPr>
                        <a:t>2ª Reincidência (</a:t>
                      </a:r>
                      <a:r>
                        <a:rPr lang="pt-BR" sz="1100" b="1" dirty="0">
                          <a:solidFill>
                            <a:schemeClr val="tx2"/>
                          </a:solidFill>
                        </a:rPr>
                        <a:t>por cliente</a:t>
                      </a:r>
                      <a:r>
                        <a:rPr lang="pt-BR" sz="1100" dirty="0">
                          <a:solidFill>
                            <a:schemeClr val="tx1">
                              <a:lumMod val="50000"/>
                            </a:schemeClr>
                          </a:solidFill>
                        </a:rPr>
                        <a:t>):</a:t>
                      </a:r>
                    </a:p>
                    <a:p>
                      <a:pPr marL="87313" indent="-87313" algn="l" defTabSz="914400" rtl="0" eaLnBrk="1" latinLnBrk="0" hangingPunct="1">
                        <a:buFont typeface="Arial" panose="020B0604020202020204" pitchFamily="34" charset="0"/>
                        <a:buChar char="•"/>
                      </a:pPr>
                      <a:r>
                        <a:rPr lang="pt-BR" sz="1100" kern="1200" dirty="0">
                          <a:solidFill>
                            <a:schemeClr val="tx1">
                              <a:lumMod val="50000"/>
                            </a:schemeClr>
                          </a:solidFill>
                          <a:latin typeface="+mn-lt"/>
                          <a:ea typeface="+mn-ea"/>
                          <a:cs typeface="+mn-cs"/>
                        </a:rPr>
                        <a:t>Abertura de investigação e questionamento ao participante</a:t>
                      </a:r>
                    </a:p>
                    <a:p>
                      <a:pPr marL="87313" indent="-87313" algn="l" defTabSz="914400" rtl="0" eaLnBrk="1" latinLnBrk="0" hangingPunct="1">
                        <a:buFont typeface="Arial" panose="020B0604020202020204" pitchFamily="34" charset="0"/>
                        <a:buChar char="•"/>
                      </a:pPr>
                      <a:r>
                        <a:rPr lang="pt-BR" sz="1100" kern="1200" dirty="0">
                          <a:solidFill>
                            <a:schemeClr val="tx1">
                              <a:lumMod val="50000"/>
                            </a:schemeClr>
                          </a:solidFill>
                          <a:latin typeface="+mn-lt"/>
                          <a:ea typeface="+mn-ea"/>
                          <a:cs typeface="+mn-cs"/>
                        </a:rPr>
                        <a:t>Solicitar envio das providências para coibir da continuidade</a:t>
                      </a:r>
                    </a:p>
                    <a:p>
                      <a:pPr marL="87313" indent="-87313" algn="l" defTabSz="914400" rtl="0" eaLnBrk="1" latinLnBrk="0" hangingPunct="1">
                        <a:buFont typeface="Arial" panose="020B0604020202020204" pitchFamily="34" charset="0"/>
                        <a:buChar char="•"/>
                      </a:pPr>
                      <a:r>
                        <a:rPr lang="pt-BR" sz="1100" kern="1200" dirty="0">
                          <a:solidFill>
                            <a:schemeClr val="tx1">
                              <a:lumMod val="50000"/>
                            </a:schemeClr>
                          </a:solidFill>
                          <a:latin typeface="+mn-lt"/>
                          <a:ea typeface="+mn-ea"/>
                          <a:cs typeface="+mn-cs"/>
                        </a:rPr>
                        <a:t>Solicitar explicação do cliente sobre porque houve reincidência da OMC mesmo após orientação do participante </a:t>
                      </a:r>
                    </a:p>
                    <a:p>
                      <a:pPr marL="87313" indent="-87313" algn="l" defTabSz="914400" rtl="0" eaLnBrk="1" latinLnBrk="0" hangingPunct="1">
                        <a:buFont typeface="Arial" panose="020B0604020202020204" pitchFamily="34" charset="0"/>
                        <a:buChar char="•"/>
                      </a:pPr>
                      <a:r>
                        <a:rPr lang="pt-BR" sz="1100" kern="1200" dirty="0">
                          <a:solidFill>
                            <a:schemeClr val="tx1">
                              <a:lumMod val="50000"/>
                            </a:schemeClr>
                          </a:solidFill>
                          <a:latin typeface="+mn-lt"/>
                          <a:ea typeface="+mn-ea"/>
                          <a:cs typeface="+mn-cs"/>
                        </a:rPr>
                        <a:t>A explicação do participante e/ou do cliente afasta a irregularidade?</a:t>
                      </a:r>
                    </a:p>
                    <a:p>
                      <a:pPr marL="87313" indent="-87313" algn="l" defTabSz="914400" rtl="0" eaLnBrk="1" latinLnBrk="0" hangingPunct="1">
                        <a:buFont typeface="Arial" panose="020B0604020202020204" pitchFamily="34" charset="0"/>
                        <a:buChar char="•"/>
                      </a:pPr>
                      <a:endParaRPr lang="pt-BR" sz="1100" kern="1200" dirty="0">
                        <a:solidFill>
                          <a:schemeClr val="tx1">
                            <a:lumMod val="50000"/>
                          </a:schemeClr>
                        </a:solidFill>
                        <a:latin typeface="+mn-lt"/>
                        <a:ea typeface="+mn-ea"/>
                        <a:cs typeface="+mn-cs"/>
                      </a:endParaRPr>
                    </a:p>
                    <a:p>
                      <a:pPr marL="0" indent="0">
                        <a:buFont typeface="Arial" panose="020B0604020202020204" pitchFamily="34" charset="0"/>
                        <a:buNone/>
                      </a:pPr>
                      <a:r>
                        <a:rPr lang="pt-BR" sz="1100" b="1" baseline="0" dirty="0">
                          <a:solidFill>
                            <a:schemeClr val="tx1">
                              <a:lumMod val="50000"/>
                            </a:schemeClr>
                          </a:solidFill>
                        </a:rPr>
                        <a:t>Sim</a:t>
                      </a:r>
                      <a:r>
                        <a:rPr lang="pt-BR" sz="1100" baseline="0" dirty="0">
                          <a:solidFill>
                            <a:schemeClr val="tx1">
                              <a:lumMod val="50000"/>
                            </a:schemeClr>
                          </a:solidFill>
                        </a:rPr>
                        <a:t> </a:t>
                      </a:r>
                      <a:r>
                        <a:rPr lang="pt-BR" sz="1100" baseline="0" dirty="0">
                          <a:solidFill>
                            <a:schemeClr val="tx1">
                              <a:lumMod val="50000"/>
                            </a:schemeClr>
                          </a:solidFill>
                          <a:sym typeface="Wingdings" panose="05000000000000000000" pitchFamily="2" charset="2"/>
                        </a:rPr>
                        <a:t> Arquivamento</a:t>
                      </a:r>
                    </a:p>
                    <a:p>
                      <a:pPr marL="0" indent="0">
                        <a:buFont typeface="Arial" panose="020B0604020202020204" pitchFamily="34" charset="0"/>
                        <a:buNone/>
                      </a:pPr>
                      <a:r>
                        <a:rPr lang="pt-BR" sz="1100" b="1" i="0" baseline="0" dirty="0">
                          <a:solidFill>
                            <a:schemeClr val="tx1">
                              <a:lumMod val="50000"/>
                            </a:schemeClr>
                          </a:solidFill>
                          <a:sym typeface="Wingdings" panose="05000000000000000000" pitchFamily="2" charset="2"/>
                        </a:rPr>
                        <a:t>Não</a:t>
                      </a:r>
                      <a:r>
                        <a:rPr lang="pt-BR" sz="1100" baseline="0" dirty="0">
                          <a:solidFill>
                            <a:schemeClr val="tx1">
                              <a:lumMod val="50000"/>
                            </a:schemeClr>
                          </a:solidFill>
                          <a:sym typeface="Wingdings" panose="05000000000000000000" pitchFamily="2" charset="2"/>
                        </a:rPr>
                        <a:t>  Esclarecimento da BSM sobre porque o caso é irregular mesmo após explicação do participante; reiteração da determinação ao participante para coibir a continuidade do OMC e alerta sobre a</a:t>
                      </a:r>
                      <a:r>
                        <a:rPr lang="pt-BR" sz="1100" b="1" baseline="0" dirty="0">
                          <a:solidFill>
                            <a:schemeClr val="tx1">
                              <a:lumMod val="50000"/>
                            </a:schemeClr>
                          </a:solidFill>
                          <a:sym typeface="Wingdings" panose="05000000000000000000" pitchFamily="2" charset="2"/>
                        </a:rPr>
                        <a:t> </a:t>
                      </a:r>
                      <a:r>
                        <a:rPr lang="pt-BR" sz="1100" b="1" baseline="0" dirty="0">
                          <a:solidFill>
                            <a:schemeClr val="tx2"/>
                          </a:solidFill>
                          <a:sym typeface="Wingdings" panose="05000000000000000000" pitchFamily="2" charset="2"/>
                        </a:rPr>
                        <a:t>sujeição do participante à medida sancionadora </a:t>
                      </a:r>
                      <a:r>
                        <a:rPr lang="pt-BR" sz="1100" baseline="0" dirty="0">
                          <a:solidFill>
                            <a:schemeClr val="tx1">
                              <a:lumMod val="50000"/>
                            </a:schemeClr>
                          </a:solidFill>
                          <a:sym typeface="Wingdings" panose="05000000000000000000" pitchFamily="2" charset="2"/>
                        </a:rPr>
                        <a:t>em caso de reincidência do cliente</a:t>
                      </a:r>
                    </a:p>
                    <a:p>
                      <a:pPr marL="0" indent="0">
                        <a:buFont typeface="Arial" panose="020B0604020202020204" pitchFamily="34" charset="0"/>
                        <a:buNone/>
                      </a:pPr>
                      <a:r>
                        <a:rPr lang="pt-BR" sz="1100" b="1" baseline="0" dirty="0">
                          <a:solidFill>
                            <a:schemeClr val="tx1">
                              <a:lumMod val="50000"/>
                            </a:schemeClr>
                          </a:solidFill>
                          <a:sym typeface="Wingdings" panose="05000000000000000000" pitchFamily="2" charset="2"/>
                        </a:rPr>
                        <a:t>Não houve ação do participante para orientar clientes sobre a determinação da BSM contida na 2ª avaliação </a:t>
                      </a:r>
                      <a:r>
                        <a:rPr lang="pt-BR" sz="1100" baseline="0" dirty="0">
                          <a:solidFill>
                            <a:schemeClr val="tx1">
                              <a:lumMod val="50000"/>
                            </a:schemeClr>
                          </a:solidFill>
                          <a:sym typeface="Wingdings" panose="05000000000000000000" pitchFamily="2" charset="2"/>
                        </a:rPr>
                        <a:t></a:t>
                      </a:r>
                      <a:r>
                        <a:rPr lang="pt-BR" sz="1100" baseline="0" dirty="0">
                          <a:sym typeface="Wingdings" panose="05000000000000000000" pitchFamily="2" charset="2"/>
                        </a:rPr>
                        <a:t> </a:t>
                      </a:r>
                      <a:r>
                        <a:rPr lang="pt-BR" sz="1100" b="0" baseline="0" dirty="0">
                          <a:solidFill>
                            <a:srgbClr val="FF0000"/>
                          </a:solidFill>
                          <a:sym typeface="Wingdings" panose="05000000000000000000" pitchFamily="2" charset="2"/>
                        </a:rPr>
                        <a:t>medida sancionadora</a:t>
                      </a:r>
                      <a:endParaRPr lang="pt-BR" sz="1100" b="0" i="1" baseline="0" dirty="0">
                        <a:solidFill>
                          <a:srgbClr val="FF0000"/>
                        </a:solidFill>
                      </a:endParaRPr>
                    </a:p>
                  </a:txBody>
                  <a:tcPr>
                    <a:solidFill>
                      <a:schemeClr val="accent6">
                        <a:lumMod val="40000"/>
                        <a:lumOff val="60000"/>
                      </a:schemeClr>
                    </a:solidFill>
                  </a:tcPr>
                </a:tc>
                <a:tc>
                  <a:txBody>
                    <a:bodyPr/>
                    <a:lstStyle/>
                    <a:p>
                      <a:r>
                        <a:rPr lang="pt-BR" sz="1100" dirty="0">
                          <a:solidFill>
                            <a:schemeClr val="tx1">
                              <a:lumMod val="50000"/>
                            </a:schemeClr>
                          </a:solidFill>
                        </a:rPr>
                        <a:t>3ª Reincidência (</a:t>
                      </a:r>
                      <a:r>
                        <a:rPr lang="pt-BR" sz="1100" b="1" dirty="0">
                          <a:solidFill>
                            <a:schemeClr val="tx2"/>
                          </a:solidFill>
                        </a:rPr>
                        <a:t>por cliente</a:t>
                      </a:r>
                      <a:r>
                        <a:rPr lang="pt-BR" sz="1100" dirty="0">
                          <a:solidFill>
                            <a:schemeClr val="tx1">
                              <a:lumMod val="50000"/>
                            </a:schemeClr>
                          </a:solidFill>
                        </a:rPr>
                        <a:t>):</a:t>
                      </a:r>
                    </a:p>
                    <a:p>
                      <a:pPr marL="87313" indent="-87313" algn="l" defTabSz="914400" rtl="0" eaLnBrk="1" latinLnBrk="0" hangingPunct="1">
                        <a:buFont typeface="Arial" panose="020B0604020202020204" pitchFamily="34" charset="0"/>
                        <a:buChar char="•"/>
                      </a:pPr>
                      <a:r>
                        <a:rPr lang="pt-BR" sz="1100" kern="1200" dirty="0">
                          <a:solidFill>
                            <a:schemeClr val="tx1">
                              <a:lumMod val="50000"/>
                            </a:schemeClr>
                          </a:solidFill>
                          <a:latin typeface="+mn-lt"/>
                          <a:ea typeface="+mn-ea"/>
                          <a:cs typeface="+mn-cs"/>
                        </a:rPr>
                        <a:t>Abertura de investigação e questionamento ao participante</a:t>
                      </a:r>
                    </a:p>
                    <a:p>
                      <a:pPr marL="87313" indent="-87313" algn="l" defTabSz="914400" rtl="0" eaLnBrk="1" latinLnBrk="0" hangingPunct="1">
                        <a:buFont typeface="Arial" panose="020B0604020202020204" pitchFamily="34" charset="0"/>
                        <a:buChar char="•"/>
                      </a:pPr>
                      <a:r>
                        <a:rPr lang="pt-BR" sz="1100" kern="1200" dirty="0">
                          <a:solidFill>
                            <a:schemeClr val="tx1">
                              <a:lumMod val="50000"/>
                            </a:schemeClr>
                          </a:solidFill>
                          <a:latin typeface="+mn-lt"/>
                          <a:ea typeface="+mn-ea"/>
                          <a:cs typeface="+mn-cs"/>
                        </a:rPr>
                        <a:t>Solicitar envio das providências para coibir da continuidade</a:t>
                      </a:r>
                    </a:p>
                    <a:p>
                      <a:pPr marL="87313" indent="-87313" algn="l" defTabSz="914400" rtl="0" eaLnBrk="1" latinLnBrk="0" hangingPunct="1">
                        <a:buFont typeface="Arial" panose="020B0604020202020204" pitchFamily="34" charset="0"/>
                        <a:buChar char="•"/>
                      </a:pPr>
                      <a:r>
                        <a:rPr lang="pt-BR" sz="1100" kern="1200" dirty="0">
                          <a:solidFill>
                            <a:schemeClr val="tx1">
                              <a:lumMod val="50000"/>
                            </a:schemeClr>
                          </a:solidFill>
                          <a:latin typeface="+mn-lt"/>
                          <a:ea typeface="+mn-ea"/>
                          <a:cs typeface="+mn-cs"/>
                        </a:rPr>
                        <a:t>Solicitar explicação do cliente sobre porque houve reincidência da OMC mesmo após orientação do participante </a:t>
                      </a:r>
                    </a:p>
                    <a:p>
                      <a:pPr marL="87313" indent="-87313" algn="l" defTabSz="914400" rtl="0" eaLnBrk="1" latinLnBrk="0" hangingPunct="1">
                        <a:buFont typeface="Arial" panose="020B0604020202020204" pitchFamily="34" charset="0"/>
                        <a:buChar char="•"/>
                      </a:pPr>
                      <a:r>
                        <a:rPr lang="pt-BR" sz="1100" kern="1200" dirty="0">
                          <a:solidFill>
                            <a:schemeClr val="tx1">
                              <a:lumMod val="50000"/>
                            </a:schemeClr>
                          </a:solidFill>
                          <a:latin typeface="+mn-lt"/>
                          <a:ea typeface="+mn-ea"/>
                          <a:cs typeface="+mn-cs"/>
                        </a:rPr>
                        <a:t>A explicação do participante e/ou do cliente afasta a irregularidade?</a:t>
                      </a:r>
                    </a:p>
                    <a:p>
                      <a:pPr marL="285750" indent="-285750">
                        <a:buFont typeface="Arial" panose="020B0604020202020204" pitchFamily="34" charset="0"/>
                        <a:buChar char="•"/>
                      </a:pPr>
                      <a:endParaRPr lang="pt-BR" sz="1100" baseline="0" dirty="0">
                        <a:solidFill>
                          <a:schemeClr val="tx1">
                            <a:lumMod val="50000"/>
                          </a:schemeClr>
                        </a:solidFill>
                      </a:endParaRPr>
                    </a:p>
                    <a:p>
                      <a:pPr marL="0" indent="0">
                        <a:buFont typeface="Arial" panose="020B0604020202020204" pitchFamily="34" charset="0"/>
                        <a:buNone/>
                      </a:pPr>
                      <a:r>
                        <a:rPr lang="pt-BR" sz="1100" b="1" baseline="0" dirty="0">
                          <a:solidFill>
                            <a:schemeClr val="tx1">
                              <a:lumMod val="50000"/>
                            </a:schemeClr>
                          </a:solidFill>
                        </a:rPr>
                        <a:t>Sim</a:t>
                      </a:r>
                      <a:r>
                        <a:rPr lang="pt-BR" sz="1100" baseline="0" dirty="0">
                          <a:solidFill>
                            <a:schemeClr val="tx1">
                              <a:lumMod val="50000"/>
                            </a:schemeClr>
                          </a:solidFill>
                        </a:rPr>
                        <a:t> </a:t>
                      </a:r>
                      <a:r>
                        <a:rPr lang="pt-BR" sz="1100" baseline="0" dirty="0">
                          <a:solidFill>
                            <a:schemeClr val="tx1">
                              <a:lumMod val="50000"/>
                            </a:schemeClr>
                          </a:solidFill>
                          <a:sym typeface="Wingdings" panose="05000000000000000000" pitchFamily="2" charset="2"/>
                        </a:rPr>
                        <a:t> Arquivamento</a:t>
                      </a:r>
                    </a:p>
                    <a:p>
                      <a:pPr marL="0" indent="0">
                        <a:buFont typeface="Arial" panose="020B0604020202020204" pitchFamily="34" charset="0"/>
                        <a:buNone/>
                      </a:pPr>
                      <a:endParaRPr lang="pt-BR" sz="1100" baseline="0" dirty="0">
                        <a:solidFill>
                          <a:schemeClr val="tx1">
                            <a:lumMod val="50000"/>
                          </a:schemeClr>
                        </a:solidFill>
                        <a:sym typeface="Wingdings" panose="05000000000000000000" pitchFamily="2" charset="2"/>
                      </a:endParaRPr>
                    </a:p>
                    <a:p>
                      <a:pPr marL="0" indent="0">
                        <a:buFont typeface="Arial" panose="020B0604020202020204" pitchFamily="34" charset="0"/>
                        <a:buNone/>
                      </a:pPr>
                      <a:r>
                        <a:rPr lang="pt-BR" sz="1100" b="1" i="0" baseline="0" dirty="0">
                          <a:solidFill>
                            <a:schemeClr val="tx1">
                              <a:lumMod val="50000"/>
                            </a:schemeClr>
                          </a:solidFill>
                          <a:sym typeface="Wingdings" panose="05000000000000000000" pitchFamily="2" charset="2"/>
                        </a:rPr>
                        <a:t>Não</a:t>
                      </a:r>
                      <a:r>
                        <a:rPr lang="pt-BR" sz="1100" baseline="0" dirty="0">
                          <a:solidFill>
                            <a:schemeClr val="tx1">
                              <a:lumMod val="50000"/>
                            </a:schemeClr>
                          </a:solidFill>
                          <a:sym typeface="Wingdings" panose="05000000000000000000" pitchFamily="2" charset="2"/>
                        </a:rPr>
                        <a:t>  </a:t>
                      </a:r>
                      <a:r>
                        <a:rPr lang="pt-BR" sz="1100" kern="1200" baseline="0" dirty="0">
                          <a:solidFill>
                            <a:srgbClr val="FF0000"/>
                          </a:solidFill>
                          <a:latin typeface="+mn-lt"/>
                          <a:ea typeface="+mn-ea"/>
                          <a:cs typeface="+mn-cs"/>
                          <a:sym typeface="Wingdings" panose="05000000000000000000" pitchFamily="2" charset="2"/>
                        </a:rPr>
                        <a:t>Medid</a:t>
                      </a:r>
                      <a:r>
                        <a:rPr lang="pt-BR" sz="1100" baseline="0" dirty="0">
                          <a:solidFill>
                            <a:srgbClr val="FF0000"/>
                          </a:solidFill>
                          <a:sym typeface="Wingdings" panose="05000000000000000000" pitchFamily="2" charset="2"/>
                        </a:rPr>
                        <a:t>a sancionadora sobre o participante</a:t>
                      </a:r>
                    </a:p>
                    <a:p>
                      <a:pPr marL="0" indent="0">
                        <a:buFont typeface="Arial" panose="020B0604020202020204" pitchFamily="34" charset="0"/>
                        <a:buNone/>
                      </a:pPr>
                      <a:endParaRPr lang="pt-BR" sz="1100" baseline="0" dirty="0">
                        <a:sym typeface="Wingdings" panose="05000000000000000000" pitchFamily="2" charset="2"/>
                      </a:endParaRPr>
                    </a:p>
                    <a:p>
                      <a:pPr marL="0" indent="0">
                        <a:buFont typeface="Arial" panose="020B0604020202020204" pitchFamily="34" charset="0"/>
                        <a:buNone/>
                      </a:pPr>
                      <a:endParaRPr lang="pt-BR" sz="1100" b="0" i="1" baseline="0"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10001"/>
                  </a:ext>
                </a:extLst>
              </a:tr>
              <a:tr h="1034157">
                <a:tc>
                  <a:txBody>
                    <a:bodyPr/>
                    <a:lstStyle/>
                    <a:p>
                      <a:endParaRPr lang="pt-BR" sz="1100" dirty="0"/>
                    </a:p>
                  </a:txBody>
                  <a:tcPr>
                    <a:solidFill>
                      <a:schemeClr val="accent6">
                        <a:lumMod val="20000"/>
                        <a:lumOff val="80000"/>
                      </a:schemeClr>
                    </a:solidFill>
                  </a:tcPr>
                </a:tc>
                <a:tc>
                  <a:txBody>
                    <a:bodyPr/>
                    <a:lstStyle/>
                    <a:p>
                      <a:r>
                        <a:rPr lang="pt-BR" sz="1100" dirty="0"/>
                        <a:t>Ocorrência</a:t>
                      </a:r>
                      <a:r>
                        <a:rPr lang="pt-BR" sz="1100" baseline="0" dirty="0"/>
                        <a:t> nova:</a:t>
                      </a:r>
                    </a:p>
                    <a:p>
                      <a:pPr algn="l"/>
                      <a:r>
                        <a:rPr lang="pt-BR" sz="1100" dirty="0"/>
                        <a:t>Determinação para o Participante adotar providências para coibir a continuidade da prática, inclusive</a:t>
                      </a:r>
                      <a:r>
                        <a:rPr lang="pt-BR" sz="1100" baseline="0" dirty="0"/>
                        <a:t> notificação do cliente sobre a irregularidade da OMC notificada</a:t>
                      </a:r>
                      <a:endParaRPr lang="pt-BR" sz="1100" dirty="0"/>
                    </a:p>
                  </a:txBody>
                  <a:tcPr>
                    <a:solidFill>
                      <a:schemeClr val="accent6">
                        <a:lumMod val="20000"/>
                        <a:lumOff val="80000"/>
                      </a:schemeClr>
                    </a:solidFill>
                  </a:tcPr>
                </a:tc>
                <a:tc>
                  <a:txBody>
                    <a:bodyPr/>
                    <a:lstStyle/>
                    <a:p>
                      <a:r>
                        <a:rPr lang="pt-BR" sz="1100" dirty="0"/>
                        <a:t>1ª Reincidência (</a:t>
                      </a:r>
                      <a:r>
                        <a:rPr lang="pt-BR" sz="1100" b="1" dirty="0">
                          <a:solidFill>
                            <a:schemeClr val="tx2"/>
                          </a:solidFill>
                        </a:rPr>
                        <a:t>por cliente</a:t>
                      </a:r>
                      <a:r>
                        <a:rPr lang="pt-BR" sz="1100" dirty="0"/>
                        <a:t>): mesma</a:t>
                      </a:r>
                      <a:r>
                        <a:rPr lang="pt-BR" sz="1100" baseline="0" dirty="0"/>
                        <a:t> abordagem</a:t>
                      </a:r>
                      <a:endParaRPr lang="pt-BR" sz="1100" dirty="0"/>
                    </a:p>
                  </a:txBody>
                  <a:tcPr>
                    <a:solidFill>
                      <a:schemeClr val="accent6">
                        <a:lumMod val="20000"/>
                        <a:lumOff val="80000"/>
                      </a:schemeClr>
                    </a:solidFill>
                  </a:tcPr>
                </a:tc>
                <a:tc>
                  <a:txBody>
                    <a:bodyPr/>
                    <a:lstStyle/>
                    <a:p>
                      <a:endParaRPr lang="pt-BR" sz="1100" dirty="0"/>
                    </a:p>
                  </a:txBody>
                  <a:tcP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342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3">
            <a:extLst>
              <a:ext uri="{FF2B5EF4-FFF2-40B4-BE49-F238E27FC236}">
                <a16:creationId xmlns:a16="http://schemas.microsoft.com/office/drawing/2014/main" id="{5D5C2CBE-E245-4B62-BA1A-84287D6620EF}"/>
              </a:ext>
            </a:extLst>
          </p:cNvPr>
          <p:cNvSpPr txBox="1">
            <a:spLocks/>
          </p:cNvSpPr>
          <p:nvPr/>
        </p:nvSpPr>
        <p:spPr>
          <a:xfrm>
            <a:off x="297508" y="2204864"/>
            <a:ext cx="7586860" cy="1097308"/>
          </a:xfrm>
          <a:prstGeom prst="rect">
            <a:avLst/>
          </a:prstGeom>
        </p:spPr>
        <p:txBody>
          <a:bodyPr/>
          <a:lstStyle>
            <a:lvl1pPr algn="l" defTabSz="914400" rtl="0" eaLnBrk="1" latinLnBrk="0" hangingPunct="1">
              <a:spcBef>
                <a:spcPct val="0"/>
              </a:spcBef>
              <a:buNone/>
              <a:defRPr sz="2000" kern="1200" spc="-150" baseline="0">
                <a:solidFill>
                  <a:schemeClr val="bg1">
                    <a:lumMod val="50000"/>
                  </a:schemeClr>
                </a:solidFill>
                <a:latin typeface="+mj-lt"/>
                <a:ea typeface="+mj-ea"/>
                <a:cs typeface="+mj-cs"/>
              </a:defRPr>
            </a:lvl1pPr>
          </a:lstStyle>
          <a:p>
            <a:r>
              <a:rPr lang="pt-BR" sz="4000" b="1" kern="0" spc="0" dirty="0">
                <a:solidFill>
                  <a:schemeClr val="bg1"/>
                </a:solidFill>
              </a:rPr>
              <a:t>Conteúdo do compartilhamento</a:t>
            </a:r>
          </a:p>
        </p:txBody>
      </p:sp>
    </p:spTree>
    <p:extLst>
      <p:ext uri="{BB962C8B-B14F-4D97-AF65-F5344CB8AC3E}">
        <p14:creationId xmlns:p14="http://schemas.microsoft.com/office/powerpoint/2010/main" val="1759718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AC4CFFB-DBB7-4BBF-AE0B-E0971AF9BD5A}"/>
              </a:ext>
            </a:extLst>
          </p:cNvPr>
          <p:cNvSpPr>
            <a:spLocks noGrp="1"/>
          </p:cNvSpPr>
          <p:nvPr>
            <p:ph type="title"/>
          </p:nvPr>
        </p:nvSpPr>
        <p:spPr>
          <a:xfrm>
            <a:off x="107504" y="0"/>
            <a:ext cx="6912768" cy="980728"/>
          </a:xfrm>
        </p:spPr>
        <p:txBody>
          <a:bodyPr/>
          <a:lstStyle/>
          <a:p>
            <a:r>
              <a:rPr lang="pt-BR" sz="2400" spc="0" dirty="0">
                <a:solidFill>
                  <a:srgbClr val="00B0F0"/>
                </a:solidFill>
                <a:latin typeface="+mn-lt"/>
                <a:ea typeface="+mn-ea"/>
                <a:cs typeface="+mn-cs"/>
              </a:rPr>
              <a:t>Conteúdo do compartilhamento</a:t>
            </a:r>
          </a:p>
        </p:txBody>
      </p:sp>
      <p:sp>
        <p:nvSpPr>
          <p:cNvPr id="14" name="CaixaDeTexto 13">
            <a:extLst>
              <a:ext uri="{FF2B5EF4-FFF2-40B4-BE49-F238E27FC236}">
                <a16:creationId xmlns:a16="http://schemas.microsoft.com/office/drawing/2014/main" id="{99DF3BF7-DF05-439F-A4B7-EE441BC5120A}"/>
              </a:ext>
            </a:extLst>
          </p:cNvPr>
          <p:cNvSpPr txBox="1"/>
          <p:nvPr/>
        </p:nvSpPr>
        <p:spPr>
          <a:xfrm>
            <a:off x="219484" y="980728"/>
            <a:ext cx="8384963" cy="646331"/>
          </a:xfrm>
          <a:prstGeom prst="rect">
            <a:avLst/>
          </a:prstGeom>
          <a:noFill/>
        </p:spPr>
        <p:txBody>
          <a:bodyPr wrap="square" rtlCol="0">
            <a:spAutoFit/>
          </a:bodyPr>
          <a:lstStyle/>
          <a:p>
            <a:r>
              <a:rPr lang="pt-BR" b="1" dirty="0">
                <a:solidFill>
                  <a:srgbClr val="003273"/>
                </a:solidFill>
              </a:rPr>
              <a:t>Extrato de OMC encaminhado com arquivo individualizado por profissional e/ou investidor para que o Participante os notifique</a:t>
            </a:r>
          </a:p>
        </p:txBody>
      </p:sp>
      <p:pic>
        <p:nvPicPr>
          <p:cNvPr id="4" name="Imagem 3">
            <a:extLst>
              <a:ext uri="{FF2B5EF4-FFF2-40B4-BE49-F238E27FC236}">
                <a16:creationId xmlns:a16="http://schemas.microsoft.com/office/drawing/2014/main" id="{DCB76317-F945-4FDD-B15F-D6C5D8C00240}"/>
              </a:ext>
            </a:extLst>
          </p:cNvPr>
          <p:cNvPicPr>
            <a:picLocks noChangeAspect="1"/>
          </p:cNvPicPr>
          <p:nvPr/>
        </p:nvPicPr>
        <p:blipFill>
          <a:blip r:embed="rId2"/>
          <a:stretch>
            <a:fillRect/>
          </a:stretch>
        </p:blipFill>
        <p:spPr>
          <a:xfrm>
            <a:off x="681164" y="1738214"/>
            <a:ext cx="7781673" cy="1829376"/>
          </a:xfrm>
          <a:prstGeom prst="rect">
            <a:avLst/>
          </a:prstGeom>
        </p:spPr>
      </p:pic>
      <p:sp>
        <p:nvSpPr>
          <p:cNvPr id="3" name="CaixaDeTexto 2">
            <a:extLst>
              <a:ext uri="{FF2B5EF4-FFF2-40B4-BE49-F238E27FC236}">
                <a16:creationId xmlns:a16="http://schemas.microsoft.com/office/drawing/2014/main" id="{E783626A-60AF-4002-A0B4-821ECBD71FDA}"/>
              </a:ext>
            </a:extLst>
          </p:cNvPr>
          <p:cNvSpPr txBox="1"/>
          <p:nvPr/>
        </p:nvSpPr>
        <p:spPr>
          <a:xfrm>
            <a:off x="467544" y="3861048"/>
            <a:ext cx="8928992" cy="2308324"/>
          </a:xfrm>
          <a:prstGeom prst="rect">
            <a:avLst/>
          </a:prstGeom>
          <a:noFill/>
        </p:spPr>
        <p:txBody>
          <a:bodyPr wrap="square" rtlCol="0">
            <a:spAutoFit/>
          </a:bodyPr>
          <a:lstStyle/>
          <a:p>
            <a:r>
              <a:rPr lang="pt-BR" b="1" dirty="0">
                <a:solidFill>
                  <a:srgbClr val="003273"/>
                </a:solidFill>
              </a:rPr>
              <a:t>Propósito do anexo:</a:t>
            </a:r>
            <a:br>
              <a:rPr lang="pt-BR" b="1" dirty="0"/>
            </a:br>
            <a:endParaRPr lang="pt-BR" b="1" dirty="0"/>
          </a:p>
          <a:p>
            <a:pPr marL="342900" indent="-342900">
              <a:buFont typeface="+mj-lt"/>
              <a:buAutoNum type="arabicPeriod"/>
            </a:pPr>
            <a:r>
              <a:rPr lang="pt-BR" dirty="0"/>
              <a:t>Auxiliar na análise do alerta: </a:t>
            </a:r>
          </a:p>
          <a:p>
            <a:pPr marL="800100" lvl="1" indent="-342900">
              <a:buFont typeface="+mj-lt"/>
              <a:buAutoNum type="arabicPeriod"/>
            </a:pPr>
            <a:r>
              <a:rPr lang="pt-BR" dirty="0"/>
              <a:t>Replica o livro de oferta no momento em que a segunda oferta gerou OMC;</a:t>
            </a:r>
          </a:p>
          <a:p>
            <a:pPr marL="800100" lvl="1" indent="-342900">
              <a:buFont typeface="+mj-lt"/>
              <a:buAutoNum type="arabicPeriod"/>
            </a:pPr>
            <a:r>
              <a:rPr lang="pt-BR" dirty="0"/>
              <a:t>Identificação do cliente prejudicado.</a:t>
            </a:r>
          </a:p>
          <a:p>
            <a:pPr marL="800100" lvl="1" indent="-342900">
              <a:buFont typeface="+mj-lt"/>
              <a:buAutoNum type="arabicPeriod"/>
            </a:pPr>
            <a:endParaRPr lang="pt-BR" dirty="0"/>
          </a:p>
          <a:p>
            <a:pPr marL="342900" indent="-342900">
              <a:buFont typeface="+mj-lt"/>
              <a:buAutoNum type="arabicPeriod"/>
            </a:pPr>
            <a:r>
              <a:rPr lang="pt-BR" dirty="0"/>
              <a:t>Possibilitar notificação individualizada para profissionais e investidores:</a:t>
            </a:r>
          </a:p>
          <a:p>
            <a:pPr marL="800100" lvl="1" indent="-342900">
              <a:buFont typeface="+mj-lt"/>
              <a:buAutoNum type="arabicPeriod"/>
            </a:pPr>
            <a:r>
              <a:rPr lang="pt-BR" dirty="0"/>
              <a:t>Informações utilizadas para identificação da irregularidade.</a:t>
            </a:r>
          </a:p>
        </p:txBody>
      </p:sp>
    </p:spTree>
    <p:extLst>
      <p:ext uri="{BB962C8B-B14F-4D97-AF65-F5344CB8AC3E}">
        <p14:creationId xmlns:p14="http://schemas.microsoft.com/office/powerpoint/2010/main" val="2676718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AC4CFFB-DBB7-4BBF-AE0B-E0971AF9BD5A}"/>
              </a:ext>
            </a:extLst>
          </p:cNvPr>
          <p:cNvSpPr>
            <a:spLocks noGrp="1"/>
          </p:cNvSpPr>
          <p:nvPr>
            <p:ph type="title"/>
          </p:nvPr>
        </p:nvSpPr>
        <p:spPr>
          <a:xfrm>
            <a:off x="107504" y="0"/>
            <a:ext cx="6912768" cy="980728"/>
          </a:xfrm>
        </p:spPr>
        <p:txBody>
          <a:bodyPr/>
          <a:lstStyle/>
          <a:p>
            <a:r>
              <a:rPr lang="pt-BR" sz="2400" spc="0" dirty="0">
                <a:solidFill>
                  <a:srgbClr val="00B0F0"/>
                </a:solidFill>
                <a:latin typeface="+mn-lt"/>
                <a:ea typeface="+mn-ea"/>
                <a:cs typeface="+mn-cs"/>
              </a:rPr>
              <a:t>Conteúdo do compartilhamento</a:t>
            </a:r>
          </a:p>
        </p:txBody>
      </p:sp>
      <p:sp>
        <p:nvSpPr>
          <p:cNvPr id="15" name="CaixaDeTexto 14">
            <a:extLst>
              <a:ext uri="{FF2B5EF4-FFF2-40B4-BE49-F238E27FC236}">
                <a16:creationId xmlns:a16="http://schemas.microsoft.com/office/drawing/2014/main" id="{5722CC0D-AF22-43E4-B999-7545B1C2E5B2}"/>
              </a:ext>
            </a:extLst>
          </p:cNvPr>
          <p:cNvSpPr txBox="1"/>
          <p:nvPr/>
        </p:nvSpPr>
        <p:spPr>
          <a:xfrm>
            <a:off x="253141" y="908720"/>
            <a:ext cx="8728166" cy="369332"/>
          </a:xfrm>
          <a:prstGeom prst="rect">
            <a:avLst/>
          </a:prstGeom>
          <a:noFill/>
        </p:spPr>
        <p:txBody>
          <a:bodyPr wrap="square" rtlCol="0">
            <a:spAutoFit/>
          </a:bodyPr>
          <a:lstStyle/>
          <a:p>
            <a:r>
              <a:rPr lang="pt-BR" b="1" dirty="0">
                <a:solidFill>
                  <a:srgbClr val="003273"/>
                </a:solidFill>
              </a:rPr>
              <a:t>Arquivo para análise da Corretora</a:t>
            </a:r>
            <a:endParaRPr lang="pt-BR" b="1" dirty="0">
              <a:solidFill>
                <a:srgbClr val="003273"/>
              </a:solidFill>
              <a:highlight>
                <a:srgbClr val="FFFF00"/>
              </a:highlight>
            </a:endParaRPr>
          </a:p>
        </p:txBody>
      </p:sp>
      <p:sp>
        <p:nvSpPr>
          <p:cNvPr id="4" name="Chave Direita 3">
            <a:extLst>
              <a:ext uri="{FF2B5EF4-FFF2-40B4-BE49-F238E27FC236}">
                <a16:creationId xmlns:a16="http://schemas.microsoft.com/office/drawing/2014/main" id="{B6AE50F3-A0EB-4E12-A3B9-246E30D18D67}"/>
              </a:ext>
            </a:extLst>
          </p:cNvPr>
          <p:cNvSpPr/>
          <p:nvPr/>
        </p:nvSpPr>
        <p:spPr>
          <a:xfrm>
            <a:off x="4067944" y="3883124"/>
            <a:ext cx="432048" cy="1562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CaixaDeTexto 7">
            <a:extLst>
              <a:ext uri="{FF2B5EF4-FFF2-40B4-BE49-F238E27FC236}">
                <a16:creationId xmlns:a16="http://schemas.microsoft.com/office/drawing/2014/main" id="{8374D2EF-4CA1-4B7D-9E21-E85DEF929A2D}"/>
              </a:ext>
            </a:extLst>
          </p:cNvPr>
          <p:cNvSpPr txBox="1"/>
          <p:nvPr/>
        </p:nvSpPr>
        <p:spPr>
          <a:xfrm>
            <a:off x="4505438" y="4221088"/>
            <a:ext cx="4459050" cy="1107996"/>
          </a:xfrm>
          <a:prstGeom prst="rect">
            <a:avLst/>
          </a:prstGeom>
          <a:noFill/>
        </p:spPr>
        <p:txBody>
          <a:bodyPr wrap="square" rtlCol="0">
            <a:spAutoFit/>
          </a:bodyPr>
          <a:lstStyle/>
          <a:p>
            <a:r>
              <a:rPr lang="pt-BR" sz="1600" dirty="0"/>
              <a:t>Essas informações serão utilizadas para avaliação da BSM e envio da </a:t>
            </a:r>
            <a:r>
              <a:rPr lang="pt-BR" sz="1600" b="1" dirty="0">
                <a:solidFill>
                  <a:srgbClr val="003273"/>
                </a:solidFill>
              </a:rPr>
              <a:t>conclusão para CVM</a:t>
            </a:r>
            <a:r>
              <a:rPr lang="pt-BR" sz="1600" dirty="0"/>
              <a:t>.</a:t>
            </a:r>
          </a:p>
          <a:p>
            <a:endParaRPr lang="pt-BR" dirty="0">
              <a:highlight>
                <a:srgbClr val="FFFF00"/>
              </a:highlight>
            </a:endParaRPr>
          </a:p>
        </p:txBody>
      </p:sp>
      <p:sp>
        <p:nvSpPr>
          <p:cNvPr id="12" name="CaixaDeTexto 11">
            <a:extLst>
              <a:ext uri="{FF2B5EF4-FFF2-40B4-BE49-F238E27FC236}">
                <a16:creationId xmlns:a16="http://schemas.microsoft.com/office/drawing/2014/main" id="{0C37C584-EA82-453F-9AFB-E7A1041A89B4}"/>
              </a:ext>
            </a:extLst>
          </p:cNvPr>
          <p:cNvSpPr txBox="1"/>
          <p:nvPr/>
        </p:nvSpPr>
        <p:spPr>
          <a:xfrm>
            <a:off x="107504" y="3060249"/>
            <a:ext cx="8728166" cy="584775"/>
          </a:xfrm>
          <a:prstGeom prst="rect">
            <a:avLst/>
          </a:prstGeom>
          <a:noFill/>
        </p:spPr>
        <p:txBody>
          <a:bodyPr wrap="square" rtlCol="0">
            <a:spAutoFit/>
          </a:bodyPr>
          <a:lstStyle/>
          <a:p>
            <a:pPr algn="just"/>
            <a:r>
              <a:rPr lang="pt-BR" sz="1600" dirty="0"/>
              <a:t>O Participante deverá encaminhar a planilha preenchida com as conclusões das análises, conforme colunas a seguir:</a:t>
            </a:r>
            <a:endParaRPr lang="pt-BR" sz="2400" b="1" dirty="0"/>
          </a:p>
        </p:txBody>
      </p:sp>
      <p:sp>
        <p:nvSpPr>
          <p:cNvPr id="14" name="CaixaDeTexto 13">
            <a:extLst>
              <a:ext uri="{FF2B5EF4-FFF2-40B4-BE49-F238E27FC236}">
                <a16:creationId xmlns:a16="http://schemas.microsoft.com/office/drawing/2014/main" id="{B091978D-F293-44AB-AE6A-8BE84C338B32}"/>
              </a:ext>
            </a:extLst>
          </p:cNvPr>
          <p:cNvSpPr txBox="1"/>
          <p:nvPr/>
        </p:nvSpPr>
        <p:spPr>
          <a:xfrm>
            <a:off x="164314" y="5775647"/>
            <a:ext cx="8728166" cy="461665"/>
          </a:xfrm>
          <a:prstGeom prst="rect">
            <a:avLst/>
          </a:prstGeom>
          <a:solidFill>
            <a:schemeClr val="tx2"/>
          </a:solidFill>
        </p:spPr>
        <p:txBody>
          <a:bodyPr wrap="square" rtlCol="0">
            <a:spAutoFit/>
          </a:bodyPr>
          <a:lstStyle>
            <a:defPPr>
              <a:defRPr lang="en-US"/>
            </a:defPPr>
            <a:lvl1pPr algn="ctr">
              <a:defRPr sz="2400" b="1">
                <a:solidFill>
                  <a:schemeClr val="bg1"/>
                </a:solidFill>
              </a:defRPr>
            </a:lvl1pPr>
          </a:lstStyle>
          <a:p>
            <a:r>
              <a:rPr lang="pt-BR" dirty="0"/>
              <a:t>A resposta e os arquivos deverão ser enviados via MFT.</a:t>
            </a:r>
          </a:p>
        </p:txBody>
      </p:sp>
      <p:pic>
        <p:nvPicPr>
          <p:cNvPr id="7" name="Imagem 6">
            <a:extLst>
              <a:ext uri="{FF2B5EF4-FFF2-40B4-BE49-F238E27FC236}">
                <a16:creationId xmlns:a16="http://schemas.microsoft.com/office/drawing/2014/main" id="{B5E328CC-B9AE-4B9B-AE59-BA884455F0CE}"/>
              </a:ext>
            </a:extLst>
          </p:cNvPr>
          <p:cNvPicPr>
            <a:picLocks noChangeAspect="1"/>
          </p:cNvPicPr>
          <p:nvPr/>
        </p:nvPicPr>
        <p:blipFill>
          <a:blip r:embed="rId2"/>
          <a:stretch>
            <a:fillRect/>
          </a:stretch>
        </p:blipFill>
        <p:spPr>
          <a:xfrm>
            <a:off x="251520" y="3882330"/>
            <a:ext cx="3775873" cy="1562100"/>
          </a:xfrm>
          <a:prstGeom prst="rect">
            <a:avLst/>
          </a:prstGeom>
        </p:spPr>
      </p:pic>
      <p:pic>
        <p:nvPicPr>
          <p:cNvPr id="17" name="Imagem 16">
            <a:extLst>
              <a:ext uri="{FF2B5EF4-FFF2-40B4-BE49-F238E27FC236}">
                <a16:creationId xmlns:a16="http://schemas.microsoft.com/office/drawing/2014/main" id="{F9DF59CA-1C34-4328-9EA7-651F5E99C9C1}"/>
              </a:ext>
            </a:extLst>
          </p:cNvPr>
          <p:cNvPicPr>
            <a:picLocks noChangeAspect="1"/>
          </p:cNvPicPr>
          <p:nvPr/>
        </p:nvPicPr>
        <p:blipFill>
          <a:blip r:embed="rId3"/>
          <a:stretch>
            <a:fillRect/>
          </a:stretch>
        </p:blipFill>
        <p:spPr>
          <a:xfrm>
            <a:off x="0" y="1412776"/>
            <a:ext cx="9144000" cy="1443318"/>
          </a:xfrm>
          <a:prstGeom prst="rect">
            <a:avLst/>
          </a:prstGeom>
        </p:spPr>
      </p:pic>
    </p:spTree>
    <p:extLst>
      <p:ext uri="{BB962C8B-B14F-4D97-AF65-F5344CB8AC3E}">
        <p14:creationId xmlns:p14="http://schemas.microsoft.com/office/powerpoint/2010/main" val="2481938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FE.png"/>
          <p:cNvPicPr>
            <a:picLocks noChangeAspect="1"/>
          </p:cNvPicPr>
          <p:nvPr/>
        </p:nvPicPr>
        <p:blipFill rotWithShape="1">
          <a:blip r:embed="rId2">
            <a:extLst>
              <a:ext uri="{28A0092B-C50C-407E-A947-70E740481C1C}">
                <a14:useLocalDpi xmlns:a14="http://schemas.microsoft.com/office/drawing/2010/main" val="0"/>
              </a:ext>
            </a:extLst>
          </a:blip>
          <a:srcRect l="24790" r="-1"/>
          <a:stretch/>
        </p:blipFill>
        <p:spPr bwMode="auto">
          <a:xfrm>
            <a:off x="0" y="0"/>
            <a:ext cx="916976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5"/>
          <p:cNvSpPr txBox="1"/>
          <p:nvPr/>
        </p:nvSpPr>
        <p:spPr>
          <a:xfrm>
            <a:off x="251520" y="6510536"/>
            <a:ext cx="2592348" cy="230832"/>
          </a:xfrm>
          <a:prstGeom prst="rect">
            <a:avLst/>
          </a:prstGeom>
          <a:noFill/>
        </p:spPr>
        <p:txBody>
          <a:bodyPr wrap="square" rtlCol="0">
            <a:spAutoFit/>
          </a:bodyPr>
          <a:lstStyle/>
          <a:p>
            <a:pPr algn="l"/>
            <a:r>
              <a:rPr lang="en-US" sz="900" dirty="0">
                <a:solidFill>
                  <a:srgbClr val="00B0F0"/>
                </a:solidFill>
                <a:latin typeface="Arial" panose="020B0604020202020204" pitchFamily="34" charset="0"/>
                <a:cs typeface="Arial" panose="020B0604020202020204" pitchFamily="34" charset="0"/>
              </a:rPr>
              <a:t>INFORMAÇÃO PÚBLICA</a:t>
            </a:r>
          </a:p>
        </p:txBody>
      </p:sp>
      <p:cxnSp>
        <p:nvCxnSpPr>
          <p:cNvPr id="11" name="Straight Connector 10"/>
          <p:cNvCxnSpPr/>
          <p:nvPr/>
        </p:nvCxnSpPr>
        <p:spPr>
          <a:xfrm flipV="1">
            <a:off x="323528" y="6381328"/>
            <a:ext cx="8496944" cy="422"/>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Espaço Reservado para Texto 14">
            <a:extLst>
              <a:ext uri="{FF2B5EF4-FFF2-40B4-BE49-F238E27FC236}">
                <a16:creationId xmlns:a16="http://schemas.microsoft.com/office/drawing/2014/main" id="{BE7909DE-DDAE-489C-BBED-576C2DFBB39D}"/>
              </a:ext>
            </a:extLst>
          </p:cNvPr>
          <p:cNvSpPr txBox="1">
            <a:spLocks/>
          </p:cNvSpPr>
          <p:nvPr/>
        </p:nvSpPr>
        <p:spPr>
          <a:xfrm>
            <a:off x="117437" y="4725144"/>
            <a:ext cx="8270987" cy="1827585"/>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1600" b="1" dirty="0">
                <a:solidFill>
                  <a:schemeClr val="bg1"/>
                </a:solidFill>
                <a:latin typeface="Arial" charset="0"/>
                <a:cs typeface="Arial" charset="0"/>
              </a:rPr>
              <a:t>Caso tenha alguma dúvida:</a:t>
            </a:r>
          </a:p>
          <a:p>
            <a:pPr marL="0" indent="0">
              <a:buNone/>
            </a:pPr>
            <a:endParaRPr lang="pt-BR" sz="1600" b="1" dirty="0">
              <a:solidFill>
                <a:schemeClr val="bg1"/>
              </a:solidFill>
              <a:latin typeface="Arial" charset="0"/>
              <a:cs typeface="Arial" charset="0"/>
            </a:endParaRPr>
          </a:p>
          <a:p>
            <a:pPr marL="0" indent="0">
              <a:buNone/>
            </a:pPr>
            <a:r>
              <a:rPr lang="pt-BR" sz="1600" b="1" dirty="0">
                <a:solidFill>
                  <a:schemeClr val="bg1"/>
                </a:solidFill>
                <a:latin typeface="Arial" charset="0"/>
                <a:cs typeface="Arial" charset="0"/>
              </a:rPr>
              <a:t>Equipe de Acompanhamento de Mercado</a:t>
            </a:r>
          </a:p>
          <a:p>
            <a:pPr marL="0" indent="0">
              <a:buNone/>
            </a:pPr>
            <a:r>
              <a:rPr lang="pt-BR" sz="1600" b="1" kern="0" dirty="0">
                <a:solidFill>
                  <a:schemeClr val="bg1"/>
                </a:solidFill>
              </a:rPr>
              <a:t>11 2565-6074</a:t>
            </a:r>
          </a:p>
          <a:p>
            <a:pPr marL="0" indent="0">
              <a:buNone/>
            </a:pPr>
            <a:r>
              <a:rPr lang="pt-BR" sz="1600" b="1" kern="0" dirty="0">
                <a:solidFill>
                  <a:schemeClr val="bg1"/>
                </a:solidFill>
                <a:hlinkClick r:id="rId3">
                  <a:extLst>
                    <a:ext uri="{A12FA001-AC4F-418D-AE19-62706E023703}">
                      <ahyp:hlinkClr xmlns:ahyp="http://schemas.microsoft.com/office/drawing/2018/hyperlinkcolor" val="tx"/>
                    </a:ext>
                  </a:extLst>
                </a:hlinkClick>
              </a:rPr>
              <a:t>gam@bvmf.com.br</a:t>
            </a:r>
            <a:endParaRPr lang="pt-BR" sz="1600" b="1" kern="0" dirty="0">
              <a:solidFill>
                <a:schemeClr val="bg1"/>
              </a:solidFill>
            </a:endParaRPr>
          </a:p>
          <a:p>
            <a:pPr marL="0" indent="0">
              <a:buNone/>
            </a:pPr>
            <a:endParaRPr lang="pt-BR" sz="1400" kern="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11"/>
          </p:nvPr>
        </p:nvSpPr>
        <p:spPr>
          <a:xfrm>
            <a:off x="108000" y="145520"/>
            <a:ext cx="7560344" cy="763200"/>
          </a:xfrm>
        </p:spPr>
        <p:txBody>
          <a:bodyPr vert="horz" lIns="91440" tIns="45720" rIns="91440" bIns="45720" rtlCol="0" anchor="ctr">
            <a:noAutofit/>
          </a:bodyPr>
          <a:lstStyle/>
          <a:p>
            <a:pPr lvl="0"/>
            <a:r>
              <a:rPr lang="pt-BR" sz="2000" dirty="0">
                <a:solidFill>
                  <a:srgbClr val="00B0F0"/>
                </a:solidFill>
              </a:rPr>
              <a:t>Resultado do Compartilhamento Alerta ICVM 301</a:t>
            </a:r>
          </a:p>
          <a:p>
            <a:pPr lvl="0"/>
            <a:r>
              <a:rPr lang="pt-BR" sz="2000" dirty="0">
                <a:solidFill>
                  <a:srgbClr val="00B0F0"/>
                </a:solidFill>
              </a:rPr>
              <a:t>Diagnóstico 2018  </a:t>
            </a:r>
          </a:p>
        </p:txBody>
      </p:sp>
      <p:graphicFrame>
        <p:nvGraphicFramePr>
          <p:cNvPr id="8" name="Gráfico 7">
            <a:extLst>
              <a:ext uri="{FF2B5EF4-FFF2-40B4-BE49-F238E27FC236}">
                <a16:creationId xmlns:a16="http://schemas.microsoft.com/office/drawing/2014/main" id="{C79E8BDF-3282-4892-96D7-9366DA4735C8}"/>
              </a:ext>
            </a:extLst>
          </p:cNvPr>
          <p:cNvGraphicFramePr>
            <a:graphicFrameLocks/>
          </p:cNvGraphicFramePr>
          <p:nvPr>
            <p:extLst>
              <p:ext uri="{D42A27DB-BD31-4B8C-83A1-F6EECF244321}">
                <p14:modId xmlns:p14="http://schemas.microsoft.com/office/powerpoint/2010/main" val="3368487250"/>
              </p:ext>
            </p:extLst>
          </p:nvPr>
        </p:nvGraphicFramePr>
        <p:xfrm>
          <a:off x="108000" y="3991271"/>
          <a:ext cx="8928001" cy="2137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D3F0E3DF-BFC2-4EE1-8502-8D6124E421C3}"/>
              </a:ext>
            </a:extLst>
          </p:cNvPr>
          <p:cNvGraphicFramePr>
            <a:graphicFrameLocks/>
          </p:cNvGraphicFramePr>
          <p:nvPr>
            <p:extLst/>
          </p:nvPr>
        </p:nvGraphicFramePr>
        <p:xfrm>
          <a:off x="132371" y="1124744"/>
          <a:ext cx="8903630"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tângulo 9">
            <a:extLst>
              <a:ext uri="{FF2B5EF4-FFF2-40B4-BE49-F238E27FC236}">
                <a16:creationId xmlns:a16="http://schemas.microsoft.com/office/drawing/2014/main" id="{B9DE1FBA-1424-46AB-B641-1ADDD2B3ACCA}"/>
              </a:ext>
            </a:extLst>
          </p:cNvPr>
          <p:cNvSpPr/>
          <p:nvPr/>
        </p:nvSpPr>
        <p:spPr>
          <a:xfrm>
            <a:off x="7812359" y="1326976"/>
            <a:ext cx="1199269" cy="19442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dirty="0"/>
          </a:p>
        </p:txBody>
      </p:sp>
      <p:sp>
        <p:nvSpPr>
          <p:cNvPr id="11" name="Retângulo 10">
            <a:extLst>
              <a:ext uri="{FF2B5EF4-FFF2-40B4-BE49-F238E27FC236}">
                <a16:creationId xmlns:a16="http://schemas.microsoft.com/office/drawing/2014/main" id="{DB597BA8-A125-4A68-8699-2D440A1C31B4}"/>
              </a:ext>
            </a:extLst>
          </p:cNvPr>
          <p:cNvSpPr/>
          <p:nvPr/>
        </p:nvSpPr>
        <p:spPr>
          <a:xfrm>
            <a:off x="7812360" y="3991272"/>
            <a:ext cx="1199269" cy="19442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dirty="0"/>
          </a:p>
        </p:txBody>
      </p:sp>
      <p:sp>
        <p:nvSpPr>
          <p:cNvPr id="12" name="CaixaDeTexto 1">
            <a:extLst>
              <a:ext uri="{FF2B5EF4-FFF2-40B4-BE49-F238E27FC236}">
                <a16:creationId xmlns:a16="http://schemas.microsoft.com/office/drawing/2014/main" id="{AB0E7318-5BC4-4630-88E5-FDEBBF518266}"/>
              </a:ext>
            </a:extLst>
          </p:cNvPr>
          <p:cNvSpPr txBox="1"/>
          <p:nvPr/>
        </p:nvSpPr>
        <p:spPr>
          <a:xfrm>
            <a:off x="7812359" y="3212976"/>
            <a:ext cx="1199269" cy="584775"/>
          </a:xfrm>
          <a:prstGeom prst="rect">
            <a:avLst/>
          </a:prstGeom>
          <a:solidFill>
            <a:srgbClr val="FF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600" b="1" dirty="0">
                <a:solidFill>
                  <a:srgbClr val="FFFFFF"/>
                </a:solidFill>
              </a:rPr>
              <a:t>100% monitora</a:t>
            </a:r>
          </a:p>
        </p:txBody>
      </p:sp>
      <p:sp>
        <p:nvSpPr>
          <p:cNvPr id="13" name="CaixaDeTexto 1">
            <a:extLst>
              <a:ext uri="{FF2B5EF4-FFF2-40B4-BE49-F238E27FC236}">
                <a16:creationId xmlns:a16="http://schemas.microsoft.com/office/drawing/2014/main" id="{5BA3E15B-540D-4654-8976-2419D3DAB462}"/>
              </a:ext>
            </a:extLst>
          </p:cNvPr>
          <p:cNvSpPr txBox="1"/>
          <p:nvPr/>
        </p:nvSpPr>
        <p:spPr>
          <a:xfrm>
            <a:off x="7812360" y="5733256"/>
            <a:ext cx="1223678" cy="584775"/>
          </a:xfrm>
          <a:prstGeom prst="rect">
            <a:avLst/>
          </a:prstGeom>
          <a:solidFill>
            <a:srgbClr val="FF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600" b="1" dirty="0">
                <a:solidFill>
                  <a:srgbClr val="FFFFFF"/>
                </a:solidFill>
              </a:rPr>
              <a:t>99% Analisa</a:t>
            </a:r>
          </a:p>
        </p:txBody>
      </p:sp>
    </p:spTree>
    <p:extLst>
      <p:ext uri="{BB962C8B-B14F-4D97-AF65-F5344CB8AC3E}">
        <p14:creationId xmlns:p14="http://schemas.microsoft.com/office/powerpoint/2010/main" val="364708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11"/>
          </p:nvPr>
        </p:nvSpPr>
        <p:spPr>
          <a:xfrm>
            <a:off x="108000" y="145520"/>
            <a:ext cx="7560344" cy="763200"/>
          </a:xfrm>
        </p:spPr>
        <p:txBody>
          <a:bodyPr vert="horz" lIns="91440" tIns="45720" rIns="91440" bIns="45720" rtlCol="0" anchor="ctr">
            <a:noAutofit/>
          </a:bodyPr>
          <a:lstStyle/>
          <a:p>
            <a:r>
              <a:rPr lang="pt-BR" sz="2000" dirty="0">
                <a:solidFill>
                  <a:srgbClr val="00B0F0"/>
                </a:solidFill>
              </a:rPr>
              <a:t>Avaliação da rotina de compartilhamento</a:t>
            </a:r>
          </a:p>
        </p:txBody>
      </p:sp>
      <p:sp>
        <p:nvSpPr>
          <p:cNvPr id="3" name="Retângulo de cantos arredondados 6">
            <a:extLst>
              <a:ext uri="{FF2B5EF4-FFF2-40B4-BE49-F238E27FC236}">
                <a16:creationId xmlns:a16="http://schemas.microsoft.com/office/drawing/2014/main" id="{BFEF58C1-E8E8-489A-8CE4-F17837A7F0C7}"/>
              </a:ext>
            </a:extLst>
          </p:cNvPr>
          <p:cNvSpPr/>
          <p:nvPr/>
        </p:nvSpPr>
        <p:spPr>
          <a:xfrm>
            <a:off x="251520" y="1268760"/>
            <a:ext cx="8496944" cy="864096"/>
          </a:xfrm>
          <a:prstGeom prst="roundRect">
            <a:avLst/>
          </a:prstGeom>
          <a:gradFill flip="none" rotWithShape="1">
            <a:gsLst>
              <a:gs pos="0">
                <a:srgbClr val="004685">
                  <a:shade val="30000"/>
                  <a:satMod val="115000"/>
                </a:srgbClr>
              </a:gs>
              <a:gs pos="50000">
                <a:srgbClr val="004685">
                  <a:shade val="67500"/>
                  <a:satMod val="115000"/>
                </a:srgbClr>
              </a:gs>
              <a:gs pos="100000">
                <a:srgbClr val="00468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lgn="ctr"/>
            <a:r>
              <a:rPr lang="pt-BR" b="1" dirty="0">
                <a:solidFill>
                  <a:srgbClr val="FFFFFF"/>
                </a:solidFill>
                <a:latin typeface="+mj-lt"/>
                <a:cs typeface="Arial" panose="020B0604020202020204" pitchFamily="34" charset="0"/>
              </a:rPr>
              <a:t>Máximo Alertas Gerados pelos Participantes (46.082)</a:t>
            </a:r>
          </a:p>
          <a:p>
            <a:pPr marL="180975" algn="ctr"/>
            <a:r>
              <a:rPr lang="pt-BR" b="1" dirty="0">
                <a:solidFill>
                  <a:srgbClr val="FFFFFF"/>
                </a:solidFill>
                <a:latin typeface="+mj-lt"/>
                <a:cs typeface="Arial" panose="020B0604020202020204" pitchFamily="34" charset="0"/>
              </a:rPr>
              <a:t>Participantes que não monitoraram foram incluídos com “0”</a:t>
            </a:r>
          </a:p>
        </p:txBody>
      </p:sp>
      <p:sp>
        <p:nvSpPr>
          <p:cNvPr id="5" name="Retângulo de cantos arredondados 6">
            <a:extLst>
              <a:ext uri="{FF2B5EF4-FFF2-40B4-BE49-F238E27FC236}">
                <a16:creationId xmlns:a16="http://schemas.microsoft.com/office/drawing/2014/main" id="{CC46E48A-8C20-4871-BB51-664672B71375}"/>
              </a:ext>
            </a:extLst>
          </p:cNvPr>
          <p:cNvSpPr/>
          <p:nvPr/>
        </p:nvSpPr>
        <p:spPr>
          <a:xfrm>
            <a:off x="276072" y="2780928"/>
            <a:ext cx="8472392" cy="864096"/>
          </a:xfrm>
          <a:prstGeom prst="roundRect">
            <a:avLst/>
          </a:prstGeom>
          <a:gradFill flip="none" rotWithShape="1">
            <a:gsLst>
              <a:gs pos="0">
                <a:srgbClr val="004685">
                  <a:shade val="30000"/>
                  <a:satMod val="115000"/>
                </a:srgbClr>
              </a:gs>
              <a:gs pos="50000">
                <a:srgbClr val="004685">
                  <a:shade val="67500"/>
                  <a:satMod val="115000"/>
                </a:srgbClr>
              </a:gs>
              <a:gs pos="100000">
                <a:srgbClr val="00468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lgn="ctr"/>
            <a:r>
              <a:rPr lang="pt-BR" b="1" dirty="0">
                <a:solidFill>
                  <a:srgbClr val="FFFFFF"/>
                </a:solidFill>
                <a:latin typeface="+mj-lt"/>
                <a:cs typeface="Arial" panose="020B0604020202020204" pitchFamily="34" charset="0"/>
              </a:rPr>
              <a:t>Alertas Gerados pela BSM no início do compartilhamento (Máximo)</a:t>
            </a:r>
          </a:p>
          <a:p>
            <a:pPr marL="180975" algn="ctr"/>
            <a:r>
              <a:rPr lang="pt-BR" b="1" dirty="0">
                <a:solidFill>
                  <a:srgbClr val="FFFFFF"/>
                </a:solidFill>
                <a:latin typeface="+mj-lt"/>
                <a:cs typeface="Arial" panose="020B0604020202020204" pitchFamily="34" charset="0"/>
              </a:rPr>
              <a:t>(532 ou 1,2%)</a:t>
            </a:r>
          </a:p>
        </p:txBody>
      </p:sp>
      <p:sp>
        <p:nvSpPr>
          <p:cNvPr id="6" name="Retângulo de cantos arredondados 6">
            <a:extLst>
              <a:ext uri="{FF2B5EF4-FFF2-40B4-BE49-F238E27FC236}">
                <a16:creationId xmlns:a16="http://schemas.microsoft.com/office/drawing/2014/main" id="{A59373E9-D4C6-4337-8D65-825F7C2FCDB5}"/>
              </a:ext>
            </a:extLst>
          </p:cNvPr>
          <p:cNvSpPr/>
          <p:nvPr/>
        </p:nvSpPr>
        <p:spPr>
          <a:xfrm>
            <a:off x="247654" y="4365104"/>
            <a:ext cx="8472392" cy="864096"/>
          </a:xfrm>
          <a:prstGeom prst="roundRect">
            <a:avLst/>
          </a:prstGeom>
          <a:gradFill flip="none" rotWithShape="1">
            <a:gsLst>
              <a:gs pos="0">
                <a:srgbClr val="004685">
                  <a:shade val="30000"/>
                  <a:satMod val="115000"/>
                </a:srgbClr>
              </a:gs>
              <a:gs pos="50000">
                <a:srgbClr val="004685">
                  <a:shade val="67500"/>
                  <a:satMod val="115000"/>
                </a:srgbClr>
              </a:gs>
              <a:gs pos="100000">
                <a:srgbClr val="00468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lgn="ctr"/>
            <a:r>
              <a:rPr lang="pt-BR" b="1" dirty="0">
                <a:solidFill>
                  <a:srgbClr val="FFFFFF"/>
                </a:solidFill>
                <a:latin typeface="+mj-lt"/>
                <a:cs typeface="Arial" panose="020B0604020202020204" pitchFamily="34" charset="0"/>
              </a:rPr>
              <a:t>Alertas Gerados após a última atualização da BSM</a:t>
            </a:r>
          </a:p>
          <a:p>
            <a:pPr marL="180975" algn="ctr"/>
            <a:r>
              <a:rPr lang="pt-BR" b="1" dirty="0">
                <a:solidFill>
                  <a:srgbClr val="FFFFFF"/>
                </a:solidFill>
                <a:latin typeface="+mj-lt"/>
                <a:cs typeface="Arial" panose="020B0604020202020204" pitchFamily="34" charset="0"/>
              </a:rPr>
              <a:t>(71)</a:t>
            </a:r>
          </a:p>
        </p:txBody>
      </p:sp>
      <p:sp>
        <p:nvSpPr>
          <p:cNvPr id="2" name="Seta: para Baixo 1">
            <a:extLst>
              <a:ext uri="{FF2B5EF4-FFF2-40B4-BE49-F238E27FC236}">
                <a16:creationId xmlns:a16="http://schemas.microsoft.com/office/drawing/2014/main" id="{B46611BA-43D7-42FE-BEE8-B865071DC237}"/>
              </a:ext>
            </a:extLst>
          </p:cNvPr>
          <p:cNvSpPr/>
          <p:nvPr/>
        </p:nvSpPr>
        <p:spPr>
          <a:xfrm>
            <a:off x="1475656" y="220486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19824BD5-35B6-49B1-8E0F-663CD53F2938}"/>
              </a:ext>
            </a:extLst>
          </p:cNvPr>
          <p:cNvSpPr txBox="1"/>
          <p:nvPr/>
        </p:nvSpPr>
        <p:spPr>
          <a:xfrm>
            <a:off x="2051720" y="2272226"/>
            <a:ext cx="6853799" cy="338554"/>
          </a:xfrm>
          <a:prstGeom prst="rect">
            <a:avLst/>
          </a:prstGeom>
          <a:noFill/>
        </p:spPr>
        <p:txBody>
          <a:bodyPr wrap="none" rtlCol="0">
            <a:spAutoFit/>
          </a:bodyPr>
          <a:lstStyle/>
          <a:p>
            <a:r>
              <a:rPr lang="pt-BR" sz="1600" b="1" dirty="0">
                <a:solidFill>
                  <a:schemeClr val="accent5">
                    <a:lumMod val="75000"/>
                  </a:schemeClr>
                </a:solidFill>
                <a:latin typeface="+mj-lt"/>
              </a:rPr>
              <a:t>Vantagem: todo o mercado passa a ter condições de avaliar alertas</a:t>
            </a:r>
          </a:p>
        </p:txBody>
      </p:sp>
      <p:sp>
        <p:nvSpPr>
          <p:cNvPr id="9" name="CaixaDeTexto 8">
            <a:extLst>
              <a:ext uri="{FF2B5EF4-FFF2-40B4-BE49-F238E27FC236}">
                <a16:creationId xmlns:a16="http://schemas.microsoft.com/office/drawing/2014/main" id="{BA7D48D5-477B-4F25-9C4D-F1DAA3369923}"/>
              </a:ext>
            </a:extLst>
          </p:cNvPr>
          <p:cNvSpPr txBox="1"/>
          <p:nvPr/>
        </p:nvSpPr>
        <p:spPr>
          <a:xfrm>
            <a:off x="2051720" y="3717032"/>
            <a:ext cx="6402587" cy="584775"/>
          </a:xfrm>
          <a:prstGeom prst="rect">
            <a:avLst/>
          </a:prstGeom>
          <a:noFill/>
        </p:spPr>
        <p:txBody>
          <a:bodyPr wrap="none" rtlCol="0">
            <a:spAutoFit/>
          </a:bodyPr>
          <a:lstStyle>
            <a:defPPr>
              <a:defRPr lang="en-US"/>
            </a:defPPr>
            <a:lvl1pPr>
              <a:defRPr sz="1600" b="1">
                <a:solidFill>
                  <a:schemeClr val="accent5">
                    <a:lumMod val="75000"/>
                  </a:schemeClr>
                </a:solidFill>
                <a:latin typeface="+mj-lt"/>
              </a:defRPr>
            </a:lvl1pPr>
          </a:lstStyle>
          <a:p>
            <a:r>
              <a:rPr lang="pt-BR" dirty="0"/>
              <a:t>Vantagem: treinamento para melhorar a qualidade das análise e</a:t>
            </a:r>
          </a:p>
          <a:p>
            <a:r>
              <a:rPr lang="pt-BR" dirty="0"/>
              <a:t>Aperfeiçoamento das respostas</a:t>
            </a:r>
          </a:p>
        </p:txBody>
      </p:sp>
      <p:sp>
        <p:nvSpPr>
          <p:cNvPr id="10" name="CaixaDeTexto 9">
            <a:extLst>
              <a:ext uri="{FF2B5EF4-FFF2-40B4-BE49-F238E27FC236}">
                <a16:creationId xmlns:a16="http://schemas.microsoft.com/office/drawing/2014/main" id="{DB415D1D-D383-40AD-974B-C7F34C9C0BF1}"/>
              </a:ext>
            </a:extLst>
          </p:cNvPr>
          <p:cNvSpPr txBox="1"/>
          <p:nvPr/>
        </p:nvSpPr>
        <p:spPr>
          <a:xfrm>
            <a:off x="2204120" y="5373216"/>
            <a:ext cx="4835363" cy="830997"/>
          </a:xfrm>
          <a:prstGeom prst="rect">
            <a:avLst/>
          </a:prstGeom>
          <a:noFill/>
        </p:spPr>
        <p:txBody>
          <a:bodyPr wrap="none" rtlCol="0">
            <a:spAutoFit/>
          </a:bodyPr>
          <a:lstStyle>
            <a:defPPr>
              <a:defRPr lang="en-US"/>
            </a:defPPr>
            <a:lvl1pPr>
              <a:defRPr sz="1600" b="1">
                <a:solidFill>
                  <a:schemeClr val="accent5">
                    <a:lumMod val="75000"/>
                  </a:schemeClr>
                </a:solidFill>
                <a:latin typeface="+mj-lt"/>
              </a:defRPr>
            </a:lvl1pPr>
          </a:lstStyle>
          <a:p>
            <a:r>
              <a:rPr lang="pt-BR" dirty="0"/>
              <a:t>Próximos passos: </a:t>
            </a:r>
          </a:p>
          <a:p>
            <a:pPr marL="285750" indent="-285750">
              <a:buFont typeface="Arial" panose="020B0604020202020204" pitchFamily="34" charset="0"/>
              <a:buChar char="•"/>
            </a:pPr>
            <a:r>
              <a:rPr lang="pt-BR" dirty="0"/>
              <a:t>Avaliação mais tempestiva dos participantes</a:t>
            </a:r>
          </a:p>
          <a:p>
            <a:pPr marL="285750" indent="-285750">
              <a:buFont typeface="Arial" panose="020B0604020202020204" pitchFamily="34" charset="0"/>
              <a:buChar char="•"/>
            </a:pPr>
            <a:r>
              <a:rPr lang="pt-BR" dirty="0"/>
              <a:t>Novos compartilhamentos</a:t>
            </a:r>
          </a:p>
        </p:txBody>
      </p:sp>
      <p:sp>
        <p:nvSpPr>
          <p:cNvPr id="11" name="Seta: Dobrada para Cima 10">
            <a:extLst>
              <a:ext uri="{FF2B5EF4-FFF2-40B4-BE49-F238E27FC236}">
                <a16:creationId xmlns:a16="http://schemas.microsoft.com/office/drawing/2014/main" id="{C21C7562-2438-4661-B690-136DC98E42D8}"/>
              </a:ext>
            </a:extLst>
          </p:cNvPr>
          <p:cNvSpPr/>
          <p:nvPr/>
        </p:nvSpPr>
        <p:spPr>
          <a:xfrm rot="5400000">
            <a:off x="1511660" y="5409220"/>
            <a:ext cx="576064"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a:extLst>
              <a:ext uri="{FF2B5EF4-FFF2-40B4-BE49-F238E27FC236}">
                <a16:creationId xmlns:a16="http://schemas.microsoft.com/office/drawing/2014/main" id="{61669CAF-135A-44F7-9427-A18732D4DC06}"/>
              </a:ext>
            </a:extLst>
          </p:cNvPr>
          <p:cNvSpPr/>
          <p:nvPr/>
        </p:nvSpPr>
        <p:spPr>
          <a:xfrm>
            <a:off x="1475656" y="3717032"/>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0550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p:cNvSpPr txBox="1">
            <a:spLocks/>
          </p:cNvSpPr>
          <p:nvPr/>
        </p:nvSpPr>
        <p:spPr>
          <a:xfrm>
            <a:off x="108000" y="0"/>
            <a:ext cx="7056000" cy="76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defPPr>
              <a:defRPr lang="en-US"/>
            </a:defPPr>
            <a:lvl1pPr indent="-342900">
              <a:spcBef>
                <a:spcPct val="20000"/>
              </a:spcBef>
              <a:buFont typeface="Arial" pitchFamily="34" charset="0"/>
              <a:buNone/>
              <a:defRPr sz="2000" b="1">
                <a:solidFill>
                  <a:schemeClr val="bg1">
                    <a:lumMod val="25000"/>
                  </a:schemeClr>
                </a:solidFill>
                <a:latin typeface="+mj-lt"/>
                <a:ea typeface="+mj-ea"/>
                <a:cs typeface="+mj-cs"/>
              </a:defRPr>
            </a:lvl1pPr>
            <a:lvl2pPr marL="742950" indent="-285750">
              <a:spcBef>
                <a:spcPct val="20000"/>
              </a:spcBef>
              <a:buFont typeface="Arial" pitchFamily="34" charset="0"/>
              <a:buChar char="–"/>
              <a:defRPr sz="2000"/>
            </a:lvl2pPr>
            <a:lvl3pPr marL="1143000" indent="-228600">
              <a:spcBef>
                <a:spcPct val="20000"/>
              </a:spcBef>
              <a:buFont typeface="Arial" pitchFamily="34" charset="0"/>
              <a:buChar char="•"/>
            </a:lvl3pPr>
            <a:lvl4pPr marL="1600200" indent="-228600">
              <a:spcBef>
                <a:spcPct val="20000"/>
              </a:spcBef>
              <a:buFont typeface="Arial" pitchFamily="34" charset="0"/>
              <a:buChar char="–"/>
              <a:defRPr sz="1600"/>
            </a:lvl4pPr>
            <a:lvl5pPr marL="2057400"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pt-BR" dirty="0">
                <a:solidFill>
                  <a:srgbClr val="00B0F0"/>
                </a:solidFill>
              </a:rPr>
              <a:t>Aperfeiçoamentos do Alerta inciso II e VII ICVM 301  </a:t>
            </a:r>
          </a:p>
        </p:txBody>
      </p:sp>
      <p:sp>
        <p:nvSpPr>
          <p:cNvPr id="2" name="Retângulo 1"/>
          <p:cNvSpPr/>
          <p:nvPr/>
        </p:nvSpPr>
        <p:spPr>
          <a:xfrm>
            <a:off x="184730" y="836712"/>
            <a:ext cx="8707750" cy="5484643"/>
          </a:xfrm>
          <a:prstGeom prst="rect">
            <a:avLst/>
          </a:prstGeom>
        </p:spPr>
        <p:txBody>
          <a:bodyPr wrap="square">
            <a:spAutoFit/>
          </a:bodyPr>
          <a:lstStyle/>
          <a:p>
            <a:pPr marL="457200" indent="-457200">
              <a:buClr>
                <a:schemeClr val="tx2"/>
              </a:buClr>
              <a:buFont typeface="+mj-lt"/>
              <a:buAutoNum type="arabicPeriod"/>
            </a:pPr>
            <a:r>
              <a:rPr lang="pt-BR" sz="1600" b="1" kern="0" dirty="0">
                <a:solidFill>
                  <a:srgbClr val="00478D"/>
                </a:solidFill>
              </a:rPr>
              <a:t>Mudança no critério de geração de alerta para quem recebe o repasse de operações e para PNP (IMPLANTADO)</a:t>
            </a:r>
          </a:p>
          <a:p>
            <a:pPr marL="457200" indent="-457200">
              <a:buFont typeface="+mj-lt"/>
              <a:buAutoNum type="arabicPeriod"/>
            </a:pPr>
            <a:endParaRPr lang="pt-BR" sz="1600" b="1" kern="0" dirty="0">
              <a:solidFill>
                <a:srgbClr val="00478D"/>
              </a:solidFill>
            </a:endParaRPr>
          </a:p>
          <a:p>
            <a:pPr marL="998538" lvl="1" indent="-457200" algn="just">
              <a:lnSpc>
                <a:spcPct val="150000"/>
              </a:lnSpc>
              <a:buFont typeface="+mj-lt"/>
              <a:buAutoNum type="alphaLcParenR"/>
            </a:pPr>
            <a:r>
              <a:rPr lang="pt-BR" sz="1400" kern="0" dirty="0"/>
              <a:t>Deixamos de mandar para o Participante que recebe operações executadas em outras, enviando para o Participante executor.</a:t>
            </a:r>
          </a:p>
          <a:p>
            <a:pPr marL="998538" lvl="1" indent="-457200" algn="just">
              <a:lnSpc>
                <a:spcPct val="150000"/>
              </a:lnSpc>
              <a:buFont typeface="+mj-lt"/>
              <a:buAutoNum type="alphaLcParenR"/>
            </a:pPr>
            <a:r>
              <a:rPr lang="pt-BR" sz="1400" kern="0" dirty="0"/>
              <a:t>Deixamos de mandar para os PNP alertas que os PN executam por sua estrutura.</a:t>
            </a:r>
          </a:p>
          <a:p>
            <a:pPr marL="998538" lvl="1" indent="-457200" algn="just">
              <a:lnSpc>
                <a:spcPct val="150000"/>
              </a:lnSpc>
              <a:buFont typeface="Arial" panose="020B0604020202020204" pitchFamily="34" charset="0"/>
              <a:buChar char="•"/>
            </a:pPr>
            <a:r>
              <a:rPr lang="pt-BR" sz="1400" kern="0" dirty="0"/>
              <a:t>A BSM continua analisando as situações acima, mas não havia benefício no compartilhamento porque os Participantes não dispunham de informações suficientes para realizar as análises.</a:t>
            </a:r>
          </a:p>
          <a:p>
            <a:pPr marL="998538" lvl="1" indent="-457200">
              <a:lnSpc>
                <a:spcPct val="150000"/>
              </a:lnSpc>
            </a:pPr>
            <a:endParaRPr lang="pt-BR" sz="1400" kern="0" dirty="0">
              <a:solidFill>
                <a:srgbClr val="2F2F2F"/>
              </a:solidFill>
            </a:endParaRPr>
          </a:p>
          <a:p>
            <a:pPr marL="457200" indent="-457200">
              <a:buFont typeface="+mj-lt"/>
              <a:buAutoNum type="arabicPeriod"/>
            </a:pPr>
            <a:r>
              <a:rPr lang="pt-BR" sz="1600" b="1" kern="0" dirty="0">
                <a:solidFill>
                  <a:schemeClr val="tx2"/>
                </a:solidFill>
              </a:rPr>
              <a:t>Aperfeiçoamento</a:t>
            </a:r>
            <a:r>
              <a:rPr lang="pt-BR" sz="1600" b="1" kern="0" dirty="0">
                <a:solidFill>
                  <a:srgbClr val="00478D"/>
                </a:solidFill>
              </a:rPr>
              <a:t> </a:t>
            </a:r>
            <a:r>
              <a:rPr lang="pt-BR" sz="1600" b="1" kern="0" dirty="0">
                <a:solidFill>
                  <a:schemeClr val="tx2"/>
                </a:solidFill>
              </a:rPr>
              <a:t>no </a:t>
            </a:r>
            <a:r>
              <a:rPr lang="pt-BR" sz="1600" b="1" i="1" kern="0" dirty="0">
                <a:solidFill>
                  <a:schemeClr val="tx2"/>
                </a:solidFill>
              </a:rPr>
              <a:t>benchmark</a:t>
            </a:r>
            <a:r>
              <a:rPr lang="pt-BR" sz="1600" b="1" kern="0" dirty="0">
                <a:solidFill>
                  <a:schemeClr val="tx2"/>
                </a:solidFill>
              </a:rPr>
              <a:t> para geração de alertas (IMPLANTADO) </a:t>
            </a:r>
          </a:p>
          <a:p>
            <a:pPr marL="998538" lvl="1" indent="-457200" algn="just">
              <a:lnSpc>
                <a:spcPct val="150000"/>
              </a:lnSpc>
              <a:buFont typeface="+mj-lt"/>
              <a:buAutoNum type="alphaLcParenR"/>
            </a:pPr>
            <a:r>
              <a:rPr lang="pt-BR" sz="1400" kern="0" dirty="0"/>
              <a:t>Objetivo é adequar o alerta ao perfil dos clientes para reduzir falsos positivos.</a:t>
            </a:r>
          </a:p>
          <a:p>
            <a:pPr marL="998538" lvl="1" indent="-457200" algn="just">
              <a:lnSpc>
                <a:spcPct val="150000"/>
              </a:lnSpc>
              <a:buFont typeface="Arial" panose="020B0604020202020204" pitchFamily="34" charset="0"/>
              <a:buChar char="•"/>
            </a:pPr>
            <a:r>
              <a:rPr lang="pt-BR" sz="1400" kern="0" dirty="0"/>
              <a:t>Nenhum impacto para identificação dos casos irregulares considerando nosso histórico.</a:t>
            </a:r>
          </a:p>
          <a:p>
            <a:pPr marL="998538" lvl="1" indent="-457200">
              <a:lnSpc>
                <a:spcPct val="150000"/>
              </a:lnSpc>
            </a:pPr>
            <a:endParaRPr lang="pt-BR" sz="1400" kern="0" dirty="0">
              <a:solidFill>
                <a:srgbClr val="2F2F2F"/>
              </a:solidFill>
            </a:endParaRPr>
          </a:p>
          <a:p>
            <a:pPr marL="457200" indent="-457200">
              <a:buFont typeface="+mj-lt"/>
              <a:buAutoNum type="arabicPeriod"/>
            </a:pPr>
            <a:r>
              <a:rPr lang="pt-BR" sz="1600" b="1" kern="0" dirty="0">
                <a:solidFill>
                  <a:schemeClr val="tx2"/>
                </a:solidFill>
              </a:rPr>
              <a:t>Critério de intencionalidade do negócio (Será Implantado em Março/2019) </a:t>
            </a:r>
          </a:p>
          <a:p>
            <a:pPr marL="998538" lvl="1" indent="-457200" algn="just">
              <a:lnSpc>
                <a:spcPct val="150000"/>
              </a:lnSpc>
              <a:buFont typeface="+mj-lt"/>
              <a:buAutoNum type="alphaLcParenR"/>
            </a:pPr>
            <a:r>
              <a:rPr lang="pt-BR" sz="1400" kern="0" dirty="0"/>
              <a:t>Parte dos falsos positivos são gerados por situações de mercado que indicam que os investidores não tinham intenção de realizar negócios entre si, assim estamos trabalhando para levar esse componente para o alerta.</a:t>
            </a:r>
          </a:p>
          <a:p>
            <a:pPr marL="998538" lvl="1" indent="-457200" algn="just">
              <a:lnSpc>
                <a:spcPct val="150000"/>
              </a:lnSpc>
              <a:buFont typeface="Arial" panose="020B0604020202020204" pitchFamily="34" charset="0"/>
              <a:buChar char="•"/>
            </a:pPr>
            <a:r>
              <a:rPr lang="pt-BR" sz="1400" kern="0" dirty="0"/>
              <a:t>Nenhum impacto para identificação dos casos irregulares considerando nosso histórico.</a:t>
            </a:r>
          </a:p>
        </p:txBody>
      </p:sp>
    </p:spTree>
    <p:extLst>
      <p:ext uri="{BB962C8B-B14F-4D97-AF65-F5344CB8AC3E}">
        <p14:creationId xmlns:p14="http://schemas.microsoft.com/office/powerpoint/2010/main" val="289687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11"/>
          </p:nvPr>
        </p:nvSpPr>
        <p:spPr>
          <a:xfrm>
            <a:off x="108000" y="0"/>
            <a:ext cx="7560344" cy="76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marL="0" indent="0"/>
            <a:r>
              <a:rPr lang="pt-BR" sz="2000" dirty="0">
                <a:solidFill>
                  <a:srgbClr val="00B0F0"/>
                </a:solidFill>
              </a:rPr>
              <a:t>Novo aperfeiçoamento do Alerta inciso II e VII ICVM 301  </a:t>
            </a:r>
          </a:p>
        </p:txBody>
      </p:sp>
      <p:sp>
        <p:nvSpPr>
          <p:cNvPr id="10" name="Espaço Reservado para Texto 1">
            <a:extLst>
              <a:ext uri="{FF2B5EF4-FFF2-40B4-BE49-F238E27FC236}">
                <a16:creationId xmlns:a16="http://schemas.microsoft.com/office/drawing/2014/main" id="{6DFEDA7E-A15E-48A1-8776-4C0B33B18770}"/>
              </a:ext>
            </a:extLst>
          </p:cNvPr>
          <p:cNvSpPr txBox="1">
            <a:spLocks/>
          </p:cNvSpPr>
          <p:nvPr/>
        </p:nvSpPr>
        <p:spPr>
          <a:xfrm>
            <a:off x="88181" y="836712"/>
            <a:ext cx="8856984" cy="4176464"/>
          </a:xfrm>
          <a:prstGeom prst="rect">
            <a:avLst/>
          </a:prstGeom>
        </p:spPr>
        <p:txBody>
          <a:bodyPr/>
          <a:lstStyle>
            <a:lvl1pPr marL="0" indent="0" algn="just" defTabSz="914400" rtl="0" eaLnBrk="1" latinLnBrk="0" hangingPunct="1">
              <a:spcBef>
                <a:spcPct val="20000"/>
              </a:spcBef>
              <a:buClr>
                <a:srgbClr val="00B050"/>
              </a:buClr>
              <a:buFont typeface="Arial" pitchFamily="34" charset="0"/>
              <a:buNone/>
              <a:defRPr sz="1800" kern="1200">
                <a:solidFill>
                  <a:schemeClr val="tx1">
                    <a:lumMod val="75000"/>
                    <a:lumOff val="25000"/>
                  </a:schemeClr>
                </a:solidFill>
                <a:latin typeface="Calibri" pitchFamily="34" charset="0"/>
                <a:ea typeface="+mn-ea"/>
                <a:cs typeface="+mn-cs"/>
              </a:defRPr>
            </a:lvl1pPr>
            <a:lvl2pPr marL="541338" indent="-177800" algn="just" defTabSz="914400" rtl="0" eaLnBrk="1" latinLnBrk="0" hangingPunct="1">
              <a:spcBef>
                <a:spcPct val="20000"/>
              </a:spcBef>
              <a:buClr>
                <a:srgbClr val="00B050"/>
              </a:buClr>
              <a:buFont typeface="Arial" pitchFamily="34" charset="0"/>
              <a:buChar char="•"/>
              <a:defRPr sz="1600" kern="1200">
                <a:solidFill>
                  <a:schemeClr val="tx1">
                    <a:lumMod val="75000"/>
                    <a:lumOff val="25000"/>
                  </a:schemeClr>
                </a:solidFill>
                <a:latin typeface="Calibri" pitchFamily="34" charset="0"/>
                <a:ea typeface="+mn-ea"/>
                <a:cs typeface="+mn-cs"/>
              </a:defRPr>
            </a:lvl2pPr>
            <a:lvl3pPr marL="808038" indent="-176213" algn="just" defTabSz="808038" rtl="0" eaLnBrk="1" latinLnBrk="0" hangingPunct="1">
              <a:spcBef>
                <a:spcPct val="20000"/>
              </a:spcBef>
              <a:buClr>
                <a:srgbClr val="00B050"/>
              </a:buClr>
              <a:buFont typeface="Calibri" pitchFamily="34" charset="0"/>
              <a:buChar char="–"/>
              <a:defRPr sz="1600" kern="1200">
                <a:solidFill>
                  <a:schemeClr val="tx1">
                    <a:lumMod val="75000"/>
                    <a:lumOff val="25000"/>
                  </a:schemeClr>
                </a:solidFill>
                <a:latin typeface="Calibri" pitchFamily="34" charset="0"/>
                <a:ea typeface="+mn-ea"/>
                <a:cs typeface="+mn-cs"/>
              </a:defRPr>
            </a:lvl3pPr>
            <a:lvl4pPr marL="1074738" indent="-173038" algn="just" defTabSz="914400" rtl="0" eaLnBrk="1" latinLnBrk="0" hangingPunct="1">
              <a:spcBef>
                <a:spcPct val="20000"/>
              </a:spcBef>
              <a:buClrTx/>
              <a:buFont typeface="Arial" pitchFamily="34" charset="0"/>
              <a:buChar char="•"/>
              <a:defRPr sz="1600" kern="1200">
                <a:solidFill>
                  <a:schemeClr val="tx1">
                    <a:lumMod val="75000"/>
                    <a:lumOff val="25000"/>
                  </a:schemeClr>
                </a:solidFill>
                <a:latin typeface="Calibri" pitchFamily="34" charset="0"/>
                <a:ea typeface="+mn-ea"/>
                <a:cs typeface="+mn-cs"/>
              </a:defRPr>
            </a:lvl4pPr>
            <a:lvl5pPr marL="1339850" indent="-169863" algn="just" defTabSz="914400" rtl="0" eaLnBrk="1" latinLnBrk="0" hangingPunct="1">
              <a:spcBef>
                <a:spcPct val="20000"/>
              </a:spcBef>
              <a:buClr>
                <a:schemeClr val="tx1"/>
              </a:buClr>
              <a:buFont typeface="Calibri" pitchFamily="34" charset="0"/>
              <a:buChar char="·"/>
              <a:defRPr sz="1600" kern="1200">
                <a:solidFill>
                  <a:schemeClr val="tx1">
                    <a:lumMod val="75000"/>
                    <a:lumOff val="2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1600" kern="0" dirty="0">
                <a:solidFill>
                  <a:schemeClr val="tx1"/>
                </a:solidFill>
                <a:latin typeface="+mj-lt"/>
              </a:rPr>
              <a:t>Para a redução de falsos positivos incluímos no alerta o indicador de intencionalidade, com base nos elementos de coordenação entre as ofertas de compra e de venda, conforme os seguintes critérios:</a:t>
            </a:r>
          </a:p>
          <a:p>
            <a:endParaRPr lang="pt-BR" sz="1100" b="1" kern="0" dirty="0">
              <a:solidFill>
                <a:srgbClr val="00478D"/>
              </a:solidFill>
              <a:latin typeface="+mj-lt"/>
            </a:endParaRPr>
          </a:p>
          <a:p>
            <a:pPr marL="342900" indent="-342900">
              <a:buClr>
                <a:schemeClr val="tx2"/>
              </a:buClr>
              <a:buFont typeface="+mj-lt"/>
              <a:buAutoNum type="arabicPeriod"/>
            </a:pPr>
            <a:r>
              <a:rPr lang="pt-BR" sz="1600" b="1" kern="0" dirty="0">
                <a:solidFill>
                  <a:schemeClr val="tx2"/>
                </a:solidFill>
                <a:latin typeface="+mj-lt"/>
              </a:rPr>
              <a:t>Tamanho</a:t>
            </a:r>
            <a:r>
              <a:rPr lang="pt-BR" sz="1600" b="1" kern="0" dirty="0">
                <a:solidFill>
                  <a:srgbClr val="00478D"/>
                </a:solidFill>
                <a:latin typeface="+mj-lt"/>
              </a:rPr>
              <a:t>:</a:t>
            </a:r>
            <a:r>
              <a:rPr lang="pt-BR" sz="1600" kern="0" dirty="0">
                <a:solidFill>
                  <a:schemeClr val="tx1"/>
                </a:solidFill>
                <a:latin typeface="+mj-lt"/>
              </a:rPr>
              <a:t> comparação entre o tamanho inicial das ofertas que geraram os negócios. </a:t>
            </a:r>
          </a:p>
          <a:p>
            <a:endParaRPr lang="pt-BR" sz="400" kern="0" dirty="0">
              <a:solidFill>
                <a:schemeClr val="tx1"/>
              </a:solidFill>
              <a:latin typeface="+mj-lt"/>
            </a:endParaRPr>
          </a:p>
          <a:p>
            <a:pPr marL="285750" indent="-285750">
              <a:buClr>
                <a:srgbClr val="00B0F0"/>
              </a:buClr>
              <a:buFont typeface="Wingdings" panose="05000000000000000000" pitchFamily="2" charset="2"/>
              <a:buChar char="Ø"/>
            </a:pPr>
            <a:r>
              <a:rPr lang="pt-BR" sz="1600" kern="0" dirty="0">
                <a:solidFill>
                  <a:schemeClr val="tx1"/>
                </a:solidFill>
                <a:latin typeface="+mj-lt"/>
              </a:rPr>
              <a:t>Ofertas com tamanhos dispares reduzem a hipótese de coordenação na inserção das ofertas.</a:t>
            </a:r>
          </a:p>
          <a:p>
            <a:endParaRPr lang="pt-BR" sz="1100" kern="0" dirty="0">
              <a:solidFill>
                <a:schemeClr val="tx1"/>
              </a:solidFill>
              <a:latin typeface="+mj-lt"/>
            </a:endParaRPr>
          </a:p>
          <a:p>
            <a:pPr marL="342900" indent="-342900">
              <a:buClr>
                <a:schemeClr val="tx2"/>
              </a:buClr>
              <a:buFont typeface="+mj-lt"/>
              <a:buAutoNum type="arabicPeriod" startAt="2"/>
            </a:pPr>
            <a:r>
              <a:rPr lang="pt-BR" sz="1600" b="1" kern="0" dirty="0">
                <a:solidFill>
                  <a:schemeClr val="tx2"/>
                </a:solidFill>
                <a:latin typeface="+mj-lt"/>
              </a:rPr>
              <a:t>Tempo</a:t>
            </a:r>
            <a:r>
              <a:rPr lang="pt-BR" sz="1600" b="1" kern="0" dirty="0">
                <a:solidFill>
                  <a:srgbClr val="00478D"/>
                </a:solidFill>
                <a:latin typeface="+mj-lt"/>
              </a:rPr>
              <a:t>: </a:t>
            </a:r>
            <a:r>
              <a:rPr lang="pt-BR" sz="1600" kern="0" dirty="0">
                <a:solidFill>
                  <a:schemeClr val="tx1"/>
                </a:solidFill>
                <a:latin typeface="+mj-lt"/>
              </a:rPr>
              <a:t>tempo de permanência no livro da oferta agredida. </a:t>
            </a:r>
          </a:p>
          <a:p>
            <a:endParaRPr lang="pt-BR" sz="400" kern="0" dirty="0">
              <a:solidFill>
                <a:schemeClr val="tx1"/>
              </a:solidFill>
              <a:latin typeface="+mj-lt"/>
            </a:endParaRPr>
          </a:p>
          <a:p>
            <a:pPr marL="285750" indent="-285750">
              <a:buClr>
                <a:srgbClr val="00B0F0"/>
              </a:buClr>
              <a:buFont typeface="Wingdings" panose="05000000000000000000" pitchFamily="2" charset="2"/>
              <a:buChar char="Ø"/>
            </a:pPr>
            <a:r>
              <a:rPr lang="pt-BR" sz="1600" kern="0" dirty="0">
                <a:solidFill>
                  <a:schemeClr val="tx1"/>
                </a:solidFill>
                <a:latin typeface="+mj-lt"/>
              </a:rPr>
              <a:t>Quanto maior o tempo de permanência no livro da oferta agredida, maior a chance de ser executada pelo mercado, o que reduz a hipótese de coordenação na inserção das ofertas (será usado </a:t>
            </a:r>
            <a:r>
              <a:rPr lang="pt-BR" sz="1600" i="1" kern="0" dirty="0">
                <a:solidFill>
                  <a:schemeClr val="tx1"/>
                </a:solidFill>
                <a:latin typeface="+mj-lt"/>
              </a:rPr>
              <a:t>benchmark</a:t>
            </a:r>
            <a:r>
              <a:rPr lang="pt-BR" sz="1600" kern="0" dirty="0">
                <a:solidFill>
                  <a:schemeClr val="tx1"/>
                </a:solidFill>
                <a:latin typeface="+mj-lt"/>
              </a:rPr>
              <a:t> do grupo de ativo).</a:t>
            </a:r>
          </a:p>
          <a:p>
            <a:endParaRPr lang="pt-BR" sz="1100" b="1" kern="0" dirty="0">
              <a:solidFill>
                <a:srgbClr val="00478D"/>
              </a:solidFill>
              <a:latin typeface="+mj-lt"/>
            </a:endParaRPr>
          </a:p>
          <a:p>
            <a:pPr marL="342900" indent="-342900">
              <a:buClr>
                <a:schemeClr val="tx2"/>
              </a:buClr>
              <a:buFont typeface="+mj-lt"/>
              <a:buAutoNum type="arabicPeriod" startAt="3"/>
            </a:pPr>
            <a:r>
              <a:rPr lang="pt-BR" sz="1600" b="1" kern="0" dirty="0">
                <a:solidFill>
                  <a:schemeClr val="tx2"/>
                </a:solidFill>
                <a:latin typeface="+mj-lt"/>
              </a:rPr>
              <a:t>Especificação (</a:t>
            </a:r>
            <a:r>
              <a:rPr lang="pt-BR" sz="1600" b="1" i="1" kern="0" dirty="0" err="1">
                <a:solidFill>
                  <a:schemeClr val="tx2"/>
                </a:solidFill>
                <a:latin typeface="+mj-lt"/>
              </a:rPr>
              <a:t>day</a:t>
            </a:r>
            <a:r>
              <a:rPr lang="pt-BR" sz="1600" b="1" i="1" kern="0" dirty="0">
                <a:solidFill>
                  <a:schemeClr val="tx2"/>
                </a:solidFill>
                <a:latin typeface="+mj-lt"/>
              </a:rPr>
              <a:t> trade</a:t>
            </a:r>
            <a:r>
              <a:rPr lang="pt-BR" sz="1600" b="1" kern="0" dirty="0">
                <a:solidFill>
                  <a:schemeClr val="tx2"/>
                </a:solidFill>
                <a:latin typeface="+mj-lt"/>
              </a:rPr>
              <a:t>): </a:t>
            </a:r>
            <a:r>
              <a:rPr lang="pt-BR" sz="1600" kern="0" dirty="0">
                <a:solidFill>
                  <a:schemeClr val="tx1"/>
                </a:solidFill>
                <a:latin typeface="+mj-lt"/>
              </a:rPr>
              <a:t>especificação do comitente final antes da operação reversa. </a:t>
            </a:r>
          </a:p>
          <a:p>
            <a:endParaRPr lang="pt-BR" sz="400" kern="0" dirty="0">
              <a:solidFill>
                <a:schemeClr val="tx1"/>
              </a:solidFill>
              <a:latin typeface="+mj-lt"/>
            </a:endParaRPr>
          </a:p>
          <a:p>
            <a:pPr marL="285750" indent="-285750">
              <a:buClr>
                <a:srgbClr val="00B0F0"/>
              </a:buClr>
              <a:buFont typeface="Wingdings" panose="05000000000000000000" pitchFamily="2" charset="2"/>
              <a:buChar char="Ø"/>
            </a:pPr>
            <a:r>
              <a:rPr lang="pt-BR" sz="1600" kern="0" dirty="0">
                <a:solidFill>
                  <a:schemeClr val="tx1"/>
                </a:solidFill>
                <a:latin typeface="+mj-lt"/>
              </a:rPr>
              <a:t>Caso a primeira operação seja especificada antes da operação de reversa, a hipótese de coordenação na inserção das ofertas é reduzida.</a:t>
            </a:r>
          </a:p>
          <a:p>
            <a:pPr marL="285750" indent="-285750">
              <a:buClr>
                <a:srgbClr val="00B0F0"/>
              </a:buClr>
              <a:buFont typeface="Wingdings" panose="05000000000000000000" pitchFamily="2" charset="2"/>
              <a:buChar char="Ø"/>
            </a:pPr>
            <a:endParaRPr lang="pt-BR" sz="1600" kern="0" dirty="0">
              <a:solidFill>
                <a:schemeClr val="tx1"/>
              </a:solidFill>
              <a:latin typeface="+mj-lt"/>
            </a:endParaRPr>
          </a:p>
          <a:p>
            <a:endParaRPr lang="pt-BR" sz="1600" b="1" kern="0" dirty="0">
              <a:solidFill>
                <a:srgbClr val="00478D"/>
              </a:solidFill>
              <a:latin typeface="+mj-lt"/>
            </a:endParaRPr>
          </a:p>
        </p:txBody>
      </p:sp>
      <p:sp>
        <p:nvSpPr>
          <p:cNvPr id="2" name="CaixaDeTexto 1">
            <a:extLst>
              <a:ext uri="{FF2B5EF4-FFF2-40B4-BE49-F238E27FC236}">
                <a16:creationId xmlns:a16="http://schemas.microsoft.com/office/drawing/2014/main" id="{AE3EDEB1-26C4-4E10-AF28-A1948BC9798C}"/>
              </a:ext>
            </a:extLst>
          </p:cNvPr>
          <p:cNvSpPr txBox="1"/>
          <p:nvPr/>
        </p:nvSpPr>
        <p:spPr>
          <a:xfrm>
            <a:off x="0" y="5467871"/>
            <a:ext cx="9144000" cy="769441"/>
          </a:xfrm>
          <a:prstGeom prst="rect">
            <a:avLst/>
          </a:prstGeom>
          <a:solidFill>
            <a:srgbClr val="003273"/>
          </a:solidFill>
        </p:spPr>
        <p:txBody>
          <a:bodyPr wrap="square" rtlCol="0">
            <a:spAutoFit/>
          </a:bodyPr>
          <a:lstStyle/>
          <a:p>
            <a:pPr algn="ctr"/>
            <a:r>
              <a:rPr lang="pt-BR" sz="1600" b="1" kern="0" dirty="0">
                <a:solidFill>
                  <a:schemeClr val="bg1"/>
                </a:solidFill>
              </a:rPr>
              <a:t>Os elementos que compõem o indicador serão somados para medir a intencionalidade</a:t>
            </a:r>
          </a:p>
          <a:p>
            <a:endParaRPr lang="pt-BR" sz="1000" dirty="0">
              <a:solidFill>
                <a:schemeClr val="bg1"/>
              </a:solidFill>
            </a:endParaRPr>
          </a:p>
          <a:p>
            <a:pPr algn="ctr"/>
            <a:r>
              <a:rPr lang="pt-BR" b="1" dirty="0">
                <a:solidFill>
                  <a:schemeClr val="bg1"/>
                </a:solidFill>
              </a:rPr>
              <a:t>Tamanho + Tempo + Especificação &gt;= Média </a:t>
            </a:r>
            <a:r>
              <a:rPr lang="pt-BR" b="1" baseline="-25000" dirty="0">
                <a:solidFill>
                  <a:schemeClr val="bg1"/>
                </a:solidFill>
              </a:rPr>
              <a:t>Tamanho + tempo </a:t>
            </a:r>
            <a:r>
              <a:rPr lang="pt-BR" b="1" dirty="0">
                <a:solidFill>
                  <a:schemeClr val="bg1"/>
                </a:solidFill>
              </a:rPr>
              <a:t>+ Desvio </a:t>
            </a:r>
            <a:r>
              <a:rPr lang="pt-BR" b="1" baseline="-25000" dirty="0">
                <a:solidFill>
                  <a:schemeClr val="bg1"/>
                </a:solidFill>
              </a:rPr>
              <a:t>Tamanho + tempo</a:t>
            </a:r>
            <a:endParaRPr lang="pt-BR" b="1" dirty="0">
              <a:solidFill>
                <a:schemeClr val="bg1"/>
              </a:solidFill>
            </a:endParaRPr>
          </a:p>
        </p:txBody>
      </p:sp>
    </p:spTree>
    <p:extLst>
      <p:ext uri="{BB962C8B-B14F-4D97-AF65-F5344CB8AC3E}">
        <p14:creationId xmlns:p14="http://schemas.microsoft.com/office/powerpoint/2010/main" val="25760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1">
            <a:extLst>
              <a:ext uri="{FF2B5EF4-FFF2-40B4-BE49-F238E27FC236}">
                <a16:creationId xmlns:a16="http://schemas.microsoft.com/office/drawing/2014/main" id="{BD135163-876B-418D-85D9-F886E3D51906}"/>
              </a:ext>
            </a:extLst>
          </p:cNvPr>
          <p:cNvSpPr txBox="1">
            <a:spLocks/>
          </p:cNvSpPr>
          <p:nvPr/>
        </p:nvSpPr>
        <p:spPr>
          <a:xfrm>
            <a:off x="88181" y="764704"/>
            <a:ext cx="8856984" cy="5400600"/>
          </a:xfrm>
          <a:prstGeom prst="rect">
            <a:avLst/>
          </a:prstGeom>
        </p:spPr>
        <p:txBody>
          <a:bodyPr/>
          <a:lstStyle>
            <a:lvl1pPr marL="0" indent="0" algn="just" defTabSz="914400" rtl="0" eaLnBrk="1" latinLnBrk="0" hangingPunct="1">
              <a:spcBef>
                <a:spcPct val="20000"/>
              </a:spcBef>
              <a:buClr>
                <a:srgbClr val="00B050"/>
              </a:buClr>
              <a:buFont typeface="Arial" pitchFamily="34" charset="0"/>
              <a:buNone/>
              <a:defRPr sz="1800" kern="1200">
                <a:solidFill>
                  <a:schemeClr val="tx1">
                    <a:lumMod val="75000"/>
                    <a:lumOff val="25000"/>
                  </a:schemeClr>
                </a:solidFill>
                <a:latin typeface="Calibri" pitchFamily="34" charset="0"/>
                <a:ea typeface="+mn-ea"/>
                <a:cs typeface="+mn-cs"/>
              </a:defRPr>
            </a:lvl1pPr>
            <a:lvl2pPr marL="541338" indent="-177800" algn="just" defTabSz="914400" rtl="0" eaLnBrk="1" latinLnBrk="0" hangingPunct="1">
              <a:spcBef>
                <a:spcPct val="20000"/>
              </a:spcBef>
              <a:buClr>
                <a:srgbClr val="00B050"/>
              </a:buClr>
              <a:buFont typeface="Arial" pitchFamily="34" charset="0"/>
              <a:buChar char="•"/>
              <a:defRPr sz="1600" kern="1200">
                <a:solidFill>
                  <a:schemeClr val="tx1">
                    <a:lumMod val="75000"/>
                    <a:lumOff val="25000"/>
                  </a:schemeClr>
                </a:solidFill>
                <a:latin typeface="Calibri" pitchFamily="34" charset="0"/>
                <a:ea typeface="+mn-ea"/>
                <a:cs typeface="+mn-cs"/>
              </a:defRPr>
            </a:lvl2pPr>
            <a:lvl3pPr marL="808038" indent="-176213" algn="just" defTabSz="808038" rtl="0" eaLnBrk="1" latinLnBrk="0" hangingPunct="1">
              <a:spcBef>
                <a:spcPct val="20000"/>
              </a:spcBef>
              <a:buClr>
                <a:srgbClr val="00B050"/>
              </a:buClr>
              <a:buFont typeface="Calibri" pitchFamily="34" charset="0"/>
              <a:buChar char="–"/>
              <a:defRPr sz="1600" kern="1200">
                <a:solidFill>
                  <a:schemeClr val="tx1">
                    <a:lumMod val="75000"/>
                    <a:lumOff val="25000"/>
                  </a:schemeClr>
                </a:solidFill>
                <a:latin typeface="Calibri" pitchFamily="34" charset="0"/>
                <a:ea typeface="+mn-ea"/>
                <a:cs typeface="+mn-cs"/>
              </a:defRPr>
            </a:lvl3pPr>
            <a:lvl4pPr marL="1074738" indent="-173038" algn="just" defTabSz="914400" rtl="0" eaLnBrk="1" latinLnBrk="0" hangingPunct="1">
              <a:spcBef>
                <a:spcPct val="20000"/>
              </a:spcBef>
              <a:buClrTx/>
              <a:buFont typeface="Arial" pitchFamily="34" charset="0"/>
              <a:buChar char="•"/>
              <a:defRPr sz="1600" kern="1200">
                <a:solidFill>
                  <a:schemeClr val="tx1">
                    <a:lumMod val="75000"/>
                    <a:lumOff val="25000"/>
                  </a:schemeClr>
                </a:solidFill>
                <a:latin typeface="Calibri" pitchFamily="34" charset="0"/>
                <a:ea typeface="+mn-ea"/>
                <a:cs typeface="+mn-cs"/>
              </a:defRPr>
            </a:lvl4pPr>
            <a:lvl5pPr marL="1339850" indent="-169863" algn="just" defTabSz="914400" rtl="0" eaLnBrk="1" latinLnBrk="0" hangingPunct="1">
              <a:spcBef>
                <a:spcPct val="20000"/>
              </a:spcBef>
              <a:buClr>
                <a:schemeClr val="tx1"/>
              </a:buClr>
              <a:buFont typeface="Calibri" pitchFamily="34" charset="0"/>
              <a:buChar char="·"/>
              <a:defRPr sz="1600" kern="1200">
                <a:solidFill>
                  <a:schemeClr val="tx1">
                    <a:lumMod val="75000"/>
                    <a:lumOff val="2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1600" b="1" kern="0" dirty="0">
                <a:solidFill>
                  <a:schemeClr val="tx2"/>
                </a:solidFill>
                <a:latin typeface="+mj-lt"/>
              </a:rPr>
              <a:t>Resultado do aperfeiçoamento</a:t>
            </a:r>
            <a:r>
              <a:rPr lang="pt-BR" sz="1600" b="1" kern="0" dirty="0">
                <a:solidFill>
                  <a:srgbClr val="00478D"/>
                </a:solidFill>
                <a:latin typeface="+mj-lt"/>
              </a:rPr>
              <a:t>: </a:t>
            </a:r>
            <a:r>
              <a:rPr lang="pt-BR" sz="1600" kern="0" dirty="0">
                <a:solidFill>
                  <a:schemeClr val="tx1"/>
                </a:solidFill>
                <a:latin typeface="+mj-lt"/>
              </a:rPr>
              <a:t>foram realizados testes nos meses de dezembro/18 e janeiro/19 e constatamos redução na quantidade de alertas (eliminando apenas falsos positivos):</a:t>
            </a: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200" b="1" kern="0" dirty="0">
              <a:solidFill>
                <a:schemeClr val="tx1"/>
              </a:solidFill>
              <a:latin typeface="+mj-lt"/>
            </a:endParaRPr>
          </a:p>
          <a:p>
            <a:endParaRPr lang="pt-BR" sz="1400" kern="0" dirty="0">
              <a:solidFill>
                <a:schemeClr val="tx1"/>
              </a:solidFill>
              <a:latin typeface="+mj-lt"/>
            </a:endParaRPr>
          </a:p>
          <a:p>
            <a:endParaRPr lang="pt-BR" sz="1400" kern="0" dirty="0">
              <a:solidFill>
                <a:schemeClr val="tx1"/>
              </a:solidFill>
              <a:latin typeface="+mj-lt"/>
            </a:endParaRPr>
          </a:p>
          <a:p>
            <a:endParaRPr lang="pt-BR" sz="600" kern="0" dirty="0">
              <a:solidFill>
                <a:schemeClr val="tx1"/>
              </a:solidFill>
              <a:latin typeface="+mj-lt"/>
            </a:endParaRPr>
          </a:p>
          <a:p>
            <a:endParaRPr lang="pt-BR" sz="600" kern="0" dirty="0">
              <a:solidFill>
                <a:schemeClr val="tx1"/>
              </a:solidFill>
              <a:latin typeface="+mj-lt"/>
            </a:endParaRPr>
          </a:p>
          <a:p>
            <a:endParaRPr lang="pt-BR" sz="600" kern="0" dirty="0">
              <a:solidFill>
                <a:schemeClr val="tx1"/>
              </a:solidFill>
              <a:latin typeface="+mj-lt"/>
            </a:endParaRPr>
          </a:p>
          <a:p>
            <a:endParaRPr lang="pt-BR" kern="0" dirty="0">
              <a:solidFill>
                <a:schemeClr val="tx1"/>
              </a:solidFill>
              <a:latin typeface="+mj-lt"/>
            </a:endParaRPr>
          </a:p>
        </p:txBody>
      </p:sp>
      <p:sp>
        <p:nvSpPr>
          <p:cNvPr id="4" name="Espaço Reservado para Texto 3"/>
          <p:cNvSpPr>
            <a:spLocks noGrp="1"/>
          </p:cNvSpPr>
          <p:nvPr>
            <p:ph type="body" sz="quarter" idx="11"/>
          </p:nvPr>
        </p:nvSpPr>
        <p:spPr>
          <a:xfrm>
            <a:off x="108000" y="0"/>
            <a:ext cx="7488336" cy="763200"/>
          </a:xfrm>
        </p:spPr>
        <p:txBody>
          <a:bodyPr vert="horz" lIns="91440" tIns="45720" rIns="91440" bIns="45720" rtlCol="0" anchor="ctr">
            <a:noAutofit/>
          </a:bodyPr>
          <a:lstStyle/>
          <a:p>
            <a:pPr marL="0" indent="0">
              <a:spcBef>
                <a:spcPct val="0"/>
              </a:spcBef>
            </a:pPr>
            <a:r>
              <a:rPr lang="pt-BR" sz="2000" dirty="0">
                <a:solidFill>
                  <a:srgbClr val="00B0F0"/>
                </a:solidFill>
              </a:rPr>
              <a:t>Novo aperfeiçoamento do Alerta inciso II e VII - ICVM 301  </a:t>
            </a:r>
          </a:p>
        </p:txBody>
      </p:sp>
      <p:graphicFrame>
        <p:nvGraphicFramePr>
          <p:cNvPr id="24" name="Gráfico 23">
            <a:extLst>
              <a:ext uri="{FF2B5EF4-FFF2-40B4-BE49-F238E27FC236}">
                <a16:creationId xmlns:a16="http://schemas.microsoft.com/office/drawing/2014/main" id="{38329609-E0F4-4357-B0C8-E497D814C090}"/>
              </a:ext>
            </a:extLst>
          </p:cNvPr>
          <p:cNvGraphicFramePr/>
          <p:nvPr>
            <p:extLst>
              <p:ext uri="{D42A27DB-BD31-4B8C-83A1-F6EECF244321}">
                <p14:modId xmlns:p14="http://schemas.microsoft.com/office/powerpoint/2010/main" val="3536217180"/>
              </p:ext>
            </p:extLst>
          </p:nvPr>
        </p:nvGraphicFramePr>
        <p:xfrm>
          <a:off x="340004" y="1506163"/>
          <a:ext cx="2682661" cy="4875165"/>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Agrupar 20">
            <a:extLst>
              <a:ext uri="{FF2B5EF4-FFF2-40B4-BE49-F238E27FC236}">
                <a16:creationId xmlns:a16="http://schemas.microsoft.com/office/drawing/2014/main" id="{7FE80D8D-38BF-41C0-9BF0-DB176EA00B25}"/>
              </a:ext>
            </a:extLst>
          </p:cNvPr>
          <p:cNvGrpSpPr/>
          <p:nvPr/>
        </p:nvGrpSpPr>
        <p:grpSpPr>
          <a:xfrm>
            <a:off x="2601886" y="1506162"/>
            <a:ext cx="2607261" cy="4823547"/>
            <a:chOff x="2747961" y="9525"/>
            <a:chExt cx="3500436" cy="3629025"/>
          </a:xfrm>
        </p:grpSpPr>
        <p:graphicFrame>
          <p:nvGraphicFramePr>
            <p:cNvPr id="22" name="Gráfico 21">
              <a:extLst>
                <a:ext uri="{FF2B5EF4-FFF2-40B4-BE49-F238E27FC236}">
                  <a16:creationId xmlns:a16="http://schemas.microsoft.com/office/drawing/2014/main" id="{ACFC39B1-2978-4EF5-A292-79B561032C74}"/>
                </a:ext>
              </a:extLst>
            </p:cNvPr>
            <p:cNvGraphicFramePr/>
            <p:nvPr>
              <p:extLst>
                <p:ext uri="{D42A27DB-BD31-4B8C-83A1-F6EECF244321}">
                  <p14:modId xmlns:p14="http://schemas.microsoft.com/office/powerpoint/2010/main" val="1055866975"/>
                </p:ext>
              </p:extLst>
            </p:nvPr>
          </p:nvGraphicFramePr>
          <p:xfrm>
            <a:off x="2747961" y="9525"/>
            <a:ext cx="3500436" cy="3629025"/>
          </p:xfrm>
          <a:graphic>
            <a:graphicData uri="http://schemas.openxmlformats.org/drawingml/2006/chart">
              <c:chart xmlns:c="http://schemas.openxmlformats.org/drawingml/2006/chart" xmlns:r="http://schemas.openxmlformats.org/officeDocument/2006/relationships" r:id="rId3"/>
            </a:graphicData>
          </a:graphic>
        </p:graphicFrame>
        <p:sp>
          <p:nvSpPr>
            <p:cNvPr id="23" name="CaixaDeTexto 11">
              <a:extLst>
                <a:ext uri="{FF2B5EF4-FFF2-40B4-BE49-F238E27FC236}">
                  <a16:creationId xmlns:a16="http://schemas.microsoft.com/office/drawing/2014/main" id="{9924C90E-4D50-4D1A-B801-B4BA8A1543B5}"/>
                </a:ext>
              </a:extLst>
            </p:cNvPr>
            <p:cNvSpPr txBox="1"/>
            <p:nvPr/>
          </p:nvSpPr>
          <p:spPr>
            <a:xfrm>
              <a:off x="5326237" y="819703"/>
              <a:ext cx="862272" cy="30365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srgbClr val="C00000"/>
                  </a:solidFill>
                  <a:effectLst/>
                  <a:uLnTx/>
                  <a:uFillTx/>
                  <a:latin typeface="Calibri" panose="020F0502020204030204"/>
                  <a:ea typeface="+mn-ea"/>
                  <a:cs typeface="+mn-cs"/>
                </a:rPr>
                <a:t>- 44%</a:t>
              </a:r>
            </a:p>
          </p:txBody>
        </p:sp>
      </p:grpSp>
      <p:sp>
        <p:nvSpPr>
          <p:cNvPr id="6" name="CaixaDeTexto 5">
            <a:extLst>
              <a:ext uri="{FF2B5EF4-FFF2-40B4-BE49-F238E27FC236}">
                <a16:creationId xmlns:a16="http://schemas.microsoft.com/office/drawing/2014/main" id="{2E4417F6-8A3A-4225-ACCC-A8C0C6697987}"/>
              </a:ext>
            </a:extLst>
          </p:cNvPr>
          <p:cNvSpPr txBox="1"/>
          <p:nvPr/>
        </p:nvSpPr>
        <p:spPr>
          <a:xfrm>
            <a:off x="5364725" y="1556792"/>
            <a:ext cx="3480393" cy="2308324"/>
          </a:xfrm>
          <a:prstGeom prst="rect">
            <a:avLst/>
          </a:prstGeom>
          <a:noFill/>
        </p:spPr>
        <p:txBody>
          <a:bodyPr wrap="square" rtlCol="0">
            <a:spAutoFit/>
          </a:bodyPr>
          <a:lstStyle/>
          <a:p>
            <a:pPr marL="285750" indent="-285750">
              <a:buFont typeface="Arial" panose="020B0604020202020204" pitchFamily="34" charset="0"/>
              <a:buChar char="•"/>
            </a:pPr>
            <a:r>
              <a:rPr lang="pt-BR" sz="1600" kern="0" dirty="0"/>
              <a:t>Os alertas do mês de fevereiro/2019 foram  enviados com base na métrica atual com a indicação daqueles considerados intencionais.</a:t>
            </a:r>
          </a:p>
          <a:p>
            <a:pPr marL="285750" indent="-285750">
              <a:buFont typeface="Arial" panose="020B0604020202020204" pitchFamily="34" charset="0"/>
              <a:buChar char="•"/>
            </a:pPr>
            <a:endParaRPr lang="pt-BR" sz="1600" kern="0" dirty="0"/>
          </a:p>
          <a:p>
            <a:pPr marL="285750" indent="-285750">
              <a:buFont typeface="Arial" panose="020B0604020202020204" pitchFamily="34" charset="0"/>
              <a:buChar char="•"/>
            </a:pPr>
            <a:r>
              <a:rPr lang="pt-BR" sz="1600" kern="0" dirty="0"/>
              <a:t>A partir do mês de março serão enviados somente os alertas identificados na métrica nova.</a:t>
            </a:r>
          </a:p>
        </p:txBody>
      </p:sp>
      <p:graphicFrame>
        <p:nvGraphicFramePr>
          <p:cNvPr id="8" name="Tabela 7">
            <a:extLst>
              <a:ext uri="{FF2B5EF4-FFF2-40B4-BE49-F238E27FC236}">
                <a16:creationId xmlns:a16="http://schemas.microsoft.com/office/drawing/2014/main" id="{6DE9FFC3-AFF3-414B-AC5B-703FF521E2A7}"/>
              </a:ext>
            </a:extLst>
          </p:cNvPr>
          <p:cNvGraphicFramePr>
            <a:graphicFrameLocks noGrp="1"/>
          </p:cNvGraphicFramePr>
          <p:nvPr>
            <p:extLst>
              <p:ext uri="{D42A27DB-BD31-4B8C-83A1-F6EECF244321}">
                <p14:modId xmlns:p14="http://schemas.microsoft.com/office/powerpoint/2010/main" val="2093777421"/>
              </p:ext>
            </p:extLst>
          </p:nvPr>
        </p:nvGraphicFramePr>
        <p:xfrm>
          <a:off x="5484094" y="4149080"/>
          <a:ext cx="3480394" cy="1401695"/>
        </p:xfrm>
        <a:graphic>
          <a:graphicData uri="http://schemas.openxmlformats.org/drawingml/2006/table">
            <a:tbl>
              <a:tblPr/>
              <a:tblGrid>
                <a:gridCol w="1079483">
                  <a:extLst>
                    <a:ext uri="{9D8B030D-6E8A-4147-A177-3AD203B41FA5}">
                      <a16:colId xmlns:a16="http://schemas.microsoft.com/office/drawing/2014/main" val="2801367003"/>
                    </a:ext>
                  </a:extLst>
                </a:gridCol>
                <a:gridCol w="1224136">
                  <a:extLst>
                    <a:ext uri="{9D8B030D-6E8A-4147-A177-3AD203B41FA5}">
                      <a16:colId xmlns:a16="http://schemas.microsoft.com/office/drawing/2014/main" val="1985155554"/>
                    </a:ext>
                  </a:extLst>
                </a:gridCol>
                <a:gridCol w="1176775">
                  <a:extLst>
                    <a:ext uri="{9D8B030D-6E8A-4147-A177-3AD203B41FA5}">
                      <a16:colId xmlns:a16="http://schemas.microsoft.com/office/drawing/2014/main" val="262189722"/>
                    </a:ext>
                  </a:extLst>
                </a:gridCol>
              </a:tblGrid>
              <a:tr h="288032">
                <a:tc gridSpan="3">
                  <a:txBody>
                    <a:bodyPr/>
                    <a:lstStyle/>
                    <a:p>
                      <a:pPr algn="ctr" fontAlgn="ctr"/>
                      <a:r>
                        <a:rPr lang="pt-BR" sz="1000" b="1" i="0" u="none" strike="noStrike" dirty="0">
                          <a:solidFill>
                            <a:srgbClr val="FFFFFF"/>
                          </a:solidFill>
                          <a:effectLst/>
                          <a:latin typeface="+mj-lt"/>
                        </a:rPr>
                        <a:t>Quantidade de Participantes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44062"/>
                    </a:solidFill>
                  </a:tcPr>
                </a:tc>
                <a:tc hMerge="1">
                  <a:txBody>
                    <a:bodyPr/>
                    <a:lstStyle/>
                    <a:p>
                      <a:pPr algn="ctr" fontAlgn="ctr"/>
                      <a:endParaRPr lang="pt-BR" sz="12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44062"/>
                    </a:solidFill>
                  </a:tcPr>
                </a:tc>
                <a:tc hMerge="1">
                  <a:txBody>
                    <a:bodyPr/>
                    <a:lstStyle/>
                    <a:p>
                      <a:pPr algn="ctr" fontAlgn="ctr"/>
                      <a:endParaRPr lang="pt-BR" sz="12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44062"/>
                    </a:solidFill>
                  </a:tcPr>
                </a:tc>
                <a:extLst>
                  <a:ext uri="{0D108BD9-81ED-4DB2-BD59-A6C34878D82A}">
                    <a16:rowId xmlns:a16="http://schemas.microsoft.com/office/drawing/2014/main" val="3826656470"/>
                  </a:ext>
                </a:extLst>
              </a:tr>
              <a:tr h="614117">
                <a:tc>
                  <a:txBody>
                    <a:bodyPr/>
                    <a:lstStyle/>
                    <a:p>
                      <a:pPr algn="ctr" fontAlgn="ctr"/>
                      <a:r>
                        <a:rPr lang="pt-BR" sz="1000" b="1" i="0" u="none" strike="noStrike" dirty="0">
                          <a:solidFill>
                            <a:srgbClr val="FFFFFF"/>
                          </a:solidFill>
                          <a:effectLst/>
                          <a:latin typeface="+mj-lt"/>
                        </a:rPr>
                        <a:t>Mês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44062"/>
                    </a:solidFill>
                  </a:tcPr>
                </a:tc>
                <a:tc>
                  <a:txBody>
                    <a:bodyPr/>
                    <a:lstStyle/>
                    <a:p>
                      <a:pPr algn="ctr" fontAlgn="ctr"/>
                      <a:r>
                        <a:rPr lang="pt-BR" sz="1000" b="1" i="0" u="none" strike="noStrike" dirty="0">
                          <a:solidFill>
                            <a:srgbClr val="FFFFFF"/>
                          </a:solidFill>
                          <a:effectLst/>
                          <a:latin typeface="+mj-lt"/>
                        </a:rPr>
                        <a:t>Alerta Atual</a:t>
                      </a:r>
                      <a:br>
                        <a:rPr lang="pt-BR" sz="1000" b="1" i="0" u="none" strike="noStrike" dirty="0">
                          <a:solidFill>
                            <a:srgbClr val="FFFFFF"/>
                          </a:solidFill>
                          <a:effectLst/>
                          <a:latin typeface="+mj-lt"/>
                        </a:rPr>
                      </a:br>
                      <a:r>
                        <a:rPr lang="pt-BR" sz="1000" b="1" i="0" u="none" strike="noStrike" dirty="0">
                          <a:solidFill>
                            <a:srgbClr val="FFFFFF"/>
                          </a:solidFill>
                          <a:effectLst/>
                          <a:latin typeface="+mj-lt"/>
                        </a:rPr>
                        <a:t>SEM Intencionalidade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44062"/>
                    </a:solidFill>
                  </a:tcPr>
                </a:tc>
                <a:tc>
                  <a:txBody>
                    <a:bodyPr/>
                    <a:lstStyle/>
                    <a:p>
                      <a:pPr algn="ctr" fontAlgn="ctr"/>
                      <a:r>
                        <a:rPr lang="pt-BR" sz="1000" b="1" i="0" u="none" strike="noStrike" dirty="0">
                          <a:solidFill>
                            <a:srgbClr val="FFFFFF"/>
                          </a:solidFill>
                          <a:effectLst/>
                          <a:latin typeface="+mj-lt"/>
                        </a:rPr>
                        <a:t>Alerta Novo</a:t>
                      </a:r>
                      <a:br>
                        <a:rPr lang="pt-BR" sz="1000" b="1" i="0" u="none" strike="noStrike" dirty="0">
                          <a:solidFill>
                            <a:srgbClr val="FFFFFF"/>
                          </a:solidFill>
                          <a:effectLst/>
                          <a:latin typeface="+mj-lt"/>
                        </a:rPr>
                      </a:br>
                      <a:r>
                        <a:rPr lang="pt-BR" sz="1000" b="1" i="0" u="none" strike="noStrike" dirty="0">
                          <a:solidFill>
                            <a:srgbClr val="FFFFFF"/>
                          </a:solidFill>
                          <a:effectLst/>
                          <a:latin typeface="+mj-lt"/>
                        </a:rPr>
                        <a:t>COM Intencionalidade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44062"/>
                    </a:solidFill>
                  </a:tcPr>
                </a:tc>
                <a:extLst>
                  <a:ext uri="{0D108BD9-81ED-4DB2-BD59-A6C34878D82A}">
                    <a16:rowId xmlns:a16="http://schemas.microsoft.com/office/drawing/2014/main" val="951410979"/>
                  </a:ext>
                </a:extLst>
              </a:tr>
              <a:tr h="249773">
                <a:tc>
                  <a:txBody>
                    <a:bodyPr/>
                    <a:lstStyle/>
                    <a:p>
                      <a:pPr algn="l" fontAlgn="b"/>
                      <a:r>
                        <a:rPr lang="pt-BR" sz="1000" b="1" i="0" u="none" strike="noStrike" dirty="0">
                          <a:solidFill>
                            <a:srgbClr val="000000"/>
                          </a:solidFill>
                          <a:effectLst/>
                          <a:latin typeface="+mj-lt"/>
                        </a:rPr>
                        <a:t>Dezembro/18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pt-BR" sz="1000" b="0" i="0" u="none" strike="noStrike" dirty="0">
                          <a:solidFill>
                            <a:srgbClr val="000000"/>
                          </a:solidFill>
                          <a:effectLst/>
                          <a:latin typeface="+mj-lt"/>
                        </a:rPr>
                        <a:t>18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pt-BR" sz="1000" b="0" i="0" u="none" strike="noStrike" dirty="0">
                          <a:solidFill>
                            <a:srgbClr val="000000"/>
                          </a:solidFill>
                          <a:effectLst/>
                          <a:latin typeface="+mj-lt"/>
                        </a:rPr>
                        <a:t>13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24165985"/>
                  </a:ext>
                </a:extLst>
              </a:tr>
              <a:tr h="249773">
                <a:tc>
                  <a:txBody>
                    <a:bodyPr/>
                    <a:lstStyle/>
                    <a:p>
                      <a:pPr algn="l" fontAlgn="b"/>
                      <a:r>
                        <a:rPr lang="pt-BR" sz="1000" b="1" i="0" u="none" strike="noStrike" dirty="0">
                          <a:solidFill>
                            <a:srgbClr val="000000"/>
                          </a:solidFill>
                          <a:effectLst/>
                          <a:latin typeface="+mj-lt"/>
                        </a:rPr>
                        <a:t>Janeiro/19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pt-BR" sz="1000" b="0" i="0" u="none" strike="noStrike" dirty="0">
                          <a:solidFill>
                            <a:srgbClr val="000000"/>
                          </a:solidFill>
                          <a:effectLst/>
                          <a:latin typeface="+mj-lt"/>
                        </a:rPr>
                        <a:t>17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pt-BR" sz="1000" b="0" i="0" u="none" strike="noStrike" dirty="0">
                          <a:solidFill>
                            <a:srgbClr val="000000"/>
                          </a:solidFill>
                          <a:effectLst/>
                          <a:latin typeface="+mj-lt"/>
                        </a:rPr>
                        <a:t>15</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84785061"/>
                  </a:ext>
                </a:extLst>
              </a:tr>
            </a:tbl>
          </a:graphicData>
        </a:graphic>
      </p:graphicFrame>
    </p:spTree>
    <p:extLst>
      <p:ext uri="{BB962C8B-B14F-4D97-AF65-F5344CB8AC3E}">
        <p14:creationId xmlns:p14="http://schemas.microsoft.com/office/powerpoint/2010/main" val="3773411040"/>
      </p:ext>
    </p:extLst>
  </p:cSld>
  <p:clrMapOvr>
    <a:masterClrMapping/>
  </p:clrMapOvr>
</p:sld>
</file>

<file path=ppt/theme/theme1.xml><?xml version="1.0" encoding="utf-8"?>
<a:theme xmlns:a="http://schemas.openxmlformats.org/drawingml/2006/main" name="Tema da apresentação">
  <a:themeElements>
    <a:clrScheme name="B3">
      <a:dk1>
        <a:srgbClr val="5A5F5F"/>
      </a:dk1>
      <a:lt1>
        <a:sysClr val="window" lastClr="FFFFFF"/>
      </a:lt1>
      <a:dk2>
        <a:srgbClr val="053273"/>
      </a:dk2>
      <a:lt2>
        <a:srgbClr val="FFFFFF"/>
      </a:lt2>
      <a:accent1>
        <a:srgbClr val="00AFE6"/>
      </a:accent1>
      <a:accent2>
        <a:srgbClr val="E17D1E"/>
      </a:accent2>
      <a:accent3>
        <a:srgbClr val="0064B4"/>
      </a:accent3>
      <a:accent4>
        <a:srgbClr val="FFD769"/>
      </a:accent4>
      <a:accent5>
        <a:srgbClr val="46C8F5"/>
      </a:accent5>
      <a:accent6>
        <a:srgbClr val="8CD7FA"/>
      </a:accent6>
      <a:hlink>
        <a:srgbClr val="00AFE6"/>
      </a:hlink>
      <a:folHlink>
        <a:srgbClr val="0064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996EFEF7D0459479C2B077F9CC506F4" ma:contentTypeVersion="8" ma:contentTypeDescription="Crie um novo documento." ma:contentTypeScope="" ma:versionID="ca4b9d7861bd3e70d68403dce056a5ce">
  <xsd:schema xmlns:xsd="http://www.w3.org/2001/XMLSchema" xmlns:xs="http://www.w3.org/2001/XMLSchema" xmlns:p="http://schemas.microsoft.com/office/2006/metadata/properties" xmlns:ns1="http://schemas.microsoft.com/sharepoint/v3" xmlns:ns2="80facd6c-f04a-426f-adbd-b3840a7840bd" targetNamespace="http://schemas.microsoft.com/office/2006/metadata/properties" ma:root="true" ma:fieldsID="3f47097dbb8b02cae5b349b6c3c7f895" ns1:_="" ns2:_="">
    <xsd:import namespace="http://schemas.microsoft.com/sharepoint/v3"/>
    <xsd:import namespace="80facd6c-f04a-426f-adbd-b3840a7840bd"/>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gendamento de Data de Início" ma:description="Data de Início de Agendamento é uma coluna de site criada pelo recurso de Publicação. Ela é usada para especificar a data e hora em que essa página aparecerá pela primeira vez aos visitantes do site." ma:internalName="PublishingStartDate">
      <xsd:simpleType>
        <xsd:restriction base="dms:Unknown"/>
      </xsd:simpleType>
    </xsd:element>
    <xsd:element name="PublishingExpirationDate" ma:index="9" nillable="true" ma:displayName="Agendamento de Data de Término" ma:description="Data Final de Agendamento é uma coluna de site criada pelo recurso de Publicação. Ela é usada para especificar a data e a hora em que essa página não será mais exibida aos visitantes do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acd6c-f04a-426f-adbd-b3840a7840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62B0E93B-8EB9-416C-957F-25E0B0FDB808}">
  <ds:schemaRefs>
    <ds:schemaRef ds:uri="http://schemas.microsoft.com/sharepoint/v3/contenttype/forms"/>
  </ds:schemaRefs>
</ds:datastoreItem>
</file>

<file path=customXml/itemProps2.xml><?xml version="1.0" encoding="utf-8"?>
<ds:datastoreItem xmlns:ds="http://schemas.openxmlformats.org/officeDocument/2006/customXml" ds:itemID="{6CFE57B4-2B86-4964-8714-C55668D713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facd6c-f04a-426f-adbd-b3840a784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9B481-352F-4DD4-94F9-01B24BA790F7}">
  <ds:schemaRefs>
    <ds:schemaRef ds:uri="http://schemas.microsoft.com/office/infopath/2007/PartnerControls"/>
    <ds:schemaRef ds:uri="80facd6c-f04a-426f-adbd-b3840a7840bd"/>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TemplateBMFBOVESPA_PT_1-confidencial (4)</Template>
  <TotalTime>8131</TotalTime>
  <Words>3557</Words>
  <Application>Microsoft Office PowerPoint</Application>
  <PresentationFormat>Apresentação na tela (4:3)</PresentationFormat>
  <Paragraphs>440</Paragraphs>
  <Slides>45</Slides>
  <Notes>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45</vt:i4>
      </vt:variant>
    </vt:vector>
  </HeadingPairs>
  <TitlesOfParts>
    <vt:vector size="50" baseType="lpstr">
      <vt:lpstr>Arial</vt:lpstr>
      <vt:lpstr>Calibri</vt:lpstr>
      <vt:lpstr>Consolas</vt:lpstr>
      <vt:lpstr>Wingdings</vt:lpstr>
      <vt:lpstr>Tema da apresentação</vt:lpstr>
      <vt:lpstr>WORKSHOP BSM | OMC EM LEILÃO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Atribuições dos Participantes no compartilhamento de alerta</vt:lpstr>
      <vt:lpstr>Apresentação do PowerPoint</vt:lpstr>
      <vt:lpstr>Apresentação do PowerPoint</vt:lpstr>
      <vt:lpstr>Diligência mínima e resultado esperado pela BSM  para alertas com prepostos</vt:lpstr>
      <vt:lpstr>Diligência mínima e resultado esperado pela BSM para alertas envolvendo clientes DMA</vt:lpstr>
      <vt:lpstr>Diligência esperada – OMC via mesa de operações</vt:lpstr>
      <vt:lpstr>Apresentação do PowerPoint</vt:lpstr>
      <vt:lpstr>Apresentação do PowerPoint</vt:lpstr>
      <vt:lpstr>Conteúdo do compartilhamento</vt:lpstr>
      <vt:lpstr>Conteúdo do compartilhamento</vt:lpstr>
      <vt:lpstr>Apresentação do PowerPoint</vt:lpstr>
    </vt:vector>
  </TitlesOfParts>
  <Company>BVMF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Raphael Straub de Souza</dc:creator>
  <cp:lastModifiedBy>Marcelo Fonseca de Melo</cp:lastModifiedBy>
  <cp:revision>400</cp:revision>
  <dcterms:created xsi:type="dcterms:W3CDTF">2016-08-02T14:53:12Z</dcterms:created>
  <dcterms:modified xsi:type="dcterms:W3CDTF">2019-02-15T14:38:13Z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0x0101001996EFEF7D0459479C2B077F9CC506F4</vt:lpwstr>
  </property>
</Properties>
</file>