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3E8FDE_20C0CD25.xml" ContentType="application/vnd.ms-powerpoint.comment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23"/>
  </p:notesMasterIdLst>
  <p:handoutMasterIdLst>
    <p:handoutMasterId r:id="rId24"/>
  </p:handoutMasterIdLst>
  <p:sldIdLst>
    <p:sldId id="2134806474" r:id="rId5"/>
    <p:sldId id="263" r:id="rId6"/>
    <p:sldId id="8161" r:id="rId7"/>
    <p:sldId id="8246" r:id="rId8"/>
    <p:sldId id="2134806494" r:id="rId9"/>
    <p:sldId id="2134806507" r:id="rId10"/>
    <p:sldId id="2134806505" r:id="rId11"/>
    <p:sldId id="2134806497" r:id="rId12"/>
    <p:sldId id="2134806500" r:id="rId13"/>
    <p:sldId id="2134806506" r:id="rId14"/>
    <p:sldId id="2134806481" r:id="rId15"/>
    <p:sldId id="2134806499" r:id="rId16"/>
    <p:sldId id="2134806508" r:id="rId17"/>
    <p:sldId id="2134806498" r:id="rId18"/>
    <p:sldId id="2134806504" r:id="rId19"/>
    <p:sldId id="2134806509" r:id="rId20"/>
    <p:sldId id="2134806510" r:id="rId21"/>
    <p:sldId id="2436" r:id="rId22"/>
  </p:sldIdLst>
  <p:sldSz cx="17557750" cy="9874250"/>
  <p:notesSz cx="6797675" cy="9928225"/>
  <p:defaultTextStyle>
    <a:defPPr>
      <a:defRPr lang="en-US"/>
    </a:defPPr>
    <a:lvl1pPr marL="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8" userDrawn="1">
          <p15:clr>
            <a:srgbClr val="A4A3A4"/>
          </p15:clr>
        </p15:guide>
        <p15:guide id="2" pos="5530" userDrawn="1">
          <p15:clr>
            <a:srgbClr val="A4A3A4"/>
          </p15:clr>
        </p15:guide>
        <p15:guide id="3" orient="horz" pos="4652" userDrawn="1">
          <p15:clr>
            <a:srgbClr val="A4A3A4"/>
          </p15:clr>
        </p15:guide>
        <p15:guide id="4" pos="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8A246-E0D5-FA24-E83D-9899E7561D7E}" name="Betania Faria e Pessoa" initials="BFeP" userId="S::bpessoa@bvmf.com.br::50c019bc-dbaa-462a-bc5d-fada404cb51e" providerId="AD"/>
  <p188:author id="{E5B976EF-709E-F8C9-AC80-8A03FD3FBAFA}" name="Patricia Nagami Murakami" initials="PM" userId="S::pamurakami@bvmf.com.br::b168df12-cadd-4a60-b644-f2ed8b9f5d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M&amp;FBOVESPA" initials="B" lastIdx="3" clrIdx="0"/>
  <p:cmAuthor id="1" name="Priscila Shizue Baba" initials="PSB" lastIdx="1" clrIdx="1">
    <p:extLst>
      <p:ext uri="{19B8F6BF-5375-455C-9EA6-DF929625EA0E}">
        <p15:presenceInfo xmlns:p15="http://schemas.microsoft.com/office/powerpoint/2012/main" userId="S-1-5-21-3208370477-1085388626-1707329440-58235" providerId="AD"/>
      </p:ext>
    </p:extLst>
  </p:cmAuthor>
  <p:cmAuthor id="2" name="Gustavo Penna" initials="GP" lastIdx="1" clrIdx="2">
    <p:extLst>
      <p:ext uri="{19B8F6BF-5375-455C-9EA6-DF929625EA0E}">
        <p15:presenceInfo xmlns:p15="http://schemas.microsoft.com/office/powerpoint/2012/main" userId="Gustavo Penna" providerId="None"/>
      </p:ext>
    </p:extLst>
  </p:cmAuthor>
  <p:cmAuthor id="3" name="Claudia Maria de Miranda Godio" initials="CMdMG" lastIdx="109" clrIdx="3">
    <p:extLst>
      <p:ext uri="{19B8F6BF-5375-455C-9EA6-DF929625EA0E}">
        <p15:presenceInfo xmlns:p15="http://schemas.microsoft.com/office/powerpoint/2012/main" userId="S::cgodio@bvmf.com.br::eb58e73a-157a-4c27-8184-ab1689423947" providerId="AD"/>
      </p:ext>
    </p:extLst>
  </p:cmAuthor>
  <p:cmAuthor id="4" name="Maiara Suemi Koga" initials="MSK" lastIdx="5" clrIdx="4">
    <p:extLst>
      <p:ext uri="{19B8F6BF-5375-455C-9EA6-DF929625EA0E}">
        <p15:presenceInfo xmlns:p15="http://schemas.microsoft.com/office/powerpoint/2012/main" userId="S::mkoga@bsm-bvmf.com.br::34e4cd5a-456f-42a9-991d-917855516bbd" providerId="AD"/>
      </p:ext>
    </p:extLst>
  </p:cmAuthor>
  <p:cmAuthor id="5" name="BSM" initials="BSM" lastIdx="3" clrIdx="5">
    <p:extLst>
      <p:ext uri="{19B8F6BF-5375-455C-9EA6-DF929625EA0E}">
        <p15:presenceInfo xmlns:p15="http://schemas.microsoft.com/office/powerpoint/2012/main" userId="BSM" providerId="None"/>
      </p:ext>
    </p:extLst>
  </p:cmAuthor>
  <p:cmAuthor id="6" name="Alexandre Segala Romano" initials="ASR" lastIdx="1" clrIdx="6">
    <p:extLst>
      <p:ext uri="{19B8F6BF-5375-455C-9EA6-DF929625EA0E}">
        <p15:presenceInfo xmlns:p15="http://schemas.microsoft.com/office/powerpoint/2012/main" userId="S::aromano@bsm-bvmf.com.br::9c875383-9762-49cb-a861-2cc336f182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519"/>
    <a:srgbClr val="FF7D1E"/>
    <a:srgbClr val="DEDFDF"/>
    <a:srgbClr val="003373"/>
    <a:srgbClr val="009900"/>
    <a:srgbClr val="446FBF"/>
    <a:srgbClr val="FF6600"/>
    <a:srgbClr val="000000"/>
    <a:srgbClr val="37B99B"/>
    <a:srgbClr val="006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42" autoAdjust="0"/>
  </p:normalViewPr>
  <p:slideViewPr>
    <p:cSldViewPr snapToGrid="0">
      <p:cViewPr varScale="1">
        <p:scale>
          <a:sx n="40" d="100"/>
          <a:sy n="40" d="100"/>
        </p:scale>
        <p:origin x="1206" y="60"/>
      </p:cViewPr>
      <p:guideLst>
        <p:guide orient="horz" pos="4108"/>
        <p:guide pos="5530"/>
        <p:guide orient="horz" pos="4652"/>
        <p:guide pos="4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Eduardo Demarco" userId="4cbf3376-c0ac-40bb-93dc-5207c7cf05dc" providerId="ADAL" clId="{33DA4351-BC79-404A-ADA0-F9EBDE3731B2}"/>
    <pc:docChg chg="modSld">
      <pc:chgData name="Andre Eduardo Demarco" userId="4cbf3376-c0ac-40bb-93dc-5207c7cf05dc" providerId="ADAL" clId="{33DA4351-BC79-404A-ADA0-F9EBDE3731B2}" dt="2022-09-11T16:01:46.552" v="38" actId="120"/>
      <pc:docMkLst>
        <pc:docMk/>
      </pc:docMkLst>
      <pc:sldChg chg="modSp mod">
        <pc:chgData name="Andre Eduardo Demarco" userId="4cbf3376-c0ac-40bb-93dc-5207c7cf05dc" providerId="ADAL" clId="{33DA4351-BC79-404A-ADA0-F9EBDE3731B2}" dt="2022-09-09T12:50:47.574" v="33" actId="1035"/>
        <pc:sldMkLst>
          <pc:docMk/>
          <pc:sldMk cId="2778433286" sldId="8246"/>
        </pc:sldMkLst>
        <pc:spChg chg="mod">
          <ac:chgData name="Andre Eduardo Demarco" userId="4cbf3376-c0ac-40bb-93dc-5207c7cf05dc" providerId="ADAL" clId="{33DA4351-BC79-404A-ADA0-F9EBDE3731B2}" dt="2022-09-09T12:50:47.574" v="33" actId="1035"/>
          <ac:spMkLst>
            <pc:docMk/>
            <pc:sldMk cId="2778433286" sldId="8246"/>
            <ac:spMk id="13" creationId="{2F665A23-D644-3BDB-EB5E-6195A916028D}"/>
          </ac:spMkLst>
        </pc:spChg>
        <pc:spChg chg="mod">
          <ac:chgData name="Andre Eduardo Demarco" userId="4cbf3376-c0ac-40bb-93dc-5207c7cf05dc" providerId="ADAL" clId="{33DA4351-BC79-404A-ADA0-F9EBDE3731B2}" dt="2022-09-09T12:50:28.145" v="11" actId="1035"/>
          <ac:spMkLst>
            <pc:docMk/>
            <pc:sldMk cId="2778433286" sldId="8246"/>
            <ac:spMk id="15" creationId="{99A4F50D-1A6D-6926-1DBE-87BEE800F37D}"/>
          </ac:spMkLst>
        </pc:spChg>
      </pc:sldChg>
      <pc:sldChg chg="modSp mod">
        <pc:chgData name="Andre Eduardo Demarco" userId="4cbf3376-c0ac-40bb-93dc-5207c7cf05dc" providerId="ADAL" clId="{33DA4351-BC79-404A-ADA0-F9EBDE3731B2}" dt="2022-09-11T16:01:29.201" v="35" actId="120"/>
        <pc:sldMkLst>
          <pc:docMk/>
          <pc:sldMk cId="843321819" sldId="2134806481"/>
        </pc:sldMkLst>
        <pc:spChg chg="mod">
          <ac:chgData name="Andre Eduardo Demarco" userId="4cbf3376-c0ac-40bb-93dc-5207c7cf05dc" providerId="ADAL" clId="{33DA4351-BC79-404A-ADA0-F9EBDE3731B2}" dt="2022-09-11T16:01:29.201" v="35" actId="120"/>
          <ac:spMkLst>
            <pc:docMk/>
            <pc:sldMk cId="843321819" sldId="2134806481"/>
            <ac:spMk id="4" creationId="{D45BDC8B-B641-D304-27BD-16A8A588965A}"/>
          </ac:spMkLst>
        </pc:spChg>
      </pc:sldChg>
      <pc:sldChg chg="modSp mod">
        <pc:chgData name="Andre Eduardo Demarco" userId="4cbf3376-c0ac-40bb-93dc-5207c7cf05dc" providerId="ADAL" clId="{33DA4351-BC79-404A-ADA0-F9EBDE3731B2}" dt="2022-09-11T16:01:46.552" v="38" actId="120"/>
        <pc:sldMkLst>
          <pc:docMk/>
          <pc:sldMk cId="3278422477" sldId="2134806510"/>
        </pc:sldMkLst>
        <pc:spChg chg="mod">
          <ac:chgData name="Andre Eduardo Demarco" userId="4cbf3376-c0ac-40bb-93dc-5207c7cf05dc" providerId="ADAL" clId="{33DA4351-BC79-404A-ADA0-F9EBDE3731B2}" dt="2022-09-11T16:01:46.552" v="38" actId="120"/>
          <ac:spMkLst>
            <pc:docMk/>
            <pc:sldMk cId="3278422477" sldId="2134806510"/>
            <ac:spMk id="13" creationId="{DC132B1F-3BED-874E-C0E1-B07F8D5844E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buNone/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1. Enquadramento Perfis de Risco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buNone/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46F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B4-4EAE-BA84-A551D3665DA1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B4-4EAE-BA84-A551D3665DA1}"/>
              </c:ext>
            </c:extLst>
          </c:dPt>
          <c:val>
            <c:numRef>
              <c:f>Planilha1!$B$3:$B$4</c:f>
              <c:numCache>
                <c:formatCode>General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4-4EAE-BA84-A551D366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2. Enquadramento</a:t>
            </a:r>
            <a:r>
              <a:rPr lang="pt-BR" sz="2400" b="1" baseline="0" dirty="0"/>
              <a:t> Perfis Risco/PEP</a:t>
            </a:r>
            <a:endParaRPr lang="pt-BR" sz="2400" b="1" dirty="0"/>
          </a:p>
        </c:rich>
      </c:tx>
      <c:layout>
        <c:manualLayout>
          <c:xMode val="edge"/>
          <c:yMode val="edge"/>
          <c:x val="0.17471840526819191"/>
          <c:y val="1.3490800362976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46F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53-4162-AA80-C8011DCE5F0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53-4162-AA80-C8011DCE5F0F}"/>
              </c:ext>
            </c:extLst>
          </c:dPt>
          <c:val>
            <c:numRef>
              <c:f>Planilha1!$B$3:$B$4</c:f>
              <c:numCache>
                <c:formatCode>General</c:formatCode>
                <c:ptCount val="2"/>
                <c:pt idx="0">
                  <c:v>0.72499999999999998</c:v>
                </c:pt>
                <c:pt idx="1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53-4162-AA80-C8011DCE5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3. Monitoramento Critérios ABR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2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46FB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E7-4D32-B747-B9274379DE25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E7-4D32-B747-B9274379DE25}"/>
              </c:ext>
            </c:extLst>
          </c:dPt>
          <c:val>
            <c:numRef>
              <c:f>Planilha1!$B$3:$B$4</c:f>
              <c:numCache>
                <c:formatCode>General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7-4D32-B747-B9274379D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/>
              <a:t>4. Atualização</a:t>
            </a:r>
            <a:r>
              <a:rPr lang="pt-BR" sz="2400" b="1" baseline="0"/>
              <a:t> Cadastral</a:t>
            </a:r>
            <a:endParaRPr lang="pt-BR" sz="2400" b="1"/>
          </a:p>
        </c:rich>
      </c:tx>
      <c:layout>
        <c:manualLayout>
          <c:xMode val="edge"/>
          <c:yMode val="edge"/>
          <c:x val="0.25239604924512665"/>
          <c:y val="0.10351684831028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0703807364817E-2"/>
          <c:y val="0.236157047487704"/>
          <c:w val="0.93018934101082251"/>
          <c:h val="0.754016866617035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46FB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00-43F8-8CDE-EA4DBBDB5A0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00-43F8-8CDE-EA4DBBDB5A08}"/>
              </c:ext>
            </c:extLst>
          </c:dPt>
          <c:val>
            <c:numRef>
              <c:f>Planilha1!$B$3:$B$4</c:f>
              <c:numCache>
                <c:formatCode>General</c:formatCode>
                <c:ptCount val="2"/>
                <c:pt idx="0">
                  <c:v>0.32500000000000001</c:v>
                </c:pt>
                <c:pt idx="1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00-43F8-8CDE-EA4DBBDB5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5. E</a:t>
            </a:r>
            <a:r>
              <a:rPr lang="pt-BR" sz="2400" b="1" baseline="0" dirty="0"/>
              <a:t>strutura e Governança </a:t>
            </a:r>
            <a:endParaRPr lang="pt-BR" sz="2400" b="1" dirty="0"/>
          </a:p>
        </c:rich>
      </c:tx>
      <c:layout>
        <c:manualLayout>
          <c:xMode val="edge"/>
          <c:yMode val="edge"/>
          <c:x val="0.21199794131842864"/>
          <c:y val="7.140534205007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305082362054698"/>
          <c:w val="0.94854527340501427"/>
          <c:h val="0.76876940568882568"/>
        </c:manualLayout>
      </c:layout>
      <c:pie3DChart>
        <c:varyColors val="1"/>
        <c:ser>
          <c:idx val="0"/>
          <c:order val="0"/>
          <c:spPr>
            <a:solidFill>
              <a:sysClr val="window" lastClr="FFFFFF">
                <a:lumMod val="75000"/>
              </a:sysClr>
            </a:solidFill>
          </c:spPr>
          <c:dPt>
            <c:idx val="0"/>
            <c:bubble3D val="0"/>
            <c:spPr>
              <a:solidFill>
                <a:srgbClr val="446FB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5B-413F-BA9F-FC5CB257EA6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5B-413F-BA9F-FC5CB257EA6F}"/>
              </c:ext>
            </c:extLst>
          </c:dPt>
          <c:val>
            <c:numRef>
              <c:f>Planilha1!$B$3:$B$4</c:f>
              <c:numCache>
                <c:formatCode>General</c:formatCode>
                <c:ptCount val="2"/>
                <c:pt idx="0">
                  <c:v>0.17499999999999999</c:v>
                </c:pt>
                <c:pt idx="1">
                  <c:v>0.82499999999999996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B-413F-BA9F-FC5CB257E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6.</a:t>
            </a:r>
            <a:r>
              <a:rPr lang="pt-BR" sz="2400" b="1" baseline="0" dirty="0"/>
              <a:t> Treinamentos PLD/FTP </a:t>
            </a:r>
            <a:endParaRPr lang="pt-BR" sz="2400" b="1" dirty="0"/>
          </a:p>
        </c:rich>
      </c:tx>
      <c:layout>
        <c:manualLayout>
          <c:xMode val="edge"/>
          <c:yMode val="edge"/>
          <c:x val="0.19116790937821959"/>
          <c:y val="8.8324017678192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20369325041407E-2"/>
          <c:y val="0.21105663682052497"/>
          <c:w val="0.94359261349917189"/>
          <c:h val="0.763316755631127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46FB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8-4E86-B8AD-9FD03A924C6E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8-4E86-B8AD-9FD03A924C6E}"/>
              </c:ext>
            </c:extLst>
          </c:dPt>
          <c:val>
            <c:numRef>
              <c:f>Planilha1!$B$3:$B$4</c:f>
              <c:numCache>
                <c:formatCode>General</c:formatCode>
                <c:ptCount val="2"/>
                <c:pt idx="0">
                  <c:v>0.22500000000000001</c:v>
                </c:pt>
                <c:pt idx="1">
                  <c:v>0.77500000000000002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18-4E86-B8AD-9FD03A924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3E8FDE_20C0CD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18BCFE-4EFE-408B-84A5-070C6ADCB792}" authorId="{0888A246-E0D5-FA24-E83D-9899E7561D7E}" created="2022-09-08T13:13:17.551">
    <pc:sldMkLst xmlns:pc="http://schemas.microsoft.com/office/powerpoint/2013/main/command">
      <pc:docMk/>
      <pc:sldMk cId="549506341" sldId="2134806494"/>
    </pc:sldMkLst>
    <p188:txBody>
      <a:bodyPr/>
      <a:lstStyle/>
      <a:p>
        <a:r>
          <a:rPr lang="pt-BR"/>
          <a:t>Validado. Cruzar nomes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996C-CA2C-436E-A903-7F2E7C68ADF8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F0E9-F5E0-4616-9C10-7A8C156C72C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514A-F4CA-40F5-B508-6CC5FEA6DD64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8404-7DFF-4128-BBDB-E2DC0C77B12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05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Melhores esforços para INR;</a:t>
            </a:r>
          </a:p>
          <a:p>
            <a:r>
              <a:rPr lang="pt-BR" dirty="0"/>
              <a:t>OUT/2020: Política de ABR: verificar se o conteúdo atende a exigência regulatória. Verificar se a regra está com </a:t>
            </a:r>
            <a:r>
              <a:rPr lang="pt-BR" dirty="0" err="1"/>
              <a:t>fit</a:t>
            </a:r>
            <a:r>
              <a:rPr lang="pt-BR" dirty="0"/>
              <a:t> regulatório. </a:t>
            </a:r>
          </a:p>
          <a:p>
            <a:r>
              <a:rPr lang="pt-BR" dirty="0"/>
              <a:t>Fase 2: definição do escopo</a:t>
            </a:r>
          </a:p>
          <a:p>
            <a:pPr marL="342900" indent="-342900">
              <a:buAutoNum type="arabicPlain" startAt="19"/>
            </a:pPr>
            <a:r>
              <a:rPr lang="pt-BR" dirty="0"/>
              <a:t>Itens mínimos requeridos. </a:t>
            </a:r>
          </a:p>
          <a:p>
            <a:pPr marL="342900" indent="-342900">
              <a:buAutoNum type="arabicPlain" startAt="19"/>
            </a:pPr>
            <a:r>
              <a:rPr lang="pt-BR" dirty="0"/>
              <a:t>Alta administração: conciliar comercial e controle </a:t>
            </a:r>
          </a:p>
          <a:p>
            <a:pPr marL="342900" indent="-342900">
              <a:buAutoNum type="arabicPlain" startAt="19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3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Essência de uma AIR. Como foram analisados os pontos e controles. Produto: teste, fraquezas identificadas com seus planos de ação, responsáveis, prazos. CVM irá </a:t>
            </a:r>
            <a:r>
              <a:rPr lang="pt-BR" dirty="0" err="1"/>
              <a:t>aboradr</a:t>
            </a:r>
            <a:r>
              <a:rPr lang="pt-BR" dirty="0"/>
              <a:t> com relação a AIR? Trazer o resultado dessas avaliações. </a:t>
            </a:r>
          </a:p>
          <a:p>
            <a:r>
              <a:rPr lang="pt-BR" dirty="0"/>
              <a:t>Pontos: -auditoria, -padrões mínimos de governanças; eficácia de controle; planos de ação para deficiências identificadas, planos de ação. Falta de entendimento do conteúdo de um AIR e o envolvimento que a alta administração precisa ter nesse processo.</a:t>
            </a:r>
          </a:p>
          <a:p>
            <a:r>
              <a:rPr lang="pt-BR" dirty="0" err="1"/>
              <a:t>Proxi</a:t>
            </a:r>
            <a:r>
              <a:rPr lang="pt-BR" dirty="0"/>
              <a:t> – experiência de relatório de controles internos mostrou que isso é um processo evolutivo. Timing da evolução. CVM deveria falar que a tolerância não é mais a mesma. </a:t>
            </a:r>
          </a:p>
          <a:p>
            <a:r>
              <a:rPr lang="pt-BR" dirty="0"/>
              <a:t>-----Colocar os 19 critérios mínimos (BSM) = Yuri (todos)</a:t>
            </a:r>
          </a:p>
          <a:p>
            <a:r>
              <a:rPr lang="pt-BR" dirty="0"/>
              <a:t>-Fase 1: estrutura da política e </a:t>
            </a:r>
            <a:r>
              <a:rPr lang="pt-BR" dirty="0" err="1"/>
              <a:t>cross</a:t>
            </a:r>
            <a:r>
              <a:rPr lang="pt-BR" dirty="0"/>
              <a:t> com itens regulatórios</a:t>
            </a:r>
          </a:p>
          <a:p>
            <a:r>
              <a:rPr lang="pt-BR" dirty="0"/>
              <a:t>Fase de completude. Para os auditados pela BSM, o escopo foi – política descritiva que atendia a autorregulação. Nesse momento não entrou no momento de criticar o mérito das regras. Cronograma de atualização cadastral, etc. O que buscávamos nessa fase 1 de orientação (um dos papéis do autorregulador, apoio, consultoria, construção para aderência à necessidade regulatória).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Definimos 6 temas prioritários para validação na auditoria da BSM. O que significa validação? Escrito x feito x efetividade.</a:t>
            </a:r>
          </a:p>
          <a:p>
            <a:r>
              <a:rPr lang="pt-BR" dirty="0"/>
              <a:t>Colocar aqui a questão do INR. Identificação do beneficiário final.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Legenda: cores.</a:t>
            </a:r>
          </a:p>
          <a:p>
            <a:r>
              <a:rPr lang="pt-BR" dirty="0"/>
              <a:t>Azul: percentual de deficiência apontado. </a:t>
            </a:r>
            <a:r>
              <a:rPr lang="pt-BR" b="1" dirty="0"/>
              <a:t>O percentual é sempre de participantes que tiveram apontamentos relacionados ao </a:t>
            </a:r>
            <a:r>
              <a:rPr lang="pt-BR" b="1" dirty="0" err="1"/>
              <a:t>macrotema</a:t>
            </a:r>
            <a:r>
              <a:rPr lang="pt-BR" b="1" dirty="0"/>
              <a:t>. </a:t>
            </a:r>
          </a:p>
          <a:p>
            <a:r>
              <a:rPr lang="pt-BR" b="1" dirty="0"/>
              <a:t>2 </a:t>
            </a:r>
            <a:r>
              <a:rPr lang="pt-BR" b="1" dirty="0" err="1"/>
              <a:t>Viéses</a:t>
            </a:r>
            <a:r>
              <a:rPr lang="pt-BR" b="1" dirty="0"/>
              <a:t>: </a:t>
            </a:r>
            <a:r>
              <a:rPr lang="pt-BR" b="0" dirty="0"/>
              <a:t>1) quantitativo e 2) qualitativo. Olhamos, não atenderam mas sabemos o que não atenderam. Explicar um pouco de cada. Cruzamento da ABR com a regra x entidade administradora. A integridade da base foi checada (essa base foi para o autorregulador).</a:t>
            </a:r>
          </a:p>
          <a:p>
            <a:r>
              <a:rPr lang="pt-BR" b="0" dirty="0"/>
              <a:t>Esse slide precisa ser transformado em 6. </a:t>
            </a:r>
          </a:p>
          <a:p>
            <a:r>
              <a:rPr lang="pt-BR" b="0" dirty="0"/>
              <a:t>+Usar palavra: não cumprimento, não conformidade.</a:t>
            </a:r>
          </a:p>
          <a:p>
            <a:r>
              <a:rPr lang="pt-BR" b="0" dirty="0"/>
              <a:t>Integridade de base de ADR – explicar. </a:t>
            </a:r>
          </a:p>
          <a:p>
            <a:r>
              <a:rPr lang="pt-BR" b="0" dirty="0"/>
              <a:t>Levar os 3 primeiros itens. Não descartar os demais 3 itens do escopo. É possível calibrar o discurso. Destaque: dever de cumprimento regulatório relacionado à proposta de valor da instituição. </a:t>
            </a:r>
          </a:p>
          <a:p>
            <a:r>
              <a:rPr lang="pt-BR" b="0" dirty="0"/>
              <a:t>Alta administração ser o </a:t>
            </a:r>
            <a:r>
              <a:rPr lang="pt-BR" b="0" dirty="0" err="1"/>
              <a:t>sponsor</a:t>
            </a:r>
            <a:r>
              <a:rPr lang="pt-BR" b="0" dirty="0"/>
              <a:t> desse processo. O que se espera dele?</a:t>
            </a:r>
          </a:p>
          <a:p>
            <a:r>
              <a:rPr lang="pt-BR" b="0" dirty="0"/>
              <a:t>-Yuri: 2 slides. </a:t>
            </a: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8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Legenda: cores.</a:t>
            </a:r>
          </a:p>
          <a:p>
            <a:r>
              <a:rPr lang="pt-BR" dirty="0"/>
              <a:t>Azul: percentual de deficiência apontado. </a:t>
            </a:r>
            <a:r>
              <a:rPr lang="pt-BR" b="1" dirty="0"/>
              <a:t>O percentual é sempre de participantes que tiveram apontamentos relacionados ao </a:t>
            </a:r>
            <a:r>
              <a:rPr lang="pt-BR" b="1" dirty="0" err="1"/>
              <a:t>macrotema</a:t>
            </a:r>
            <a:r>
              <a:rPr lang="pt-BR" b="1" dirty="0"/>
              <a:t>. </a:t>
            </a:r>
          </a:p>
          <a:p>
            <a:r>
              <a:rPr lang="pt-BR" b="1" dirty="0"/>
              <a:t>2 </a:t>
            </a:r>
            <a:r>
              <a:rPr lang="pt-BR" b="1" dirty="0" err="1"/>
              <a:t>Viéses</a:t>
            </a:r>
            <a:r>
              <a:rPr lang="pt-BR" b="1" dirty="0"/>
              <a:t>: </a:t>
            </a:r>
            <a:r>
              <a:rPr lang="pt-BR" b="0" dirty="0"/>
              <a:t>1) quantitativo e 2) qualitativo. Olhamos, não atenderam mas sabemos o que não atenderam. Explicar um pouco de cada. Cruzamento da ABR com a regra x entidade administradora. A integridade da base foi checada (essa base foi para o autorregulador).</a:t>
            </a:r>
          </a:p>
          <a:p>
            <a:r>
              <a:rPr lang="pt-BR" b="0" dirty="0"/>
              <a:t>Esse slide precisa ser transformado em 6. </a:t>
            </a:r>
          </a:p>
          <a:p>
            <a:r>
              <a:rPr lang="pt-BR" b="0" dirty="0"/>
              <a:t>+Usar palavra: não cumprimento, não conformidade.</a:t>
            </a:r>
          </a:p>
          <a:p>
            <a:r>
              <a:rPr lang="pt-BR" b="0" dirty="0"/>
              <a:t>Integridade de base de ADR – explicar. </a:t>
            </a:r>
          </a:p>
          <a:p>
            <a:r>
              <a:rPr lang="pt-BR" b="0" dirty="0"/>
              <a:t>Levar os 3 primeiros itens. Não descartar os demais 3 itens do escopo. É possível calibrar o discurso. Destaque: dever de cumprimento regulatório relacionado à proposta de valor da instituição. </a:t>
            </a:r>
          </a:p>
          <a:p>
            <a:r>
              <a:rPr lang="pt-BR" b="0" dirty="0"/>
              <a:t>Alta administração ser o </a:t>
            </a:r>
            <a:r>
              <a:rPr lang="pt-BR" b="0" dirty="0" err="1"/>
              <a:t>sponsor</a:t>
            </a:r>
            <a:r>
              <a:rPr lang="pt-BR" b="0" dirty="0"/>
              <a:t> desse processo. O que se espera dele?</a:t>
            </a:r>
          </a:p>
          <a:p>
            <a:r>
              <a:rPr lang="pt-BR" b="0" dirty="0"/>
              <a:t>-Yuri: 2 slides. </a:t>
            </a: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Yuri: trazer estatística do ponto 2. Mostrar. </a:t>
            </a:r>
          </a:p>
          <a:p>
            <a:r>
              <a:rPr lang="pt-BR" dirty="0"/>
              <a:t>Conceito de efetividade? CVM? Esperava nos relatórios os indicadores do sistema de monitoramento. Quantidade de alertas gerados, pro grupo de riscos, analisadas, atipicidade na 2ª linha do comitê e ao COAF. Mostrar fluxo de monitoramento. CVM tem compreensão maior de efetividade. </a:t>
            </a:r>
          </a:p>
          <a:p>
            <a:r>
              <a:rPr lang="pt-BR" dirty="0"/>
              <a:t>É esperado plano de  ação no relatório.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9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RID)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6724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4707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23">
            <a:extLst>
              <a:ext uri="{FF2B5EF4-FFF2-40B4-BE49-F238E27FC236}">
                <a16:creationId xmlns:a16="http://schemas.microsoft.com/office/drawing/2014/main" id="{EBF4C87C-8051-4F6B-942C-C90B3920B74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2022496" y="3500755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A3945BDA-49FC-4ECE-ABB0-9D28C0A61350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769916" y="3500755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449B2AFF-1AD5-454A-A0DA-1DE59241EF7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3461753" y="3500755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4" name="Espaço Reservado para Texto 23">
            <a:extLst>
              <a:ext uri="{FF2B5EF4-FFF2-40B4-BE49-F238E27FC236}">
                <a16:creationId xmlns:a16="http://schemas.microsoft.com/office/drawing/2014/main" id="{C25ABB8D-5610-4E77-882B-39C04FB35414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2022496" y="6779290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9" name="Espaço Reservado para Texto 23">
            <a:extLst>
              <a:ext uri="{FF2B5EF4-FFF2-40B4-BE49-F238E27FC236}">
                <a16:creationId xmlns:a16="http://schemas.microsoft.com/office/drawing/2014/main" id="{FBB1CF9D-52AE-47C5-A6D7-D8315AEA5D5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769916" y="6779290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4" name="Espaço Reservado para Texto 23">
            <a:extLst>
              <a:ext uri="{FF2B5EF4-FFF2-40B4-BE49-F238E27FC236}">
                <a16:creationId xmlns:a16="http://schemas.microsoft.com/office/drawing/2014/main" id="{B75079FC-CD07-44CA-8756-73A9278AA438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3461753" y="6779290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69" name="Imagem 68" descr="Logotipo, nome da empresa&#10;&#10;Descrição gerada automaticamente">
            <a:extLst>
              <a:ext uri="{FF2B5EF4-FFF2-40B4-BE49-F238E27FC236}">
                <a16:creationId xmlns:a16="http://schemas.microsoft.com/office/drawing/2014/main" id="{967B4C7E-5994-4F0E-A831-077F44F5D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5318319" y="8723087"/>
            <a:ext cx="1951304" cy="901602"/>
          </a:xfrm>
          <a:prstGeom prst="rect">
            <a:avLst/>
          </a:prstGeom>
        </p:spPr>
      </p:pic>
      <p:sp>
        <p:nvSpPr>
          <p:cNvPr id="70" name="Textfeld 26">
            <a:extLst>
              <a:ext uri="{FF2B5EF4-FFF2-40B4-BE49-F238E27FC236}">
                <a16:creationId xmlns:a16="http://schemas.microsoft.com/office/drawing/2014/main" id="{A31D4FC1-7AE9-49E6-91AE-4764FD96FC82}"/>
              </a:ext>
            </a:extLst>
          </p:cNvPr>
          <p:cNvSpPr txBox="1"/>
          <p:nvPr userDrawn="1"/>
        </p:nvSpPr>
        <p:spPr>
          <a:xfrm>
            <a:off x="113504" y="9483246"/>
            <a:ext cx="438150" cy="12024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defRPr/>
            </a:pPr>
            <a:fld id="{14024BB3-640A-42C7-B78D-F5C774E154A6}" type="slidenum">
              <a:rPr lang="en-US" sz="1399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‹nº›</a:t>
            </a:fld>
            <a:endParaRPr lang="en-US" sz="11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20">
            <a:extLst>
              <a:ext uri="{FF2B5EF4-FFF2-40B4-BE49-F238E27FC236}">
                <a16:creationId xmlns:a16="http://schemas.microsoft.com/office/drawing/2014/main" id="{03C6455A-0AF8-4946-A891-4D6ECD55343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713901" y="215813"/>
            <a:ext cx="1308595" cy="1306294"/>
          </a:xfrm>
          <a:prstGeom prst="arc">
            <a:avLst>
              <a:gd name="adj1" fmla="val 8663"/>
              <a:gd name="adj2" fmla="val 5391507"/>
            </a:avLst>
          </a:prstGeom>
          <a:ln w="127000">
            <a:solidFill>
              <a:schemeClr val="accent4"/>
            </a:solidFill>
          </a:ln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0BE94F10-CD9F-4DCC-834B-E5D7FB96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232" y="328569"/>
            <a:ext cx="15546460" cy="98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9" b="1" i="0" u="none" spc="0">
                <a:solidFill>
                  <a:srgbClr val="00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espaço para título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2A02343-C126-4AEA-B2F7-923C754D4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450" y="1743489"/>
            <a:ext cx="15544529" cy="4696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016" spc="432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ESPAÇO PARA SUBTÍTULO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2ABDF1FD-C6D6-40E5-AF6E-69C8191F976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96232" y="2867881"/>
            <a:ext cx="594939" cy="594819"/>
          </a:xfrm>
          <a:prstGeom prst="rect">
            <a:avLst/>
          </a:prstGeom>
          <a:solidFill>
            <a:schemeClr val="accent4">
              <a:alpha val="82000"/>
            </a:schemeClr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D2AD731E-B737-4E65-8C1B-5F52D03CC2B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923531" y="2543210"/>
            <a:ext cx="715838" cy="98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9" b="1" i="0" u="none" spc="0">
                <a:solidFill>
                  <a:srgbClr val="12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91B5BC2E-F8FE-4441-A89F-2E0495DC538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936649" y="2731550"/>
            <a:ext cx="3166072" cy="79972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16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 destaque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9CA1C4C4-710C-4841-BE27-894E6C8DFB8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96232" y="3700826"/>
            <a:ext cx="4106489" cy="14224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br>
              <a:rPr lang="pt-BR"/>
            </a:b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.</a:t>
            </a:r>
          </a:p>
        </p:txBody>
      </p:sp>
      <p:sp>
        <p:nvSpPr>
          <p:cNvPr id="21" name="Espaço Reservado para Texto 11">
            <a:extLst>
              <a:ext uri="{FF2B5EF4-FFF2-40B4-BE49-F238E27FC236}">
                <a16:creationId xmlns:a16="http://schemas.microsoft.com/office/drawing/2014/main" id="{74A9679C-FAF6-4EFE-9F5F-872534BC69B0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743652" y="2867881"/>
            <a:ext cx="594939" cy="594819"/>
          </a:xfrm>
          <a:prstGeom prst="rect">
            <a:avLst/>
          </a:prstGeom>
          <a:solidFill>
            <a:schemeClr val="accent4">
              <a:alpha val="82000"/>
            </a:schemeClr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AA3AC90E-E110-4113-B06A-9915ED3C86D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5942" y="2543210"/>
            <a:ext cx="715838" cy="98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9" b="1" i="0" u="none" spc="0">
                <a:solidFill>
                  <a:srgbClr val="12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86F1F9FD-C92E-4308-B91A-D1B4A93075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684069" y="2731550"/>
            <a:ext cx="3166072" cy="79972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16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 destaque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DF744B4E-0999-4764-BDE6-C99A60217CD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743652" y="3700826"/>
            <a:ext cx="4106489" cy="14224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br>
              <a:rPr lang="pt-BR"/>
            </a:b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.</a:t>
            </a:r>
          </a:p>
        </p:txBody>
      </p:sp>
      <p:sp>
        <p:nvSpPr>
          <p:cNvPr id="26" name="Espaço Reservado para Texto 11">
            <a:extLst>
              <a:ext uri="{FF2B5EF4-FFF2-40B4-BE49-F238E27FC236}">
                <a16:creationId xmlns:a16="http://schemas.microsoft.com/office/drawing/2014/main" id="{7C8DB367-7EE6-46EC-A63C-A6B1ECFE167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2435489" y="2867881"/>
            <a:ext cx="594939" cy="594819"/>
          </a:xfrm>
          <a:prstGeom prst="rect">
            <a:avLst/>
          </a:prstGeom>
          <a:solidFill>
            <a:schemeClr val="accent4">
              <a:alpha val="82000"/>
            </a:schemeClr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DE7BA671-1E2A-42F4-BD98-63865906828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547779" y="2543210"/>
            <a:ext cx="715838" cy="98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9" b="1" i="0" u="none" spc="0">
                <a:solidFill>
                  <a:srgbClr val="12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A21E02A1-C75D-4F20-A57F-D59CE4A54BF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375906" y="2731550"/>
            <a:ext cx="3166072" cy="79972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16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 destaque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99535707-5D98-441A-AAD0-2F1B8636E23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435489" y="3700826"/>
            <a:ext cx="4106489" cy="14224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br>
              <a:rPr lang="pt-BR"/>
            </a:b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.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26796A6E-B262-498C-A898-C3A6F5EC228C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5216831" y="3080095"/>
            <a:ext cx="1415981" cy="182537"/>
          </a:xfrm>
          <a:prstGeom prst="rightArrow">
            <a:avLst>
              <a:gd name="adj1" fmla="val 22728"/>
              <a:gd name="adj2" fmla="val 58836"/>
            </a:avLst>
          </a:prstGeom>
          <a:solidFill>
            <a:schemeClr val="accent2"/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8858CA57-78FE-4070-8FCF-5D4FA9BD7FE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0934825" y="3080095"/>
            <a:ext cx="1415981" cy="182537"/>
          </a:xfrm>
          <a:prstGeom prst="rightArrow">
            <a:avLst>
              <a:gd name="adj1" fmla="val 22728"/>
              <a:gd name="adj2" fmla="val 58836"/>
            </a:avLst>
          </a:prstGeom>
          <a:solidFill>
            <a:schemeClr val="accent2"/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B20D4111-683A-4407-876C-559F38D39BBE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6618206" y="3150927"/>
            <a:ext cx="939544" cy="4087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" name="Espaço Reservado para Texto 11">
            <a:extLst>
              <a:ext uri="{FF2B5EF4-FFF2-40B4-BE49-F238E27FC236}">
                <a16:creationId xmlns:a16="http://schemas.microsoft.com/office/drawing/2014/main" id="{FB4E611C-8381-4C00-8A5F-AD0DEA44B5C9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96232" y="6146415"/>
            <a:ext cx="594939" cy="594819"/>
          </a:xfrm>
          <a:prstGeom prst="rect">
            <a:avLst/>
          </a:prstGeom>
          <a:solidFill>
            <a:schemeClr val="accent4">
              <a:alpha val="82000"/>
            </a:schemeClr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2B4A1732-066A-4394-89EF-E7CB5FCA432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122313" y="5543449"/>
            <a:ext cx="715838" cy="98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9" b="1" i="0" u="none" spc="0">
                <a:solidFill>
                  <a:srgbClr val="12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10">
            <a:extLst>
              <a:ext uri="{FF2B5EF4-FFF2-40B4-BE49-F238E27FC236}">
                <a16:creationId xmlns:a16="http://schemas.microsoft.com/office/drawing/2014/main" id="{0E9CD250-2805-4C4E-857B-44EA0F31485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936649" y="6010085"/>
            <a:ext cx="3166072" cy="79972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16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 destaque</a:t>
            </a:r>
          </a:p>
        </p:txBody>
      </p:sp>
      <p:sp>
        <p:nvSpPr>
          <p:cNvPr id="45" name="Espaço Reservado para Texto 10">
            <a:extLst>
              <a:ext uri="{FF2B5EF4-FFF2-40B4-BE49-F238E27FC236}">
                <a16:creationId xmlns:a16="http://schemas.microsoft.com/office/drawing/2014/main" id="{B0238377-CCD4-4A08-B404-2B3CB3E18B7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96232" y="6979361"/>
            <a:ext cx="4106489" cy="142244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br>
              <a:rPr lang="pt-BR"/>
            </a:b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.</a:t>
            </a:r>
          </a:p>
        </p:txBody>
      </p:sp>
      <p:sp>
        <p:nvSpPr>
          <p:cNvPr id="46" name="Espaço Reservado para Texto 11">
            <a:extLst>
              <a:ext uri="{FF2B5EF4-FFF2-40B4-BE49-F238E27FC236}">
                <a16:creationId xmlns:a16="http://schemas.microsoft.com/office/drawing/2014/main" id="{AC7BAF63-ED42-4E26-9EB2-20388173C3BA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743652" y="6146415"/>
            <a:ext cx="594939" cy="594819"/>
          </a:xfrm>
          <a:prstGeom prst="rect">
            <a:avLst/>
          </a:prstGeom>
          <a:solidFill>
            <a:schemeClr val="accent4">
              <a:alpha val="82000"/>
            </a:schemeClr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7" name="Espaço Reservado para Texto 10">
            <a:extLst>
              <a:ext uri="{FF2B5EF4-FFF2-40B4-BE49-F238E27FC236}">
                <a16:creationId xmlns:a16="http://schemas.microsoft.com/office/drawing/2014/main" id="{534E2AF0-B5FA-4E64-B264-F26361CFA51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855942" y="5821745"/>
            <a:ext cx="715838" cy="98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9" b="1" i="0" u="none" spc="0">
                <a:solidFill>
                  <a:srgbClr val="12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10">
            <a:extLst>
              <a:ext uri="{FF2B5EF4-FFF2-40B4-BE49-F238E27FC236}">
                <a16:creationId xmlns:a16="http://schemas.microsoft.com/office/drawing/2014/main" id="{88A052C4-364D-41FB-807B-BD4B9FDA7E1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684069" y="6010085"/>
            <a:ext cx="3166072" cy="79972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16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 destaque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51201AF7-79EE-4AE0-A983-331933ECEF4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743652" y="6979361"/>
            <a:ext cx="4106489" cy="142244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br>
              <a:rPr lang="pt-BR"/>
            </a:b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.</a:t>
            </a:r>
          </a:p>
        </p:txBody>
      </p:sp>
      <p:sp>
        <p:nvSpPr>
          <p:cNvPr id="51" name="Espaço Reservado para Texto 11">
            <a:extLst>
              <a:ext uri="{FF2B5EF4-FFF2-40B4-BE49-F238E27FC236}">
                <a16:creationId xmlns:a16="http://schemas.microsoft.com/office/drawing/2014/main" id="{0CC96D71-38CA-42FB-A2A7-3C9B5BEC4A6E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2435489" y="6146415"/>
            <a:ext cx="594939" cy="594819"/>
          </a:xfrm>
          <a:prstGeom prst="rect">
            <a:avLst/>
          </a:prstGeom>
          <a:solidFill>
            <a:schemeClr val="accent4">
              <a:alpha val="82000"/>
            </a:schemeClr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2" name="Espaço Reservado para Texto 10">
            <a:extLst>
              <a:ext uri="{FF2B5EF4-FFF2-40B4-BE49-F238E27FC236}">
                <a16:creationId xmlns:a16="http://schemas.microsoft.com/office/drawing/2014/main" id="{7BCBF571-435B-4FC2-85B7-95A6635CEC6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2547779" y="5821745"/>
            <a:ext cx="715838" cy="98806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9" b="1" i="0" u="none" spc="0">
                <a:solidFill>
                  <a:srgbClr val="12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:a16="http://schemas.microsoft.com/office/drawing/2014/main" id="{6D9D7866-3A87-4D82-A958-E8015DCC859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3375906" y="6010085"/>
            <a:ext cx="3166072" cy="799722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16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 destaque</a:t>
            </a:r>
          </a:p>
        </p:txBody>
      </p:sp>
      <p:sp>
        <p:nvSpPr>
          <p:cNvPr id="55" name="Espaço Reservado para Texto 10">
            <a:extLst>
              <a:ext uri="{FF2B5EF4-FFF2-40B4-BE49-F238E27FC236}">
                <a16:creationId xmlns:a16="http://schemas.microsoft.com/office/drawing/2014/main" id="{C81A716F-3024-4C92-A9DE-C806EA03586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2435489" y="6979361"/>
            <a:ext cx="4106489" cy="142244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br>
              <a:rPr lang="pt-BR"/>
            </a:b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.</a:t>
            </a:r>
          </a:p>
        </p:txBody>
      </p:sp>
      <p:sp>
        <p:nvSpPr>
          <p:cNvPr id="56" name="Espaço Reservado para Texto 36">
            <a:extLst>
              <a:ext uri="{FF2B5EF4-FFF2-40B4-BE49-F238E27FC236}">
                <a16:creationId xmlns:a16="http://schemas.microsoft.com/office/drawing/2014/main" id="{4EAFCE42-E66E-41D4-9E6E-21D056B6BA52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5216831" y="6358630"/>
            <a:ext cx="1415981" cy="182537"/>
          </a:xfrm>
          <a:prstGeom prst="rightArrow">
            <a:avLst>
              <a:gd name="adj1" fmla="val 22728"/>
              <a:gd name="adj2" fmla="val 58836"/>
            </a:avLst>
          </a:prstGeom>
          <a:solidFill>
            <a:schemeClr val="accent2"/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7" name="Espaço Reservado para Texto 36">
            <a:extLst>
              <a:ext uri="{FF2B5EF4-FFF2-40B4-BE49-F238E27FC236}">
                <a16:creationId xmlns:a16="http://schemas.microsoft.com/office/drawing/2014/main" id="{D07803CB-C26A-4708-BB71-4940AFF53ADA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0934825" y="6358630"/>
            <a:ext cx="1415981" cy="182537"/>
          </a:xfrm>
          <a:prstGeom prst="rightArrow">
            <a:avLst>
              <a:gd name="adj1" fmla="val 22728"/>
              <a:gd name="adj2" fmla="val 58836"/>
            </a:avLst>
          </a:prstGeom>
          <a:solidFill>
            <a:schemeClr val="accent2"/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8" name="Espaço Reservado para Texto 36">
            <a:extLst>
              <a:ext uri="{FF2B5EF4-FFF2-40B4-BE49-F238E27FC236}">
                <a16:creationId xmlns:a16="http://schemas.microsoft.com/office/drawing/2014/main" id="{4AA669D8-DDB8-4DFC-BFCD-397FB9FC9C4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" y="6358630"/>
            <a:ext cx="799285" cy="182537"/>
          </a:xfrm>
          <a:prstGeom prst="rightArrow">
            <a:avLst>
              <a:gd name="adj1" fmla="val 22728"/>
              <a:gd name="adj2" fmla="val 58836"/>
            </a:avLst>
          </a:prstGeom>
          <a:solidFill>
            <a:schemeClr val="accent2"/>
          </a:solidFill>
        </p:spPr>
        <p:txBody>
          <a:bodyPr/>
          <a:lstStyle>
            <a:lvl1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err="1"/>
              <a:t>Cliue</a:t>
            </a:r>
            <a:r>
              <a:rPr lang="pt-BR"/>
              <a:t>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</a:t>
            </a:r>
            <a:r>
              <a:rPr lang="pt-BR" err="1"/>
              <a:t>nív</a:t>
            </a:r>
            <a:br>
              <a:rPr lang="pt-BR"/>
            </a:br>
            <a:r>
              <a:rPr lang="pt-BR" err="1"/>
              <a:t>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265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39">
            <a:extLst>
              <a:ext uri="{FF2B5EF4-FFF2-40B4-BE49-F238E27FC236}">
                <a16:creationId xmlns:a16="http://schemas.microsoft.com/office/drawing/2014/main" id="{5B15A451-4878-44E0-B009-6314CF05D19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5674592" cy="9874250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 lIns="72000" tIns="288000" rIns="360000" anchor="t"/>
          <a:lstStyle>
            <a:lvl1pPr marL="518223" indent="0" algn="l">
              <a:buNone/>
              <a:defRPr sz="1600" spc="2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INSERIR IMAGEM</a:t>
            </a:r>
            <a:endParaRPr lang="en-US"/>
          </a:p>
        </p:txBody>
      </p:sp>
      <p:sp>
        <p:nvSpPr>
          <p:cNvPr id="11" name="Espaço Reservado para Texto 20">
            <a:extLst>
              <a:ext uri="{FF2B5EF4-FFF2-40B4-BE49-F238E27FC236}">
                <a16:creationId xmlns:a16="http://schemas.microsoft.com/office/drawing/2014/main" id="{E0A13FFD-0522-482D-83D3-AC56FC81431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6406454" y="856863"/>
            <a:ext cx="1308595" cy="1306294"/>
          </a:xfrm>
          <a:prstGeom prst="arc">
            <a:avLst>
              <a:gd name="adj1" fmla="val 8663"/>
              <a:gd name="adj2" fmla="val 5391507"/>
            </a:avLst>
          </a:prstGeom>
          <a:noFill/>
          <a:ln w="127000">
            <a:solidFill>
              <a:schemeClr val="accent6"/>
            </a:solidFill>
          </a:ln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E8CFAB5-386A-4DB4-8842-13E85FE7D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5318320" y="8723083"/>
            <a:ext cx="1951304" cy="901602"/>
          </a:xfrm>
          <a:prstGeom prst="rect">
            <a:avLst/>
          </a:prstGeom>
        </p:spPr>
      </p:pic>
      <p:sp>
        <p:nvSpPr>
          <p:cNvPr id="6" name="Textfeld 26">
            <a:extLst>
              <a:ext uri="{FF2B5EF4-FFF2-40B4-BE49-F238E27FC236}">
                <a16:creationId xmlns:a16="http://schemas.microsoft.com/office/drawing/2014/main" id="{CE0F0A3F-EAA9-46D5-A71F-178B45A78A8A}"/>
              </a:ext>
            </a:extLst>
          </p:cNvPr>
          <p:cNvSpPr txBox="1"/>
          <p:nvPr userDrawn="1"/>
        </p:nvSpPr>
        <p:spPr>
          <a:xfrm>
            <a:off x="113504" y="9483246"/>
            <a:ext cx="438150" cy="12024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defRPr/>
            </a:pPr>
            <a:fld id="{14024BB3-640A-42C7-B78D-F5C774E154A6}" type="slidenum">
              <a:rPr lang="en-US" sz="1398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‹nº›</a:t>
            </a:fld>
            <a:endParaRPr lang="en-US" sz="11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750435E1-AC69-4ECE-B681-E1916B369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784" y="315309"/>
            <a:ext cx="9805545" cy="154077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5758" b="1" i="0" u="none" spc="0">
                <a:solidFill>
                  <a:srgbClr val="123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espaço para título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3DFFC4B8-6875-4947-8384-6E8DDCA4DE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0005" y="2100059"/>
            <a:ext cx="4930693" cy="46969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016" spc="432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ESPAÇO PARA SUBTÍTULO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97AEB26A-773A-4B3B-8E88-814AB6C168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90004" y="3525136"/>
            <a:ext cx="4618045" cy="898237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None/>
              <a:defRPr sz="2592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Destaque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51C1D2F6-0A1F-4F33-93BE-870F77402F7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90004" y="4423376"/>
            <a:ext cx="4618045" cy="245038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2016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, magna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pulvinar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, </a:t>
            </a:r>
            <a:r>
              <a:rPr lang="pt-BR" err="1"/>
              <a:t>purus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malesuada</a:t>
            </a:r>
            <a:r>
              <a:rPr lang="pt-BR"/>
              <a:t> libero,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magna. 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BCD0FDE9-8C16-408E-AC32-57F32559C0B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90004" y="6873764"/>
            <a:ext cx="4618045" cy="2019104"/>
          </a:xfrm>
          <a:prstGeom prst="rect">
            <a:avLst/>
          </a:prstGeom>
        </p:spPr>
        <p:txBody>
          <a:bodyPr anchor="t"/>
          <a:lstStyle>
            <a:lvl1pPr marL="0" indent="-310933" algn="l">
              <a:lnSpc>
                <a:spcPct val="90000"/>
              </a:lnSpc>
              <a:spcBef>
                <a:spcPts val="0"/>
              </a:spcBef>
              <a:spcAft>
                <a:spcPts val="864"/>
              </a:spcAft>
              <a:buClr>
                <a:srgbClr val="37B99B"/>
              </a:buClr>
              <a:buFont typeface="Wingdings" panose="05000000000000000000" pitchFamily="2" charset="2"/>
              <a:buChar char="§"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</a:t>
            </a:r>
            <a:r>
              <a:rPr lang="pt-BR" err="1"/>
              <a:t>bullets</a:t>
            </a:r>
            <a:endParaRPr lang="pt-BR"/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26FF6EE0-7635-4FAD-AAA2-5F9DB540C74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876284" y="3525136"/>
            <a:ext cx="4618045" cy="898237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None/>
              <a:defRPr sz="2592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Destaque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A6A5F798-980D-4A17-87F2-547DB793566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1876284" y="4423376"/>
            <a:ext cx="4618045" cy="245038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576"/>
              </a:spcBef>
              <a:buNone/>
              <a:defRPr sz="2016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texto.</a:t>
            </a:r>
            <a:br>
              <a:rPr lang="pt-BR"/>
            </a:b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, magna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pulvinar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, </a:t>
            </a:r>
            <a:r>
              <a:rPr lang="pt-BR" err="1"/>
              <a:t>purus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malesuada</a:t>
            </a:r>
            <a:r>
              <a:rPr lang="pt-BR"/>
              <a:t> libero,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commodo</a:t>
            </a:r>
            <a:r>
              <a:rPr lang="pt-BR"/>
              <a:t> magna. 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52E9ED84-B690-44E5-BCAD-0C9645D908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1876284" y="6873764"/>
            <a:ext cx="4618045" cy="2019104"/>
          </a:xfrm>
          <a:prstGeom prst="rect">
            <a:avLst/>
          </a:prstGeom>
        </p:spPr>
        <p:txBody>
          <a:bodyPr anchor="t"/>
          <a:lstStyle>
            <a:lvl1pPr marL="0" indent="-310933" algn="l">
              <a:lnSpc>
                <a:spcPct val="90000"/>
              </a:lnSpc>
              <a:spcBef>
                <a:spcPts val="0"/>
              </a:spcBef>
              <a:spcAft>
                <a:spcPts val="864"/>
              </a:spcAft>
              <a:buClr>
                <a:srgbClr val="37B99B"/>
              </a:buClr>
              <a:buFont typeface="Wingdings" panose="05000000000000000000" pitchFamily="2" charset="2"/>
              <a:buChar char="§"/>
              <a:defRPr sz="1728" b="0">
                <a:solidFill>
                  <a:srgbClr val="899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inserir </a:t>
            </a:r>
            <a:r>
              <a:rPr lang="pt-BR" err="1"/>
              <a:t>bullets</a:t>
            </a:r>
            <a:endParaRPr lang="pt-BR"/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5BE515EA-8B14-479B-B460-77480F40DF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768424" y="2820101"/>
            <a:ext cx="803716" cy="789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 algn="l">
              <a:lnSpc>
                <a:spcPct val="120000"/>
              </a:lnSpc>
              <a:buNone/>
              <a:defRPr sz="144" b="1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20" name="Espaço Reservado para Texto 23">
            <a:extLst>
              <a:ext uri="{FF2B5EF4-FFF2-40B4-BE49-F238E27FC236}">
                <a16:creationId xmlns:a16="http://schemas.microsoft.com/office/drawing/2014/main" id="{1408ECD6-18ED-4F1B-991E-AFAD2DC4FBF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836305" y="3582208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29070C7A-C5E3-4079-B76F-8CD7F22E6F6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1954704" y="2820101"/>
            <a:ext cx="803716" cy="789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marL="0" indent="0" algn="l">
              <a:lnSpc>
                <a:spcPct val="120000"/>
              </a:lnSpc>
              <a:buNone/>
              <a:defRPr sz="144" b="1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22" name="Espaço Reservado para Texto 23">
            <a:extLst>
              <a:ext uri="{FF2B5EF4-FFF2-40B4-BE49-F238E27FC236}">
                <a16:creationId xmlns:a16="http://schemas.microsoft.com/office/drawing/2014/main" id="{E8B119A9-BE57-4C34-B4CB-815BCC194C3B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2022585" y="3582208"/>
            <a:ext cx="421739" cy="658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42791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ço Reservado para Texto 23">
            <a:extLst>
              <a:ext uri="{FF2B5EF4-FFF2-40B4-BE49-F238E27FC236}">
                <a16:creationId xmlns:a16="http://schemas.microsoft.com/office/drawing/2014/main" id="{AABF356C-E016-490F-BCB3-E1594B80E0BE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 flipV="1">
            <a:off x="385772" y="7989936"/>
            <a:ext cx="17417187" cy="280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Imagem 39">
            <a:extLst>
              <a:ext uri="{FF2B5EF4-FFF2-40B4-BE49-F238E27FC236}">
                <a16:creationId xmlns:a16="http://schemas.microsoft.com/office/drawing/2014/main" id="{0BBEBA77-3F85-4977-A4A7-F9D7CDDEE4B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17557750" cy="348088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 lIns="72000" tIns="288000" rIns="360000" anchor="t"/>
          <a:lstStyle>
            <a:lvl1pPr marL="518223" indent="0" algn="l">
              <a:buNone/>
              <a:defRPr sz="1600" spc="29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INSERIR IMAGEM</a:t>
            </a:r>
            <a:endParaRPr lang="en-US"/>
          </a:p>
        </p:txBody>
      </p:sp>
      <p:sp>
        <p:nvSpPr>
          <p:cNvPr id="4" name="Espaço Reservado para Texto 7">
            <a:extLst>
              <a:ext uri="{FF2B5EF4-FFF2-40B4-BE49-F238E27FC236}">
                <a16:creationId xmlns:a16="http://schemas.microsoft.com/office/drawing/2014/main" id="{A54FC342-04A0-4E6F-8CB7-1F4B0547DEE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0" y="2214251"/>
            <a:ext cx="17557750" cy="1306295"/>
          </a:xfrm>
          <a:prstGeom prst="rect">
            <a:avLst/>
          </a:prstGeom>
          <a:solidFill>
            <a:srgbClr val="053273">
              <a:alpha val="95000"/>
            </a:srgbClr>
          </a:solidFill>
        </p:spPr>
        <p:txBody>
          <a:bodyPr/>
          <a:lstStyle>
            <a:lvl1pPr algn="l">
              <a:buNone/>
              <a:defRPr sz="1728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5D613384-D0C6-4A72-8484-385A47470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69178" y="2337492"/>
            <a:ext cx="3828392" cy="9776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016" spc="432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SUBTÍTULO</a:t>
            </a:r>
          </a:p>
          <a:p>
            <a:pPr lvl="0"/>
            <a:r>
              <a:rPr lang="pt-BR"/>
              <a:t>DO SLIDE</a:t>
            </a:r>
          </a:p>
        </p:txBody>
      </p:sp>
      <p:sp>
        <p:nvSpPr>
          <p:cNvPr id="7" name="Espaço Reservado para Texto 20">
            <a:extLst>
              <a:ext uri="{FF2B5EF4-FFF2-40B4-BE49-F238E27FC236}">
                <a16:creationId xmlns:a16="http://schemas.microsoft.com/office/drawing/2014/main" id="{A6C98715-1F10-4B41-847E-A2F4FC668EE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rot="10800000">
            <a:off x="332580" y="1948614"/>
            <a:ext cx="1308595" cy="1306294"/>
          </a:xfrm>
          <a:prstGeom prst="arc">
            <a:avLst>
              <a:gd name="adj1" fmla="val 8663"/>
              <a:gd name="adj2" fmla="val 5391507"/>
            </a:avLst>
          </a:prstGeom>
          <a:ln w="127000">
            <a:solidFill>
              <a:schemeClr val="accent2"/>
            </a:solidFill>
          </a:ln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Texto 23">
            <a:extLst>
              <a:ext uri="{FF2B5EF4-FFF2-40B4-BE49-F238E27FC236}">
                <a16:creationId xmlns:a16="http://schemas.microsoft.com/office/drawing/2014/main" id="{18822EA7-BABB-42A4-BC63-478B4E7A641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 rot="5400000">
            <a:off x="11582649" y="2807046"/>
            <a:ext cx="977688" cy="44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id="{2949010A-9719-4C34-AEF6-A47CF0D240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166" y="4552003"/>
            <a:ext cx="2288435" cy="1934047"/>
          </a:xfrm>
          <a:prstGeom prst="rect">
            <a:avLst/>
          </a:prstGeom>
        </p:spPr>
        <p:txBody>
          <a:bodyPr wrap="square" lIns="36000" tIns="36000" rIns="36000" bIns="36000" anchor="b">
            <a:spAutoFit/>
          </a:bodyPr>
          <a:lstStyle>
            <a:lvl1pPr marL="0" indent="0">
              <a:buNone/>
              <a:defRPr sz="17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Clique para inserir texto.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A08A5C0A-14F6-4F60-B4F6-B0C842FEAE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222" y="6621898"/>
            <a:ext cx="2312378" cy="692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sz="4030" b="1" i="0" spc="-21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ano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8E21F72F-9F6E-4E43-9296-40BF90B0F55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67317" y="3954809"/>
            <a:ext cx="2288435" cy="1934047"/>
          </a:xfrm>
          <a:prstGeom prst="rect">
            <a:avLst/>
          </a:prstGeom>
        </p:spPr>
        <p:txBody>
          <a:bodyPr wrap="square" lIns="36000" tIns="36000" rIns="36000" bIns="36000" anchor="b">
            <a:spAutoFit/>
          </a:bodyPr>
          <a:lstStyle>
            <a:lvl1pPr marL="0" indent="0">
              <a:buNone/>
              <a:defRPr sz="17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Clique para inserir texto.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5E297970-1766-405D-877C-CD7540E21F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3374" y="6024704"/>
            <a:ext cx="2312378" cy="692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sz="4030" b="1" i="0" spc="-21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ano</a:t>
            </a:r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E200A9E9-3C48-4F76-A88B-5986987D28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6471" y="4611846"/>
            <a:ext cx="2288435" cy="1934047"/>
          </a:xfrm>
          <a:prstGeom prst="rect">
            <a:avLst/>
          </a:prstGeom>
        </p:spPr>
        <p:txBody>
          <a:bodyPr wrap="square" lIns="36000" tIns="36000" rIns="36000" bIns="36000" anchor="b">
            <a:spAutoFit/>
          </a:bodyPr>
          <a:lstStyle>
            <a:lvl1pPr marL="0" indent="0">
              <a:buNone/>
              <a:defRPr sz="17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Clique para inserir texto.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:a16="http://schemas.microsoft.com/office/drawing/2014/main" id="{020CD807-34DD-4422-853E-0BF7EA6732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22527" y="6621898"/>
            <a:ext cx="2312378" cy="692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sz="4030" b="1" i="0" spc="-21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ano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C49781C4-AB08-43CA-99D9-B7DE6358EB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25622" y="4026623"/>
            <a:ext cx="2288435" cy="1934047"/>
          </a:xfrm>
          <a:prstGeom prst="rect">
            <a:avLst/>
          </a:prstGeom>
        </p:spPr>
        <p:txBody>
          <a:bodyPr wrap="square" lIns="36000" tIns="36000" rIns="36000" bIns="36000" anchor="b">
            <a:spAutoFit/>
          </a:bodyPr>
          <a:lstStyle>
            <a:lvl1pPr marL="0" indent="0">
              <a:buNone/>
              <a:defRPr sz="17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Clique para inserir texto.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</a:p>
        </p:txBody>
      </p:sp>
      <p:sp>
        <p:nvSpPr>
          <p:cNvPr id="34" name="Espaço Reservado para Texto 3">
            <a:extLst>
              <a:ext uri="{FF2B5EF4-FFF2-40B4-BE49-F238E27FC236}">
                <a16:creationId xmlns:a16="http://schemas.microsoft.com/office/drawing/2014/main" id="{6BF40639-B2B0-454D-BBCF-65FA44DD69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1679" y="6024704"/>
            <a:ext cx="2312378" cy="692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sz="4030" b="1" i="0" spc="-21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ano</a:t>
            </a:r>
          </a:p>
        </p:txBody>
      </p:sp>
      <p:sp>
        <p:nvSpPr>
          <p:cNvPr id="35" name="Espaço Reservado para Texto 3">
            <a:extLst>
              <a:ext uri="{FF2B5EF4-FFF2-40B4-BE49-F238E27FC236}">
                <a16:creationId xmlns:a16="http://schemas.microsoft.com/office/drawing/2014/main" id="{BBF6C1DC-AB4B-466B-B216-F7339876E6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504776" y="4563972"/>
            <a:ext cx="2288435" cy="1934047"/>
          </a:xfrm>
          <a:prstGeom prst="rect">
            <a:avLst/>
          </a:prstGeom>
        </p:spPr>
        <p:txBody>
          <a:bodyPr wrap="square" lIns="36000" tIns="36000" rIns="36000" bIns="36000" anchor="b">
            <a:spAutoFit/>
          </a:bodyPr>
          <a:lstStyle>
            <a:lvl1pPr marL="0" indent="0">
              <a:buNone/>
              <a:defRPr sz="17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Clique para inserir texto.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</a:p>
        </p:txBody>
      </p:sp>
      <p:sp>
        <p:nvSpPr>
          <p:cNvPr id="36" name="Espaço Reservado para Texto 3">
            <a:extLst>
              <a:ext uri="{FF2B5EF4-FFF2-40B4-BE49-F238E27FC236}">
                <a16:creationId xmlns:a16="http://schemas.microsoft.com/office/drawing/2014/main" id="{0D1D2FD8-90DE-476E-A567-463E1DFAEF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80832" y="6621898"/>
            <a:ext cx="2312378" cy="692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sz="4030" b="1" i="0" spc="-21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ano</a:t>
            </a:r>
          </a:p>
        </p:txBody>
      </p:sp>
      <p:sp>
        <p:nvSpPr>
          <p:cNvPr id="37" name="Espaço Reservado para Texto 3">
            <a:extLst>
              <a:ext uri="{FF2B5EF4-FFF2-40B4-BE49-F238E27FC236}">
                <a16:creationId xmlns:a16="http://schemas.microsoft.com/office/drawing/2014/main" id="{D4257F6E-F4E6-4B07-BB3C-82349A331EE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183930" y="3978748"/>
            <a:ext cx="2288435" cy="1934047"/>
          </a:xfrm>
          <a:prstGeom prst="rect">
            <a:avLst/>
          </a:prstGeom>
        </p:spPr>
        <p:txBody>
          <a:bodyPr wrap="square" lIns="36000" tIns="36000" rIns="36000" bIns="36000" anchor="b">
            <a:spAutoFit/>
          </a:bodyPr>
          <a:lstStyle>
            <a:lvl1pPr marL="0" indent="0">
              <a:buNone/>
              <a:defRPr sz="172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Clique para inserir texto.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congue</a:t>
            </a:r>
            <a:r>
              <a:rPr lang="pt-BR"/>
              <a:t> massa. 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9521F29E-E99D-4E58-8ED8-21A790DE8A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159986" y="6024704"/>
            <a:ext cx="2312378" cy="69287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sz="4030" b="1" i="0" spc="-216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8144" indent="0">
              <a:buNone/>
              <a:defRPr/>
            </a:lvl2pPr>
            <a:lvl3pPr marL="1316285" indent="0">
              <a:buNone/>
              <a:defRPr/>
            </a:lvl3pPr>
            <a:lvl4pPr marL="1974429" indent="0">
              <a:buNone/>
              <a:defRPr/>
            </a:lvl4pPr>
            <a:lvl5pPr marL="2632572" indent="0">
              <a:buNone/>
              <a:defRPr/>
            </a:lvl5pPr>
          </a:lstStyle>
          <a:p>
            <a:pPr lvl="0"/>
            <a:r>
              <a:rPr lang="pt-BR"/>
              <a:t>ano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29893082-0410-45F9-81F5-84C61FEEB738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 rot="16200000">
            <a:off x="13703342" y="7333289"/>
            <a:ext cx="1276141" cy="94889"/>
          </a:xfrm>
          <a:custGeom>
            <a:avLst/>
            <a:gdLst>
              <a:gd name="connsiteX0" fmla="*/ 618404 w 4321992"/>
              <a:gd name="connsiteY0" fmla="*/ 0 h 1770207"/>
              <a:gd name="connsiteX1" fmla="*/ 4321992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1151803 h 1770207"/>
              <a:gd name="connsiteX4" fmla="*/ 3703588 w 4321992"/>
              <a:gd name="connsiteY4" fmla="*/ 1770207 h 1770207"/>
              <a:gd name="connsiteX5" fmla="*/ 0 w 4321992"/>
              <a:gd name="connsiteY5" fmla="*/ 1770207 h 1770207"/>
              <a:gd name="connsiteX6" fmla="*/ 0 w 4321992"/>
              <a:gd name="connsiteY6" fmla="*/ 1770207 h 1770207"/>
              <a:gd name="connsiteX7" fmla="*/ 0 w 4321992"/>
              <a:gd name="connsiteY7" fmla="*/ 618404 h 1770207"/>
              <a:gd name="connsiteX8" fmla="*/ 618404 w 4321992"/>
              <a:gd name="connsiteY8" fmla="*/ 0 h 1770207"/>
              <a:gd name="connsiteX0" fmla="*/ 4321992 w 4413432"/>
              <a:gd name="connsiteY0" fmla="*/ 1151803 h 1770207"/>
              <a:gd name="connsiteX1" fmla="*/ 3703588 w 4413432"/>
              <a:gd name="connsiteY1" fmla="*/ 1770207 h 1770207"/>
              <a:gd name="connsiteX2" fmla="*/ 0 w 4413432"/>
              <a:gd name="connsiteY2" fmla="*/ 1770207 h 1770207"/>
              <a:gd name="connsiteX3" fmla="*/ 0 w 4413432"/>
              <a:gd name="connsiteY3" fmla="*/ 1770207 h 1770207"/>
              <a:gd name="connsiteX4" fmla="*/ 0 w 4413432"/>
              <a:gd name="connsiteY4" fmla="*/ 618404 h 1770207"/>
              <a:gd name="connsiteX5" fmla="*/ 618404 w 4413432"/>
              <a:gd name="connsiteY5" fmla="*/ 0 h 1770207"/>
              <a:gd name="connsiteX6" fmla="*/ 4321992 w 4413432"/>
              <a:gd name="connsiteY6" fmla="*/ 0 h 1770207"/>
              <a:gd name="connsiteX7" fmla="*/ 4321992 w 4413432"/>
              <a:gd name="connsiteY7" fmla="*/ 0 h 1770207"/>
              <a:gd name="connsiteX8" fmla="*/ 4413432 w 4413432"/>
              <a:gd name="connsiteY8" fmla="*/ 1243243 h 1770207"/>
              <a:gd name="connsiteX0" fmla="*/ 4321992 w 4321992"/>
              <a:gd name="connsiteY0" fmla="*/ 1151803 h 1770207"/>
              <a:gd name="connsiteX1" fmla="*/ 3703588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1770207 h 1770207"/>
              <a:gd name="connsiteX4" fmla="*/ 0 w 4321992"/>
              <a:gd name="connsiteY4" fmla="*/ 618404 h 1770207"/>
              <a:gd name="connsiteX5" fmla="*/ 618404 w 4321992"/>
              <a:gd name="connsiteY5" fmla="*/ 0 h 1770207"/>
              <a:gd name="connsiteX6" fmla="*/ 4321992 w 4321992"/>
              <a:gd name="connsiteY6" fmla="*/ 0 h 1770207"/>
              <a:gd name="connsiteX7" fmla="*/ 4321992 w 4321992"/>
              <a:gd name="connsiteY7" fmla="*/ 0 h 1770207"/>
              <a:gd name="connsiteX0" fmla="*/ 3703588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618404 h 1770207"/>
              <a:gd name="connsiteX4" fmla="*/ 618404 w 4321992"/>
              <a:gd name="connsiteY4" fmla="*/ 0 h 1770207"/>
              <a:gd name="connsiteX5" fmla="*/ 4321992 w 4321992"/>
              <a:gd name="connsiteY5" fmla="*/ 0 h 1770207"/>
              <a:gd name="connsiteX6" fmla="*/ 4321992 w 4321992"/>
              <a:gd name="connsiteY6" fmla="*/ 0 h 1770207"/>
              <a:gd name="connsiteX0" fmla="*/ 0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618404 h 1770207"/>
              <a:gd name="connsiteX3" fmla="*/ 618404 w 4321992"/>
              <a:gd name="connsiteY3" fmla="*/ 0 h 1770207"/>
              <a:gd name="connsiteX4" fmla="*/ 4321992 w 4321992"/>
              <a:gd name="connsiteY4" fmla="*/ 0 h 1770207"/>
              <a:gd name="connsiteX5" fmla="*/ 4321992 w 4321992"/>
              <a:gd name="connsiteY5" fmla="*/ 0 h 1770207"/>
              <a:gd name="connsiteX0" fmla="*/ 0 w 4321992"/>
              <a:gd name="connsiteY0" fmla="*/ 1770207 h 1770207"/>
              <a:gd name="connsiteX1" fmla="*/ 0 w 4321992"/>
              <a:gd name="connsiteY1" fmla="*/ 618404 h 1770207"/>
              <a:gd name="connsiteX2" fmla="*/ 618404 w 4321992"/>
              <a:gd name="connsiteY2" fmla="*/ 0 h 1770207"/>
              <a:gd name="connsiteX3" fmla="*/ 4321992 w 4321992"/>
              <a:gd name="connsiteY3" fmla="*/ 0 h 1770207"/>
              <a:gd name="connsiteX4" fmla="*/ 4321992 w 4321992"/>
              <a:gd name="connsiteY4" fmla="*/ 0 h 1770207"/>
              <a:gd name="connsiteX0" fmla="*/ 0 w 4321992"/>
              <a:gd name="connsiteY0" fmla="*/ 1770207 h 1770207"/>
              <a:gd name="connsiteX1" fmla="*/ 618404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0 h 1770207"/>
              <a:gd name="connsiteX0" fmla="*/ 0 w 3703588"/>
              <a:gd name="connsiteY0" fmla="*/ 0 h 0"/>
              <a:gd name="connsiteX1" fmla="*/ 3703588 w 3703588"/>
              <a:gd name="connsiteY1" fmla="*/ 0 h 0"/>
              <a:gd name="connsiteX2" fmla="*/ 3703588 w 37035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588">
                <a:moveTo>
                  <a:pt x="0" y="0"/>
                </a:moveTo>
                <a:lnTo>
                  <a:pt x="3703588" y="0"/>
                </a:lnTo>
                <a:lnTo>
                  <a:pt x="3703588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36000" rIns="36000" bIns="36000" anchor="ctr">
            <a:spAutoFit/>
          </a:bodyPr>
          <a:lstStyle>
            <a:lvl1pPr>
              <a:defRPr lang="pt-BR" sz="144" b="1" i="0" dirty="0">
                <a:noFill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endParaRPr lang="pt-BR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B8B6A2F5-FD60-4555-A4A0-7A547A2235C0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 rot="16200000">
            <a:off x="8328276" y="7333289"/>
            <a:ext cx="1276141" cy="94889"/>
          </a:xfrm>
          <a:custGeom>
            <a:avLst/>
            <a:gdLst>
              <a:gd name="connsiteX0" fmla="*/ 618404 w 4321992"/>
              <a:gd name="connsiteY0" fmla="*/ 0 h 1770207"/>
              <a:gd name="connsiteX1" fmla="*/ 4321992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1151803 h 1770207"/>
              <a:gd name="connsiteX4" fmla="*/ 3703588 w 4321992"/>
              <a:gd name="connsiteY4" fmla="*/ 1770207 h 1770207"/>
              <a:gd name="connsiteX5" fmla="*/ 0 w 4321992"/>
              <a:gd name="connsiteY5" fmla="*/ 1770207 h 1770207"/>
              <a:gd name="connsiteX6" fmla="*/ 0 w 4321992"/>
              <a:gd name="connsiteY6" fmla="*/ 1770207 h 1770207"/>
              <a:gd name="connsiteX7" fmla="*/ 0 w 4321992"/>
              <a:gd name="connsiteY7" fmla="*/ 618404 h 1770207"/>
              <a:gd name="connsiteX8" fmla="*/ 618404 w 4321992"/>
              <a:gd name="connsiteY8" fmla="*/ 0 h 1770207"/>
              <a:gd name="connsiteX0" fmla="*/ 4321992 w 4413432"/>
              <a:gd name="connsiteY0" fmla="*/ 1151803 h 1770207"/>
              <a:gd name="connsiteX1" fmla="*/ 3703588 w 4413432"/>
              <a:gd name="connsiteY1" fmla="*/ 1770207 h 1770207"/>
              <a:gd name="connsiteX2" fmla="*/ 0 w 4413432"/>
              <a:gd name="connsiteY2" fmla="*/ 1770207 h 1770207"/>
              <a:gd name="connsiteX3" fmla="*/ 0 w 4413432"/>
              <a:gd name="connsiteY3" fmla="*/ 1770207 h 1770207"/>
              <a:gd name="connsiteX4" fmla="*/ 0 w 4413432"/>
              <a:gd name="connsiteY4" fmla="*/ 618404 h 1770207"/>
              <a:gd name="connsiteX5" fmla="*/ 618404 w 4413432"/>
              <a:gd name="connsiteY5" fmla="*/ 0 h 1770207"/>
              <a:gd name="connsiteX6" fmla="*/ 4321992 w 4413432"/>
              <a:gd name="connsiteY6" fmla="*/ 0 h 1770207"/>
              <a:gd name="connsiteX7" fmla="*/ 4321992 w 4413432"/>
              <a:gd name="connsiteY7" fmla="*/ 0 h 1770207"/>
              <a:gd name="connsiteX8" fmla="*/ 4413432 w 4413432"/>
              <a:gd name="connsiteY8" fmla="*/ 1243243 h 1770207"/>
              <a:gd name="connsiteX0" fmla="*/ 4321992 w 4321992"/>
              <a:gd name="connsiteY0" fmla="*/ 1151803 h 1770207"/>
              <a:gd name="connsiteX1" fmla="*/ 3703588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1770207 h 1770207"/>
              <a:gd name="connsiteX4" fmla="*/ 0 w 4321992"/>
              <a:gd name="connsiteY4" fmla="*/ 618404 h 1770207"/>
              <a:gd name="connsiteX5" fmla="*/ 618404 w 4321992"/>
              <a:gd name="connsiteY5" fmla="*/ 0 h 1770207"/>
              <a:gd name="connsiteX6" fmla="*/ 4321992 w 4321992"/>
              <a:gd name="connsiteY6" fmla="*/ 0 h 1770207"/>
              <a:gd name="connsiteX7" fmla="*/ 4321992 w 4321992"/>
              <a:gd name="connsiteY7" fmla="*/ 0 h 1770207"/>
              <a:gd name="connsiteX0" fmla="*/ 3703588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618404 h 1770207"/>
              <a:gd name="connsiteX4" fmla="*/ 618404 w 4321992"/>
              <a:gd name="connsiteY4" fmla="*/ 0 h 1770207"/>
              <a:gd name="connsiteX5" fmla="*/ 4321992 w 4321992"/>
              <a:gd name="connsiteY5" fmla="*/ 0 h 1770207"/>
              <a:gd name="connsiteX6" fmla="*/ 4321992 w 4321992"/>
              <a:gd name="connsiteY6" fmla="*/ 0 h 1770207"/>
              <a:gd name="connsiteX0" fmla="*/ 0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618404 h 1770207"/>
              <a:gd name="connsiteX3" fmla="*/ 618404 w 4321992"/>
              <a:gd name="connsiteY3" fmla="*/ 0 h 1770207"/>
              <a:gd name="connsiteX4" fmla="*/ 4321992 w 4321992"/>
              <a:gd name="connsiteY4" fmla="*/ 0 h 1770207"/>
              <a:gd name="connsiteX5" fmla="*/ 4321992 w 4321992"/>
              <a:gd name="connsiteY5" fmla="*/ 0 h 1770207"/>
              <a:gd name="connsiteX0" fmla="*/ 0 w 4321992"/>
              <a:gd name="connsiteY0" fmla="*/ 1770207 h 1770207"/>
              <a:gd name="connsiteX1" fmla="*/ 0 w 4321992"/>
              <a:gd name="connsiteY1" fmla="*/ 618404 h 1770207"/>
              <a:gd name="connsiteX2" fmla="*/ 618404 w 4321992"/>
              <a:gd name="connsiteY2" fmla="*/ 0 h 1770207"/>
              <a:gd name="connsiteX3" fmla="*/ 4321992 w 4321992"/>
              <a:gd name="connsiteY3" fmla="*/ 0 h 1770207"/>
              <a:gd name="connsiteX4" fmla="*/ 4321992 w 4321992"/>
              <a:gd name="connsiteY4" fmla="*/ 0 h 1770207"/>
              <a:gd name="connsiteX0" fmla="*/ 0 w 4321992"/>
              <a:gd name="connsiteY0" fmla="*/ 1770207 h 1770207"/>
              <a:gd name="connsiteX1" fmla="*/ 618404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0 h 1770207"/>
              <a:gd name="connsiteX0" fmla="*/ 0 w 3703588"/>
              <a:gd name="connsiteY0" fmla="*/ 0 h 0"/>
              <a:gd name="connsiteX1" fmla="*/ 3703588 w 3703588"/>
              <a:gd name="connsiteY1" fmla="*/ 0 h 0"/>
              <a:gd name="connsiteX2" fmla="*/ 3703588 w 37035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588">
                <a:moveTo>
                  <a:pt x="0" y="0"/>
                </a:moveTo>
                <a:lnTo>
                  <a:pt x="3703588" y="0"/>
                </a:lnTo>
                <a:lnTo>
                  <a:pt x="3703588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36000" rIns="36000" bIns="36000" anchor="ctr">
            <a:spAutoFit/>
          </a:bodyPr>
          <a:lstStyle>
            <a:lvl1pPr>
              <a:defRPr lang="pt-BR" sz="144" b="1" i="0" dirty="0">
                <a:noFill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endParaRPr lang="pt-BR"/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41ACFFE0-59BB-4FEF-BA4C-403655F52B3A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 rot="16200000">
            <a:off x="2977151" y="7333289"/>
            <a:ext cx="1276141" cy="94889"/>
          </a:xfrm>
          <a:custGeom>
            <a:avLst/>
            <a:gdLst>
              <a:gd name="connsiteX0" fmla="*/ 618404 w 4321992"/>
              <a:gd name="connsiteY0" fmla="*/ 0 h 1770207"/>
              <a:gd name="connsiteX1" fmla="*/ 4321992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1151803 h 1770207"/>
              <a:gd name="connsiteX4" fmla="*/ 3703588 w 4321992"/>
              <a:gd name="connsiteY4" fmla="*/ 1770207 h 1770207"/>
              <a:gd name="connsiteX5" fmla="*/ 0 w 4321992"/>
              <a:gd name="connsiteY5" fmla="*/ 1770207 h 1770207"/>
              <a:gd name="connsiteX6" fmla="*/ 0 w 4321992"/>
              <a:gd name="connsiteY6" fmla="*/ 1770207 h 1770207"/>
              <a:gd name="connsiteX7" fmla="*/ 0 w 4321992"/>
              <a:gd name="connsiteY7" fmla="*/ 618404 h 1770207"/>
              <a:gd name="connsiteX8" fmla="*/ 618404 w 4321992"/>
              <a:gd name="connsiteY8" fmla="*/ 0 h 1770207"/>
              <a:gd name="connsiteX0" fmla="*/ 4321992 w 4413432"/>
              <a:gd name="connsiteY0" fmla="*/ 1151803 h 1770207"/>
              <a:gd name="connsiteX1" fmla="*/ 3703588 w 4413432"/>
              <a:gd name="connsiteY1" fmla="*/ 1770207 h 1770207"/>
              <a:gd name="connsiteX2" fmla="*/ 0 w 4413432"/>
              <a:gd name="connsiteY2" fmla="*/ 1770207 h 1770207"/>
              <a:gd name="connsiteX3" fmla="*/ 0 w 4413432"/>
              <a:gd name="connsiteY3" fmla="*/ 1770207 h 1770207"/>
              <a:gd name="connsiteX4" fmla="*/ 0 w 4413432"/>
              <a:gd name="connsiteY4" fmla="*/ 618404 h 1770207"/>
              <a:gd name="connsiteX5" fmla="*/ 618404 w 4413432"/>
              <a:gd name="connsiteY5" fmla="*/ 0 h 1770207"/>
              <a:gd name="connsiteX6" fmla="*/ 4321992 w 4413432"/>
              <a:gd name="connsiteY6" fmla="*/ 0 h 1770207"/>
              <a:gd name="connsiteX7" fmla="*/ 4321992 w 4413432"/>
              <a:gd name="connsiteY7" fmla="*/ 0 h 1770207"/>
              <a:gd name="connsiteX8" fmla="*/ 4413432 w 4413432"/>
              <a:gd name="connsiteY8" fmla="*/ 1243243 h 1770207"/>
              <a:gd name="connsiteX0" fmla="*/ 4321992 w 4321992"/>
              <a:gd name="connsiteY0" fmla="*/ 1151803 h 1770207"/>
              <a:gd name="connsiteX1" fmla="*/ 3703588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1770207 h 1770207"/>
              <a:gd name="connsiteX4" fmla="*/ 0 w 4321992"/>
              <a:gd name="connsiteY4" fmla="*/ 618404 h 1770207"/>
              <a:gd name="connsiteX5" fmla="*/ 618404 w 4321992"/>
              <a:gd name="connsiteY5" fmla="*/ 0 h 1770207"/>
              <a:gd name="connsiteX6" fmla="*/ 4321992 w 4321992"/>
              <a:gd name="connsiteY6" fmla="*/ 0 h 1770207"/>
              <a:gd name="connsiteX7" fmla="*/ 4321992 w 4321992"/>
              <a:gd name="connsiteY7" fmla="*/ 0 h 1770207"/>
              <a:gd name="connsiteX0" fmla="*/ 3703588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618404 h 1770207"/>
              <a:gd name="connsiteX4" fmla="*/ 618404 w 4321992"/>
              <a:gd name="connsiteY4" fmla="*/ 0 h 1770207"/>
              <a:gd name="connsiteX5" fmla="*/ 4321992 w 4321992"/>
              <a:gd name="connsiteY5" fmla="*/ 0 h 1770207"/>
              <a:gd name="connsiteX6" fmla="*/ 4321992 w 4321992"/>
              <a:gd name="connsiteY6" fmla="*/ 0 h 1770207"/>
              <a:gd name="connsiteX0" fmla="*/ 0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618404 h 1770207"/>
              <a:gd name="connsiteX3" fmla="*/ 618404 w 4321992"/>
              <a:gd name="connsiteY3" fmla="*/ 0 h 1770207"/>
              <a:gd name="connsiteX4" fmla="*/ 4321992 w 4321992"/>
              <a:gd name="connsiteY4" fmla="*/ 0 h 1770207"/>
              <a:gd name="connsiteX5" fmla="*/ 4321992 w 4321992"/>
              <a:gd name="connsiteY5" fmla="*/ 0 h 1770207"/>
              <a:gd name="connsiteX0" fmla="*/ 0 w 4321992"/>
              <a:gd name="connsiteY0" fmla="*/ 1770207 h 1770207"/>
              <a:gd name="connsiteX1" fmla="*/ 0 w 4321992"/>
              <a:gd name="connsiteY1" fmla="*/ 618404 h 1770207"/>
              <a:gd name="connsiteX2" fmla="*/ 618404 w 4321992"/>
              <a:gd name="connsiteY2" fmla="*/ 0 h 1770207"/>
              <a:gd name="connsiteX3" fmla="*/ 4321992 w 4321992"/>
              <a:gd name="connsiteY3" fmla="*/ 0 h 1770207"/>
              <a:gd name="connsiteX4" fmla="*/ 4321992 w 4321992"/>
              <a:gd name="connsiteY4" fmla="*/ 0 h 1770207"/>
              <a:gd name="connsiteX0" fmla="*/ 0 w 4321992"/>
              <a:gd name="connsiteY0" fmla="*/ 1770207 h 1770207"/>
              <a:gd name="connsiteX1" fmla="*/ 618404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0 h 1770207"/>
              <a:gd name="connsiteX0" fmla="*/ 0 w 3703588"/>
              <a:gd name="connsiteY0" fmla="*/ 0 h 0"/>
              <a:gd name="connsiteX1" fmla="*/ 3703588 w 3703588"/>
              <a:gd name="connsiteY1" fmla="*/ 0 h 0"/>
              <a:gd name="connsiteX2" fmla="*/ 3703588 w 37035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588">
                <a:moveTo>
                  <a:pt x="0" y="0"/>
                </a:moveTo>
                <a:lnTo>
                  <a:pt x="3703588" y="0"/>
                </a:lnTo>
                <a:lnTo>
                  <a:pt x="3703588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36000" rIns="36000" bIns="36000" anchor="ctr">
            <a:spAutoFit/>
          </a:bodyPr>
          <a:lstStyle>
            <a:lvl1pPr>
              <a:defRPr lang="pt-BR" sz="144" b="1" i="0" dirty="0">
                <a:noFill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endParaRPr lang="pt-BR"/>
          </a:p>
        </p:txBody>
      </p:sp>
      <p:sp>
        <p:nvSpPr>
          <p:cNvPr id="42" name="Espaço Reservado para Texto 3">
            <a:extLst>
              <a:ext uri="{FF2B5EF4-FFF2-40B4-BE49-F238E27FC236}">
                <a16:creationId xmlns:a16="http://schemas.microsoft.com/office/drawing/2014/main" id="{5DCD14C9-68A7-4464-B906-2CD47A8251F7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 rot="16200000">
            <a:off x="489077" y="7577725"/>
            <a:ext cx="787272" cy="94889"/>
          </a:xfrm>
          <a:custGeom>
            <a:avLst/>
            <a:gdLst>
              <a:gd name="connsiteX0" fmla="*/ 618404 w 4321992"/>
              <a:gd name="connsiteY0" fmla="*/ 0 h 1770207"/>
              <a:gd name="connsiteX1" fmla="*/ 4321992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1151803 h 1770207"/>
              <a:gd name="connsiteX4" fmla="*/ 3703588 w 4321992"/>
              <a:gd name="connsiteY4" fmla="*/ 1770207 h 1770207"/>
              <a:gd name="connsiteX5" fmla="*/ 0 w 4321992"/>
              <a:gd name="connsiteY5" fmla="*/ 1770207 h 1770207"/>
              <a:gd name="connsiteX6" fmla="*/ 0 w 4321992"/>
              <a:gd name="connsiteY6" fmla="*/ 1770207 h 1770207"/>
              <a:gd name="connsiteX7" fmla="*/ 0 w 4321992"/>
              <a:gd name="connsiteY7" fmla="*/ 618404 h 1770207"/>
              <a:gd name="connsiteX8" fmla="*/ 618404 w 4321992"/>
              <a:gd name="connsiteY8" fmla="*/ 0 h 1770207"/>
              <a:gd name="connsiteX0" fmla="*/ 4321992 w 4413432"/>
              <a:gd name="connsiteY0" fmla="*/ 1151803 h 1770207"/>
              <a:gd name="connsiteX1" fmla="*/ 3703588 w 4413432"/>
              <a:gd name="connsiteY1" fmla="*/ 1770207 h 1770207"/>
              <a:gd name="connsiteX2" fmla="*/ 0 w 4413432"/>
              <a:gd name="connsiteY2" fmla="*/ 1770207 h 1770207"/>
              <a:gd name="connsiteX3" fmla="*/ 0 w 4413432"/>
              <a:gd name="connsiteY3" fmla="*/ 1770207 h 1770207"/>
              <a:gd name="connsiteX4" fmla="*/ 0 w 4413432"/>
              <a:gd name="connsiteY4" fmla="*/ 618404 h 1770207"/>
              <a:gd name="connsiteX5" fmla="*/ 618404 w 4413432"/>
              <a:gd name="connsiteY5" fmla="*/ 0 h 1770207"/>
              <a:gd name="connsiteX6" fmla="*/ 4321992 w 4413432"/>
              <a:gd name="connsiteY6" fmla="*/ 0 h 1770207"/>
              <a:gd name="connsiteX7" fmla="*/ 4321992 w 4413432"/>
              <a:gd name="connsiteY7" fmla="*/ 0 h 1770207"/>
              <a:gd name="connsiteX8" fmla="*/ 4413432 w 4413432"/>
              <a:gd name="connsiteY8" fmla="*/ 1243243 h 1770207"/>
              <a:gd name="connsiteX0" fmla="*/ 4321992 w 4321992"/>
              <a:gd name="connsiteY0" fmla="*/ 1151803 h 1770207"/>
              <a:gd name="connsiteX1" fmla="*/ 3703588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1770207 h 1770207"/>
              <a:gd name="connsiteX4" fmla="*/ 0 w 4321992"/>
              <a:gd name="connsiteY4" fmla="*/ 618404 h 1770207"/>
              <a:gd name="connsiteX5" fmla="*/ 618404 w 4321992"/>
              <a:gd name="connsiteY5" fmla="*/ 0 h 1770207"/>
              <a:gd name="connsiteX6" fmla="*/ 4321992 w 4321992"/>
              <a:gd name="connsiteY6" fmla="*/ 0 h 1770207"/>
              <a:gd name="connsiteX7" fmla="*/ 4321992 w 4321992"/>
              <a:gd name="connsiteY7" fmla="*/ 0 h 1770207"/>
              <a:gd name="connsiteX0" fmla="*/ 3703588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618404 h 1770207"/>
              <a:gd name="connsiteX4" fmla="*/ 618404 w 4321992"/>
              <a:gd name="connsiteY4" fmla="*/ 0 h 1770207"/>
              <a:gd name="connsiteX5" fmla="*/ 4321992 w 4321992"/>
              <a:gd name="connsiteY5" fmla="*/ 0 h 1770207"/>
              <a:gd name="connsiteX6" fmla="*/ 4321992 w 4321992"/>
              <a:gd name="connsiteY6" fmla="*/ 0 h 1770207"/>
              <a:gd name="connsiteX0" fmla="*/ 0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618404 h 1770207"/>
              <a:gd name="connsiteX3" fmla="*/ 618404 w 4321992"/>
              <a:gd name="connsiteY3" fmla="*/ 0 h 1770207"/>
              <a:gd name="connsiteX4" fmla="*/ 4321992 w 4321992"/>
              <a:gd name="connsiteY4" fmla="*/ 0 h 1770207"/>
              <a:gd name="connsiteX5" fmla="*/ 4321992 w 4321992"/>
              <a:gd name="connsiteY5" fmla="*/ 0 h 1770207"/>
              <a:gd name="connsiteX0" fmla="*/ 0 w 4321992"/>
              <a:gd name="connsiteY0" fmla="*/ 1770207 h 1770207"/>
              <a:gd name="connsiteX1" fmla="*/ 0 w 4321992"/>
              <a:gd name="connsiteY1" fmla="*/ 618404 h 1770207"/>
              <a:gd name="connsiteX2" fmla="*/ 618404 w 4321992"/>
              <a:gd name="connsiteY2" fmla="*/ 0 h 1770207"/>
              <a:gd name="connsiteX3" fmla="*/ 4321992 w 4321992"/>
              <a:gd name="connsiteY3" fmla="*/ 0 h 1770207"/>
              <a:gd name="connsiteX4" fmla="*/ 4321992 w 4321992"/>
              <a:gd name="connsiteY4" fmla="*/ 0 h 1770207"/>
              <a:gd name="connsiteX0" fmla="*/ 0 w 4321992"/>
              <a:gd name="connsiteY0" fmla="*/ 1770207 h 1770207"/>
              <a:gd name="connsiteX1" fmla="*/ 618404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0 h 1770207"/>
              <a:gd name="connsiteX0" fmla="*/ 0 w 3703588"/>
              <a:gd name="connsiteY0" fmla="*/ 0 h 0"/>
              <a:gd name="connsiteX1" fmla="*/ 3703588 w 3703588"/>
              <a:gd name="connsiteY1" fmla="*/ 0 h 0"/>
              <a:gd name="connsiteX2" fmla="*/ 3703588 w 37035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588">
                <a:moveTo>
                  <a:pt x="0" y="0"/>
                </a:moveTo>
                <a:lnTo>
                  <a:pt x="3703588" y="0"/>
                </a:lnTo>
                <a:lnTo>
                  <a:pt x="3703588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36000" rIns="36000" bIns="36000" anchor="ctr">
            <a:spAutoFit/>
          </a:bodyPr>
          <a:lstStyle>
            <a:lvl1pPr>
              <a:defRPr lang="pt-BR" sz="144" b="1" i="0" dirty="0">
                <a:noFill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endParaRPr lang="pt-BR"/>
          </a:p>
        </p:txBody>
      </p:sp>
      <p:sp>
        <p:nvSpPr>
          <p:cNvPr id="43" name="Espaço Reservado para Texto 3">
            <a:extLst>
              <a:ext uri="{FF2B5EF4-FFF2-40B4-BE49-F238E27FC236}">
                <a16:creationId xmlns:a16="http://schemas.microsoft.com/office/drawing/2014/main" id="{7643A931-1AC2-4F47-A581-11D6971DD334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 rot="16200000">
            <a:off x="5840199" y="7577725"/>
            <a:ext cx="787272" cy="94889"/>
          </a:xfrm>
          <a:custGeom>
            <a:avLst/>
            <a:gdLst>
              <a:gd name="connsiteX0" fmla="*/ 618404 w 4321992"/>
              <a:gd name="connsiteY0" fmla="*/ 0 h 1770207"/>
              <a:gd name="connsiteX1" fmla="*/ 4321992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1151803 h 1770207"/>
              <a:gd name="connsiteX4" fmla="*/ 3703588 w 4321992"/>
              <a:gd name="connsiteY4" fmla="*/ 1770207 h 1770207"/>
              <a:gd name="connsiteX5" fmla="*/ 0 w 4321992"/>
              <a:gd name="connsiteY5" fmla="*/ 1770207 h 1770207"/>
              <a:gd name="connsiteX6" fmla="*/ 0 w 4321992"/>
              <a:gd name="connsiteY6" fmla="*/ 1770207 h 1770207"/>
              <a:gd name="connsiteX7" fmla="*/ 0 w 4321992"/>
              <a:gd name="connsiteY7" fmla="*/ 618404 h 1770207"/>
              <a:gd name="connsiteX8" fmla="*/ 618404 w 4321992"/>
              <a:gd name="connsiteY8" fmla="*/ 0 h 1770207"/>
              <a:gd name="connsiteX0" fmla="*/ 4321992 w 4413432"/>
              <a:gd name="connsiteY0" fmla="*/ 1151803 h 1770207"/>
              <a:gd name="connsiteX1" fmla="*/ 3703588 w 4413432"/>
              <a:gd name="connsiteY1" fmla="*/ 1770207 h 1770207"/>
              <a:gd name="connsiteX2" fmla="*/ 0 w 4413432"/>
              <a:gd name="connsiteY2" fmla="*/ 1770207 h 1770207"/>
              <a:gd name="connsiteX3" fmla="*/ 0 w 4413432"/>
              <a:gd name="connsiteY3" fmla="*/ 1770207 h 1770207"/>
              <a:gd name="connsiteX4" fmla="*/ 0 w 4413432"/>
              <a:gd name="connsiteY4" fmla="*/ 618404 h 1770207"/>
              <a:gd name="connsiteX5" fmla="*/ 618404 w 4413432"/>
              <a:gd name="connsiteY5" fmla="*/ 0 h 1770207"/>
              <a:gd name="connsiteX6" fmla="*/ 4321992 w 4413432"/>
              <a:gd name="connsiteY6" fmla="*/ 0 h 1770207"/>
              <a:gd name="connsiteX7" fmla="*/ 4321992 w 4413432"/>
              <a:gd name="connsiteY7" fmla="*/ 0 h 1770207"/>
              <a:gd name="connsiteX8" fmla="*/ 4413432 w 4413432"/>
              <a:gd name="connsiteY8" fmla="*/ 1243243 h 1770207"/>
              <a:gd name="connsiteX0" fmla="*/ 4321992 w 4321992"/>
              <a:gd name="connsiteY0" fmla="*/ 1151803 h 1770207"/>
              <a:gd name="connsiteX1" fmla="*/ 3703588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1770207 h 1770207"/>
              <a:gd name="connsiteX4" fmla="*/ 0 w 4321992"/>
              <a:gd name="connsiteY4" fmla="*/ 618404 h 1770207"/>
              <a:gd name="connsiteX5" fmla="*/ 618404 w 4321992"/>
              <a:gd name="connsiteY5" fmla="*/ 0 h 1770207"/>
              <a:gd name="connsiteX6" fmla="*/ 4321992 w 4321992"/>
              <a:gd name="connsiteY6" fmla="*/ 0 h 1770207"/>
              <a:gd name="connsiteX7" fmla="*/ 4321992 w 4321992"/>
              <a:gd name="connsiteY7" fmla="*/ 0 h 1770207"/>
              <a:gd name="connsiteX0" fmla="*/ 3703588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618404 h 1770207"/>
              <a:gd name="connsiteX4" fmla="*/ 618404 w 4321992"/>
              <a:gd name="connsiteY4" fmla="*/ 0 h 1770207"/>
              <a:gd name="connsiteX5" fmla="*/ 4321992 w 4321992"/>
              <a:gd name="connsiteY5" fmla="*/ 0 h 1770207"/>
              <a:gd name="connsiteX6" fmla="*/ 4321992 w 4321992"/>
              <a:gd name="connsiteY6" fmla="*/ 0 h 1770207"/>
              <a:gd name="connsiteX0" fmla="*/ 0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618404 h 1770207"/>
              <a:gd name="connsiteX3" fmla="*/ 618404 w 4321992"/>
              <a:gd name="connsiteY3" fmla="*/ 0 h 1770207"/>
              <a:gd name="connsiteX4" fmla="*/ 4321992 w 4321992"/>
              <a:gd name="connsiteY4" fmla="*/ 0 h 1770207"/>
              <a:gd name="connsiteX5" fmla="*/ 4321992 w 4321992"/>
              <a:gd name="connsiteY5" fmla="*/ 0 h 1770207"/>
              <a:gd name="connsiteX0" fmla="*/ 0 w 4321992"/>
              <a:gd name="connsiteY0" fmla="*/ 1770207 h 1770207"/>
              <a:gd name="connsiteX1" fmla="*/ 0 w 4321992"/>
              <a:gd name="connsiteY1" fmla="*/ 618404 h 1770207"/>
              <a:gd name="connsiteX2" fmla="*/ 618404 w 4321992"/>
              <a:gd name="connsiteY2" fmla="*/ 0 h 1770207"/>
              <a:gd name="connsiteX3" fmla="*/ 4321992 w 4321992"/>
              <a:gd name="connsiteY3" fmla="*/ 0 h 1770207"/>
              <a:gd name="connsiteX4" fmla="*/ 4321992 w 4321992"/>
              <a:gd name="connsiteY4" fmla="*/ 0 h 1770207"/>
              <a:gd name="connsiteX0" fmla="*/ 0 w 4321992"/>
              <a:gd name="connsiteY0" fmla="*/ 1770207 h 1770207"/>
              <a:gd name="connsiteX1" fmla="*/ 618404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0 h 1770207"/>
              <a:gd name="connsiteX0" fmla="*/ 0 w 3703588"/>
              <a:gd name="connsiteY0" fmla="*/ 0 h 0"/>
              <a:gd name="connsiteX1" fmla="*/ 3703588 w 3703588"/>
              <a:gd name="connsiteY1" fmla="*/ 0 h 0"/>
              <a:gd name="connsiteX2" fmla="*/ 3703588 w 37035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588">
                <a:moveTo>
                  <a:pt x="0" y="0"/>
                </a:moveTo>
                <a:lnTo>
                  <a:pt x="3703588" y="0"/>
                </a:lnTo>
                <a:lnTo>
                  <a:pt x="3703588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36000" rIns="36000" bIns="36000" anchor="ctr">
            <a:spAutoFit/>
          </a:bodyPr>
          <a:lstStyle>
            <a:lvl1pPr>
              <a:defRPr lang="pt-BR" sz="144" b="1" i="0" dirty="0">
                <a:noFill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endParaRPr lang="pt-BR"/>
          </a:p>
        </p:txBody>
      </p:sp>
      <p:sp>
        <p:nvSpPr>
          <p:cNvPr id="44" name="Espaço Reservado para Texto 3">
            <a:extLst>
              <a:ext uri="{FF2B5EF4-FFF2-40B4-BE49-F238E27FC236}">
                <a16:creationId xmlns:a16="http://schemas.microsoft.com/office/drawing/2014/main" id="{839D8836-C414-4B83-A267-BFA526FD9500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 rot="16200000">
            <a:off x="11203295" y="7577725"/>
            <a:ext cx="787272" cy="94889"/>
          </a:xfrm>
          <a:custGeom>
            <a:avLst/>
            <a:gdLst>
              <a:gd name="connsiteX0" fmla="*/ 618404 w 4321992"/>
              <a:gd name="connsiteY0" fmla="*/ 0 h 1770207"/>
              <a:gd name="connsiteX1" fmla="*/ 4321992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1151803 h 1770207"/>
              <a:gd name="connsiteX4" fmla="*/ 3703588 w 4321992"/>
              <a:gd name="connsiteY4" fmla="*/ 1770207 h 1770207"/>
              <a:gd name="connsiteX5" fmla="*/ 0 w 4321992"/>
              <a:gd name="connsiteY5" fmla="*/ 1770207 h 1770207"/>
              <a:gd name="connsiteX6" fmla="*/ 0 w 4321992"/>
              <a:gd name="connsiteY6" fmla="*/ 1770207 h 1770207"/>
              <a:gd name="connsiteX7" fmla="*/ 0 w 4321992"/>
              <a:gd name="connsiteY7" fmla="*/ 618404 h 1770207"/>
              <a:gd name="connsiteX8" fmla="*/ 618404 w 4321992"/>
              <a:gd name="connsiteY8" fmla="*/ 0 h 1770207"/>
              <a:gd name="connsiteX0" fmla="*/ 4321992 w 4413432"/>
              <a:gd name="connsiteY0" fmla="*/ 1151803 h 1770207"/>
              <a:gd name="connsiteX1" fmla="*/ 3703588 w 4413432"/>
              <a:gd name="connsiteY1" fmla="*/ 1770207 h 1770207"/>
              <a:gd name="connsiteX2" fmla="*/ 0 w 4413432"/>
              <a:gd name="connsiteY2" fmla="*/ 1770207 h 1770207"/>
              <a:gd name="connsiteX3" fmla="*/ 0 w 4413432"/>
              <a:gd name="connsiteY3" fmla="*/ 1770207 h 1770207"/>
              <a:gd name="connsiteX4" fmla="*/ 0 w 4413432"/>
              <a:gd name="connsiteY4" fmla="*/ 618404 h 1770207"/>
              <a:gd name="connsiteX5" fmla="*/ 618404 w 4413432"/>
              <a:gd name="connsiteY5" fmla="*/ 0 h 1770207"/>
              <a:gd name="connsiteX6" fmla="*/ 4321992 w 4413432"/>
              <a:gd name="connsiteY6" fmla="*/ 0 h 1770207"/>
              <a:gd name="connsiteX7" fmla="*/ 4321992 w 4413432"/>
              <a:gd name="connsiteY7" fmla="*/ 0 h 1770207"/>
              <a:gd name="connsiteX8" fmla="*/ 4413432 w 4413432"/>
              <a:gd name="connsiteY8" fmla="*/ 1243243 h 1770207"/>
              <a:gd name="connsiteX0" fmla="*/ 4321992 w 4321992"/>
              <a:gd name="connsiteY0" fmla="*/ 1151803 h 1770207"/>
              <a:gd name="connsiteX1" fmla="*/ 3703588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1770207 h 1770207"/>
              <a:gd name="connsiteX4" fmla="*/ 0 w 4321992"/>
              <a:gd name="connsiteY4" fmla="*/ 618404 h 1770207"/>
              <a:gd name="connsiteX5" fmla="*/ 618404 w 4321992"/>
              <a:gd name="connsiteY5" fmla="*/ 0 h 1770207"/>
              <a:gd name="connsiteX6" fmla="*/ 4321992 w 4321992"/>
              <a:gd name="connsiteY6" fmla="*/ 0 h 1770207"/>
              <a:gd name="connsiteX7" fmla="*/ 4321992 w 4321992"/>
              <a:gd name="connsiteY7" fmla="*/ 0 h 1770207"/>
              <a:gd name="connsiteX0" fmla="*/ 3703588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1770207 h 1770207"/>
              <a:gd name="connsiteX3" fmla="*/ 0 w 4321992"/>
              <a:gd name="connsiteY3" fmla="*/ 618404 h 1770207"/>
              <a:gd name="connsiteX4" fmla="*/ 618404 w 4321992"/>
              <a:gd name="connsiteY4" fmla="*/ 0 h 1770207"/>
              <a:gd name="connsiteX5" fmla="*/ 4321992 w 4321992"/>
              <a:gd name="connsiteY5" fmla="*/ 0 h 1770207"/>
              <a:gd name="connsiteX6" fmla="*/ 4321992 w 4321992"/>
              <a:gd name="connsiteY6" fmla="*/ 0 h 1770207"/>
              <a:gd name="connsiteX0" fmla="*/ 0 w 4321992"/>
              <a:gd name="connsiteY0" fmla="*/ 1770207 h 1770207"/>
              <a:gd name="connsiteX1" fmla="*/ 0 w 4321992"/>
              <a:gd name="connsiteY1" fmla="*/ 1770207 h 1770207"/>
              <a:gd name="connsiteX2" fmla="*/ 0 w 4321992"/>
              <a:gd name="connsiteY2" fmla="*/ 618404 h 1770207"/>
              <a:gd name="connsiteX3" fmla="*/ 618404 w 4321992"/>
              <a:gd name="connsiteY3" fmla="*/ 0 h 1770207"/>
              <a:gd name="connsiteX4" fmla="*/ 4321992 w 4321992"/>
              <a:gd name="connsiteY4" fmla="*/ 0 h 1770207"/>
              <a:gd name="connsiteX5" fmla="*/ 4321992 w 4321992"/>
              <a:gd name="connsiteY5" fmla="*/ 0 h 1770207"/>
              <a:gd name="connsiteX0" fmla="*/ 0 w 4321992"/>
              <a:gd name="connsiteY0" fmla="*/ 1770207 h 1770207"/>
              <a:gd name="connsiteX1" fmla="*/ 0 w 4321992"/>
              <a:gd name="connsiteY1" fmla="*/ 618404 h 1770207"/>
              <a:gd name="connsiteX2" fmla="*/ 618404 w 4321992"/>
              <a:gd name="connsiteY2" fmla="*/ 0 h 1770207"/>
              <a:gd name="connsiteX3" fmla="*/ 4321992 w 4321992"/>
              <a:gd name="connsiteY3" fmla="*/ 0 h 1770207"/>
              <a:gd name="connsiteX4" fmla="*/ 4321992 w 4321992"/>
              <a:gd name="connsiteY4" fmla="*/ 0 h 1770207"/>
              <a:gd name="connsiteX0" fmla="*/ 0 w 4321992"/>
              <a:gd name="connsiteY0" fmla="*/ 1770207 h 1770207"/>
              <a:gd name="connsiteX1" fmla="*/ 618404 w 4321992"/>
              <a:gd name="connsiteY1" fmla="*/ 0 h 1770207"/>
              <a:gd name="connsiteX2" fmla="*/ 4321992 w 4321992"/>
              <a:gd name="connsiteY2" fmla="*/ 0 h 1770207"/>
              <a:gd name="connsiteX3" fmla="*/ 4321992 w 4321992"/>
              <a:gd name="connsiteY3" fmla="*/ 0 h 1770207"/>
              <a:gd name="connsiteX0" fmla="*/ 0 w 3703588"/>
              <a:gd name="connsiteY0" fmla="*/ 0 h 0"/>
              <a:gd name="connsiteX1" fmla="*/ 3703588 w 3703588"/>
              <a:gd name="connsiteY1" fmla="*/ 0 h 0"/>
              <a:gd name="connsiteX2" fmla="*/ 3703588 w 37035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588">
                <a:moveTo>
                  <a:pt x="0" y="0"/>
                </a:moveTo>
                <a:lnTo>
                  <a:pt x="3703588" y="0"/>
                </a:lnTo>
                <a:lnTo>
                  <a:pt x="3703588" y="0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36000" rIns="36000" bIns="36000" anchor="ctr">
            <a:spAutoFit/>
          </a:bodyPr>
          <a:lstStyle>
            <a:lvl1pPr>
              <a:defRPr lang="pt-BR" sz="144" b="1" i="0" dirty="0">
                <a:noFill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endParaRPr lang="pt-BR"/>
          </a:p>
        </p:txBody>
      </p:sp>
      <p:pic>
        <p:nvPicPr>
          <p:cNvPr id="47" name="Imagem 46" descr="Logotipo, nome da empresa&#10;&#10;Descrição gerada automaticamente">
            <a:extLst>
              <a:ext uri="{FF2B5EF4-FFF2-40B4-BE49-F238E27FC236}">
                <a16:creationId xmlns:a16="http://schemas.microsoft.com/office/drawing/2014/main" id="{9A79EADF-A579-4D70-8291-934DC492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5318320" y="8723083"/>
            <a:ext cx="1951304" cy="901602"/>
          </a:xfrm>
          <a:prstGeom prst="rect">
            <a:avLst/>
          </a:prstGeom>
        </p:spPr>
      </p:pic>
      <p:sp>
        <p:nvSpPr>
          <p:cNvPr id="48" name="Textfeld 26">
            <a:extLst>
              <a:ext uri="{FF2B5EF4-FFF2-40B4-BE49-F238E27FC236}">
                <a16:creationId xmlns:a16="http://schemas.microsoft.com/office/drawing/2014/main" id="{0FF42941-BBE2-4D2E-9470-B196F5E697BB}"/>
              </a:ext>
            </a:extLst>
          </p:cNvPr>
          <p:cNvSpPr txBox="1"/>
          <p:nvPr userDrawn="1"/>
        </p:nvSpPr>
        <p:spPr>
          <a:xfrm>
            <a:off x="113504" y="9483246"/>
            <a:ext cx="438150" cy="12024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defRPr/>
            </a:pPr>
            <a:fld id="{14024BB3-640A-42C7-B78D-F5C774E154A6}" type="slidenum">
              <a:rPr lang="en-US" sz="1398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‹nº›</a:t>
            </a:fld>
            <a:endParaRPr lang="en-US" sz="11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Espaço Reservado para Texto 23">
            <a:extLst>
              <a:ext uri="{FF2B5EF4-FFF2-40B4-BE49-F238E27FC236}">
                <a16:creationId xmlns:a16="http://schemas.microsoft.com/office/drawing/2014/main" id="{EAD55515-8EA5-4760-9ABC-92FA3149E19C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 rot="5400000">
            <a:off x="768114" y="7914642"/>
            <a:ext cx="179978" cy="180014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7" name="Espaço Reservado para Texto 23">
            <a:extLst>
              <a:ext uri="{FF2B5EF4-FFF2-40B4-BE49-F238E27FC236}">
                <a16:creationId xmlns:a16="http://schemas.microsoft.com/office/drawing/2014/main" id="{0637DF38-B25B-417C-96BA-872F487F5D57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 rot="5400000">
            <a:off x="3429376" y="7914642"/>
            <a:ext cx="179978" cy="180014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8" name="Espaço Reservado para Texto 23">
            <a:extLst>
              <a:ext uri="{FF2B5EF4-FFF2-40B4-BE49-F238E27FC236}">
                <a16:creationId xmlns:a16="http://schemas.microsoft.com/office/drawing/2014/main" id="{9937E381-D9D4-41E2-8149-E51601B1A9BF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 rot="5400000">
            <a:off x="6115624" y="7914642"/>
            <a:ext cx="179978" cy="180014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9" name="Espaço Reservado para Texto 23">
            <a:extLst>
              <a:ext uri="{FF2B5EF4-FFF2-40B4-BE49-F238E27FC236}">
                <a16:creationId xmlns:a16="http://schemas.microsoft.com/office/drawing/2014/main" id="{05919B73-7E31-481E-B8A8-C7B1695505DC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 rot="5400000">
            <a:off x="8804444" y="7914642"/>
            <a:ext cx="179978" cy="180014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0" name="Espaço Reservado para Texto 23">
            <a:extLst>
              <a:ext uri="{FF2B5EF4-FFF2-40B4-BE49-F238E27FC236}">
                <a16:creationId xmlns:a16="http://schemas.microsoft.com/office/drawing/2014/main" id="{3106125F-FC0B-4296-A8D2-864F4C897C74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 rot="5400000">
            <a:off x="11479011" y="7914642"/>
            <a:ext cx="179978" cy="180014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1" name="Espaço Reservado para Texto 23">
            <a:extLst>
              <a:ext uri="{FF2B5EF4-FFF2-40B4-BE49-F238E27FC236}">
                <a16:creationId xmlns:a16="http://schemas.microsoft.com/office/drawing/2014/main" id="{46DE1377-0A87-4144-88CD-0B36953E7688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 rot="5400000">
            <a:off x="14167539" y="7914642"/>
            <a:ext cx="179978" cy="180014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4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07B51F9D-AA41-4BC8-869C-33FDA4CCF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777" y="2342684"/>
            <a:ext cx="11236573" cy="97249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758" b="1" i="0" u="none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espaço para título</a:t>
            </a:r>
          </a:p>
        </p:txBody>
      </p:sp>
    </p:spTree>
    <p:extLst>
      <p:ext uri="{BB962C8B-B14F-4D97-AF65-F5344CB8AC3E}">
        <p14:creationId xmlns:p14="http://schemas.microsoft.com/office/powerpoint/2010/main" val="2166028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0CB88-FD66-4BEC-B0FB-A133F67C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E7E5C-EBD5-4BD9-949F-49A7ED6A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5B5A8C-29ED-45A3-AD36-CCFF5E56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1A6-57E2-4AA4-AF88-70EC0069FB7C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1A2D9D-725C-466E-A310-FA5F1F6A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D55EC7-ABFE-4780-85D3-8D93EC1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5723-359E-4F73-93AC-B390C73F71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59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2100983214,&quot;Placement&quot;:&quot;Footer&quot;,&quot;Top&quot;:756.843,&quot;Left&quot;:550.4731,&quot;SlideWidth&quot;:1382,&quot;SlideHeight&quot;:777}">
            <a:extLst>
              <a:ext uri="{FF2B5EF4-FFF2-40B4-BE49-F238E27FC236}">
                <a16:creationId xmlns:a16="http://schemas.microsoft.com/office/drawing/2014/main" id="{3E8F8545-A2A1-52E0-ACCF-A3FCCBB7D8E3}"/>
              </a:ext>
            </a:extLst>
          </p:cNvPr>
          <p:cNvSpPr txBox="1"/>
          <p:nvPr userDrawn="1"/>
        </p:nvSpPr>
        <p:spPr>
          <a:xfrm>
            <a:off x="6991008" y="9611906"/>
            <a:ext cx="357573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CONFIDENCIAL –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321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7" r:id="rId4"/>
    <p:sldLayoutId id="2147483719" r:id="rId5"/>
    <p:sldLayoutId id="2147483720" r:id="rId6"/>
  </p:sldLayoutIdLst>
  <p:transition>
    <p:fade/>
  </p:transition>
  <p:txStyles>
    <p:titleStyle>
      <a:lvl1pPr algn="ctr" defTabSz="658145" rtl="0" eaLnBrk="1" latinLnBrk="0" hangingPunct="1">
        <a:spcBef>
          <a:spcPct val="0"/>
        </a:spcBef>
        <a:buNone/>
        <a:defRPr sz="6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608" indent="-493608" algn="l" defTabSz="658145" rtl="0" eaLnBrk="1" latinLnBrk="0" hangingPunct="1">
        <a:spcBef>
          <a:spcPct val="20000"/>
        </a:spcBef>
        <a:buFont typeface="Arial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069485" indent="-411341" algn="l" defTabSz="658145" rtl="0" eaLnBrk="1" latinLnBrk="0" hangingPunct="1">
        <a:spcBef>
          <a:spcPct val="20000"/>
        </a:spcBef>
        <a:buFont typeface="Arial"/>
        <a:buChar char="–"/>
        <a:defRPr sz="4030" kern="1200">
          <a:solidFill>
            <a:schemeClr val="tx1"/>
          </a:solidFill>
          <a:latin typeface="+mn-lt"/>
          <a:ea typeface="+mn-ea"/>
          <a:cs typeface="+mn-cs"/>
        </a:defRPr>
      </a:lvl2pPr>
      <a:lvl3pPr marL="1645362" indent="-329072" algn="l" defTabSz="658145" rtl="0" eaLnBrk="1" latinLnBrk="0" hangingPunct="1">
        <a:spcBef>
          <a:spcPct val="20000"/>
        </a:spcBef>
        <a:buFont typeface="Arial"/>
        <a:buChar char="•"/>
        <a:defRPr sz="3455" kern="1200">
          <a:solidFill>
            <a:schemeClr val="tx1"/>
          </a:solidFill>
          <a:latin typeface="+mn-lt"/>
          <a:ea typeface="+mn-ea"/>
          <a:cs typeface="+mn-cs"/>
        </a:defRPr>
      </a:lvl3pPr>
      <a:lvl4pPr marL="2303507" indent="-329072" algn="l" defTabSz="658145" rtl="0" eaLnBrk="1" latinLnBrk="0" hangingPunct="1">
        <a:spcBef>
          <a:spcPct val="20000"/>
        </a:spcBef>
        <a:buFont typeface="Arial"/>
        <a:buChar char="–"/>
        <a:defRPr sz="2879" kern="1200">
          <a:solidFill>
            <a:schemeClr val="tx1"/>
          </a:solidFill>
          <a:latin typeface="+mn-lt"/>
          <a:ea typeface="+mn-ea"/>
          <a:cs typeface="+mn-cs"/>
        </a:defRPr>
      </a:lvl4pPr>
      <a:lvl5pPr marL="2961653" indent="-329072" algn="l" defTabSz="658145" rtl="0" eaLnBrk="1" latinLnBrk="0" hangingPunct="1">
        <a:spcBef>
          <a:spcPct val="20000"/>
        </a:spcBef>
        <a:buFont typeface="Arial"/>
        <a:buChar char="»"/>
        <a:defRPr sz="2879" kern="1200">
          <a:solidFill>
            <a:schemeClr val="tx1"/>
          </a:solidFill>
          <a:latin typeface="+mn-lt"/>
          <a:ea typeface="+mn-ea"/>
          <a:cs typeface="+mn-cs"/>
        </a:defRPr>
      </a:lvl5pPr>
      <a:lvl6pPr marL="3619797" indent="-329072" algn="l" defTabSz="658145" rtl="0" eaLnBrk="1" latinLnBrk="0" hangingPunct="1">
        <a:spcBef>
          <a:spcPct val="20000"/>
        </a:spcBef>
        <a:buFont typeface="Arial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6pPr>
      <a:lvl7pPr marL="4277942" indent="-329072" algn="l" defTabSz="658145" rtl="0" eaLnBrk="1" latinLnBrk="0" hangingPunct="1">
        <a:spcBef>
          <a:spcPct val="20000"/>
        </a:spcBef>
        <a:buFont typeface="Arial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7pPr>
      <a:lvl8pPr marL="4936087" indent="-329072" algn="l" defTabSz="658145" rtl="0" eaLnBrk="1" latinLnBrk="0" hangingPunct="1">
        <a:spcBef>
          <a:spcPct val="20000"/>
        </a:spcBef>
        <a:buFont typeface="Arial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8pPr>
      <a:lvl9pPr marL="5594232" indent="-329072" algn="l" defTabSz="658145" rtl="0" eaLnBrk="1" latinLnBrk="0" hangingPunct="1">
        <a:spcBef>
          <a:spcPct val="20000"/>
        </a:spcBef>
        <a:buFont typeface="Arial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1pPr>
      <a:lvl2pPr marL="658145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2pPr>
      <a:lvl3pPr marL="1316290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3pPr>
      <a:lvl4pPr marL="1974435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4pPr>
      <a:lvl5pPr marL="2632579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5pPr>
      <a:lvl6pPr marL="3290725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6pPr>
      <a:lvl7pPr marL="3948869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7pPr>
      <a:lvl8pPr marL="4607014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8pPr>
      <a:lvl9pPr marL="5265159" algn="l" defTabSz="658145" rtl="0" eaLnBrk="1" latinLnBrk="0" hangingPunct="1">
        <a:defRPr sz="2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t-br/foto/aconselhamento-adulto-agua-ao-ar-livre-1736222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theconversation.com/hanlong-insider-trading-case-will-test-asics-resolve-3374" TargetMode="Externa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5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3E8FDE_20C0CD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2FD25D-FBDD-497C-97D1-334DE064DDDD}"/>
              </a:ext>
            </a:extLst>
          </p:cNvPr>
          <p:cNvSpPr/>
          <p:nvPr/>
        </p:nvSpPr>
        <p:spPr>
          <a:xfrm>
            <a:off x="0" y="0"/>
            <a:ext cx="17557750" cy="9874250"/>
          </a:xfrm>
          <a:prstGeom prst="rect">
            <a:avLst/>
          </a:prstGeom>
          <a:solidFill>
            <a:srgbClr val="003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C6CA046-94BA-49D8-9E92-91BF47475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49775" r="89258" b="39035"/>
          <a:stretch/>
        </p:blipFill>
        <p:spPr>
          <a:xfrm>
            <a:off x="430627" y="1883616"/>
            <a:ext cx="1123950" cy="1104900"/>
          </a:xfrm>
          <a:prstGeom prst="rect">
            <a:avLst/>
          </a:prstGeom>
        </p:spPr>
      </p:pic>
      <p:pic>
        <p:nvPicPr>
          <p:cNvPr id="13" name="Imagem 12" descr="Uma imagem contendo Texto&#10;&#10;Descrição gerada automaticamente">
            <a:extLst>
              <a:ext uri="{FF2B5EF4-FFF2-40B4-BE49-F238E27FC236}">
                <a16:creationId xmlns:a16="http://schemas.microsoft.com/office/drawing/2014/main" id="{E6EB1058-4A73-4157-8318-FCF815993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41093" r="74607" b="42894"/>
          <a:stretch/>
        </p:blipFill>
        <p:spPr>
          <a:xfrm>
            <a:off x="777742" y="988290"/>
            <a:ext cx="3352800" cy="1581150"/>
          </a:xfrm>
          <a:prstGeom prst="rect">
            <a:avLst/>
          </a:prstGeom>
        </p:spPr>
      </p:pic>
      <p:sp>
        <p:nvSpPr>
          <p:cNvPr id="24" name="Arco 23">
            <a:extLst>
              <a:ext uri="{FF2B5EF4-FFF2-40B4-BE49-F238E27FC236}">
                <a16:creationId xmlns:a16="http://schemas.microsoft.com/office/drawing/2014/main" id="{84EB6551-C63F-4B63-83A7-A37EC443C718}"/>
              </a:ext>
            </a:extLst>
          </p:cNvPr>
          <p:cNvSpPr/>
          <p:nvPr/>
        </p:nvSpPr>
        <p:spPr>
          <a:xfrm>
            <a:off x="14359704" y="1192709"/>
            <a:ext cx="2661151" cy="2661158"/>
          </a:xfrm>
          <a:prstGeom prst="arc">
            <a:avLst/>
          </a:prstGeom>
          <a:ln w="571500">
            <a:solidFill>
              <a:srgbClr val="FFE5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591">
              <a:solidFill>
                <a:srgbClr val="5A5F5F"/>
              </a:solidFill>
              <a:latin typeface="Calibri"/>
            </a:endParaRPr>
          </a:p>
        </p:txBody>
      </p:sp>
      <p:pic>
        <p:nvPicPr>
          <p:cNvPr id="38" name="Imagem 3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8A86085-4DB4-407D-BA5B-A72F5E91D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39550" r="72111" b="49067"/>
          <a:stretch/>
        </p:blipFill>
        <p:spPr>
          <a:xfrm>
            <a:off x="3575052" y="854728"/>
            <a:ext cx="1085850" cy="1123950"/>
          </a:xfrm>
          <a:prstGeom prst="rect">
            <a:avLst/>
          </a:prstGeom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9ADEBF2E-3F1F-4101-A415-3046D3055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84051"/>
          <a:stretch/>
        </p:blipFill>
        <p:spPr>
          <a:xfrm>
            <a:off x="1565611" y="2427192"/>
            <a:ext cx="2954075" cy="28449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7945A8-C224-4327-B3CB-B22C40F3AD58}"/>
              </a:ext>
            </a:extLst>
          </p:cNvPr>
          <p:cNvSpPr txBox="1"/>
          <p:nvPr/>
        </p:nvSpPr>
        <p:spPr>
          <a:xfrm>
            <a:off x="430627" y="3943680"/>
            <a:ext cx="674585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>
              <a:defRPr/>
            </a:pPr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 Baseada em Risco no Mercado de Capitais</a:t>
            </a:r>
          </a:p>
          <a:p>
            <a:pPr>
              <a:defRPr/>
            </a:pPr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14.09.2022</a:t>
            </a:r>
          </a:p>
          <a:p>
            <a:pPr>
              <a:defRPr/>
            </a:pPr>
            <a:endParaRPr lang="pt-BR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FAA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 Eduardo Demarco</a:t>
            </a:r>
          </a:p>
        </p:txBody>
      </p:sp>
      <p:pic>
        <p:nvPicPr>
          <p:cNvPr id="16" name="Espaço Reservado para Imagem 23" descr="Uma imagem contendo no interior, janela, edifício, quarto&#10;&#10;Descrição gerada automaticamente">
            <a:extLst>
              <a:ext uri="{FF2B5EF4-FFF2-40B4-BE49-F238E27FC236}">
                <a16:creationId xmlns:a16="http://schemas.microsoft.com/office/drawing/2014/main" id="{05D550B7-5155-4EFA-9B94-90125A88CA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39649" b="7813"/>
          <a:stretch/>
        </p:blipFill>
        <p:spPr>
          <a:xfrm>
            <a:off x="6981701" y="-14"/>
            <a:ext cx="10587083" cy="9867548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214098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0038E-7 2.2508E-6 L 0.08663 -0.0430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2" y="-21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599E-6 -1.57556E-6 L -0.08628 0.0607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" y="30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4358E-7 1.63987E-6 L -0.04014 0.07411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" y="36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DE235B68-B3E2-45DA-A19D-C9C8D7642EB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317767" y="2145971"/>
            <a:ext cx="5403803" cy="898237"/>
          </a:xfrm>
        </p:spPr>
        <p:txBody>
          <a:bodyPr/>
          <a:lstStyle/>
          <a:p>
            <a:pPr algn="just"/>
            <a:r>
              <a:rPr lang="pt-BR" dirty="0"/>
              <a:t>5. Maturidade da Política de ABR</a:t>
            </a:r>
          </a:p>
        </p:txBody>
      </p:sp>
      <p:sp>
        <p:nvSpPr>
          <p:cNvPr id="42" name="Espaço Reservado para Texto 41">
            <a:extLst>
              <a:ext uri="{FF2B5EF4-FFF2-40B4-BE49-F238E27FC236}">
                <a16:creationId xmlns:a16="http://schemas.microsoft.com/office/drawing/2014/main" id="{3E5895C6-7B02-4E4A-8074-0DCA5230124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0317767" y="3303606"/>
            <a:ext cx="4091402" cy="2450389"/>
          </a:xfrm>
        </p:spPr>
        <p:txBody>
          <a:bodyPr/>
          <a:lstStyle/>
          <a:p>
            <a:r>
              <a:rPr lang="pt-BR" dirty="0"/>
              <a:t>Após 2 anos de implementação da Abordagem Baseada em Risco faz-se necessário avaliar a efetividade das diretrizes estabelecidas nas políticas, considerando, dentre outros aspectos:</a:t>
            </a: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4FEAF098-175D-48B1-B96D-00920400FD9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0395981" y="5567837"/>
            <a:ext cx="4254883" cy="2019104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Alterações nos modelos operacionais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Distribuição dos perfis de risco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Recentes problemas de</a:t>
            </a:r>
            <a:r>
              <a:rPr lang="pt-BR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tx1">
                    <a:lumMod val="75000"/>
                  </a:schemeClr>
                </a:solidFill>
              </a:rPr>
              <a:t>Identity</a:t>
            </a:r>
            <a:r>
              <a:rPr lang="pt-BR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tx1">
                    <a:lumMod val="75000"/>
                  </a:schemeClr>
                </a:solidFill>
              </a:rPr>
              <a:t>Theft</a:t>
            </a:r>
            <a:endParaRPr lang="pt-BR" i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Efetividade dos indicadores / alertas nos monitoramentos cadastrais e transacionais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Melhorias identificadas em auditorias e AIR 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Tratamento dos apontamentos de auditoria e compromisso com Planos de Ação, sua completude e tempestividade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B2AC65D0-4F01-424C-AB76-0CAF72074666}"/>
              </a:ext>
            </a:extLst>
          </p:cNvPr>
          <p:cNvGrpSpPr/>
          <p:nvPr/>
        </p:nvGrpSpPr>
        <p:grpSpPr>
          <a:xfrm>
            <a:off x="10420908" y="1891076"/>
            <a:ext cx="481464" cy="485950"/>
            <a:chOff x="12590901" y="3867205"/>
            <a:chExt cx="511175" cy="515938"/>
          </a:xfrm>
        </p:grpSpPr>
        <p:sp>
          <p:nvSpPr>
            <p:cNvPr id="67" name="Line 707">
              <a:extLst>
                <a:ext uri="{FF2B5EF4-FFF2-40B4-BE49-F238E27FC236}">
                  <a16:creationId xmlns:a16="http://schemas.microsoft.com/office/drawing/2014/main" id="{6FF8948D-FC15-485F-8351-4D1A6297E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5201" y="3983092"/>
              <a:ext cx="141287" cy="142875"/>
            </a:xfrm>
            <a:prstGeom prst="line">
              <a:avLst/>
            </a:prstGeom>
            <a:noFill/>
            <a:ln w="22225" cap="flat">
              <a:solidFill>
                <a:srgbClr val="37B99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68" name="Freeform 708">
              <a:extLst>
                <a:ext uri="{FF2B5EF4-FFF2-40B4-BE49-F238E27FC236}">
                  <a16:creationId xmlns:a16="http://schemas.microsoft.com/office/drawing/2014/main" id="{F7404715-8037-4633-8372-DAD57A5E4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0901" y="3867205"/>
              <a:ext cx="114300" cy="115888"/>
            </a:xfrm>
            <a:custGeom>
              <a:avLst/>
              <a:gdLst>
                <a:gd name="T0" fmla="*/ 24 w 72"/>
                <a:gd name="T1" fmla="*/ 24 h 73"/>
                <a:gd name="T2" fmla="*/ 0 w 72"/>
                <a:gd name="T3" fmla="*/ 32 h 73"/>
                <a:gd name="T4" fmla="*/ 40 w 72"/>
                <a:gd name="T5" fmla="*/ 73 h 73"/>
                <a:gd name="T6" fmla="*/ 72 w 72"/>
                <a:gd name="T7" fmla="*/ 73 h 73"/>
                <a:gd name="T8" fmla="*/ 72 w 72"/>
                <a:gd name="T9" fmla="*/ 40 h 73"/>
                <a:gd name="T10" fmla="*/ 32 w 72"/>
                <a:gd name="T11" fmla="*/ 0 h 73"/>
                <a:gd name="T12" fmla="*/ 24 w 72"/>
                <a:gd name="T13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3">
                  <a:moveTo>
                    <a:pt x="24" y="24"/>
                  </a:moveTo>
                  <a:lnTo>
                    <a:pt x="0" y="32"/>
                  </a:lnTo>
                  <a:lnTo>
                    <a:pt x="40" y="73"/>
                  </a:lnTo>
                  <a:lnTo>
                    <a:pt x="72" y="73"/>
                  </a:lnTo>
                  <a:lnTo>
                    <a:pt x="72" y="40"/>
                  </a:lnTo>
                  <a:lnTo>
                    <a:pt x="32" y="0"/>
                  </a:lnTo>
                  <a:lnTo>
                    <a:pt x="24" y="24"/>
                  </a:lnTo>
                  <a:close/>
                </a:path>
              </a:pathLst>
            </a:custGeom>
            <a:noFill/>
            <a:ln w="22225" cap="flat">
              <a:solidFill>
                <a:srgbClr val="37B99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69" name="Freeform 709">
              <a:extLst>
                <a:ext uri="{FF2B5EF4-FFF2-40B4-BE49-F238E27FC236}">
                  <a16:creationId xmlns:a16="http://schemas.microsoft.com/office/drawing/2014/main" id="{6907829F-A702-41E5-B151-B27CDBAFC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0288" y="4048180"/>
              <a:ext cx="152400" cy="153988"/>
            </a:xfrm>
            <a:custGeom>
              <a:avLst/>
              <a:gdLst>
                <a:gd name="T0" fmla="*/ 16 w 48"/>
                <a:gd name="T1" fmla="*/ 1 h 48"/>
                <a:gd name="T2" fmla="*/ 24 w 48"/>
                <a:gd name="T3" fmla="*/ 0 h 48"/>
                <a:gd name="T4" fmla="*/ 48 w 48"/>
                <a:gd name="T5" fmla="*/ 24 h 48"/>
                <a:gd name="T6" fmla="*/ 24 w 48"/>
                <a:gd name="T7" fmla="*/ 48 h 48"/>
                <a:gd name="T8" fmla="*/ 0 w 48"/>
                <a:gd name="T9" fmla="*/ 24 h 48"/>
                <a:gd name="T10" fmla="*/ 1 w 48"/>
                <a:gd name="T1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16" y="1"/>
                  </a:moveTo>
                  <a:cubicBezTo>
                    <a:pt x="19" y="0"/>
                    <a:pt x="2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21"/>
                    <a:pt x="0" y="19"/>
                    <a:pt x="1" y="16"/>
                  </a:cubicBezTo>
                </a:path>
              </a:pathLst>
            </a:custGeom>
            <a:noFill/>
            <a:ln w="222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70" name="Freeform 710">
              <a:extLst>
                <a:ext uri="{FF2B5EF4-FFF2-40B4-BE49-F238E27FC236}">
                  <a16:creationId xmlns:a16="http://schemas.microsoft.com/office/drawing/2014/main" id="{6AB1C712-4F00-4A15-9EA2-48B6F2AB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9801" y="3957692"/>
              <a:ext cx="331787" cy="334963"/>
            </a:xfrm>
            <a:custGeom>
              <a:avLst/>
              <a:gdLst>
                <a:gd name="T0" fmla="*/ 24 w 104"/>
                <a:gd name="T1" fmla="*/ 8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8 w 104"/>
                <a:gd name="T11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24" y="8"/>
                  </a:moveTo>
                  <a:cubicBezTo>
                    <a:pt x="32" y="3"/>
                    <a:pt x="42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ubicBezTo>
                    <a:pt x="0" y="42"/>
                    <a:pt x="3" y="32"/>
                    <a:pt x="8" y="24"/>
                  </a:cubicBezTo>
                </a:path>
              </a:pathLst>
            </a:custGeom>
            <a:noFill/>
            <a:ln w="222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71" name="Freeform 711">
              <a:extLst>
                <a:ext uri="{FF2B5EF4-FFF2-40B4-BE49-F238E27FC236}">
                  <a16:creationId xmlns:a16="http://schemas.microsoft.com/office/drawing/2014/main" id="{5CE7EBA9-4767-4205-A7BA-F127DD09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0901" y="3867205"/>
              <a:ext cx="511175" cy="515938"/>
            </a:xfrm>
            <a:custGeom>
              <a:avLst/>
              <a:gdLst>
                <a:gd name="T0" fmla="*/ 42 w 160"/>
                <a:gd name="T1" fmla="*/ 10 h 160"/>
                <a:gd name="T2" fmla="*/ 80 w 160"/>
                <a:gd name="T3" fmla="*/ 0 h 160"/>
                <a:gd name="T4" fmla="*/ 160 w 160"/>
                <a:gd name="T5" fmla="*/ 80 h 160"/>
                <a:gd name="T6" fmla="*/ 80 w 160"/>
                <a:gd name="T7" fmla="*/ 160 h 160"/>
                <a:gd name="T8" fmla="*/ 0 w 160"/>
                <a:gd name="T9" fmla="*/ 80 h 160"/>
                <a:gd name="T10" fmla="*/ 10 w 160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42" y="10"/>
                  </a:moveTo>
                  <a:cubicBezTo>
                    <a:pt x="53" y="3"/>
                    <a:pt x="6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66"/>
                    <a:pt x="3" y="53"/>
                    <a:pt x="10" y="42"/>
                  </a:cubicBezTo>
                </a:path>
              </a:pathLst>
            </a:custGeom>
            <a:noFill/>
            <a:ln w="222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</p:grp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12D686FE-FBA7-344F-5D9D-CFE2354F4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21" y="477358"/>
            <a:ext cx="15546460" cy="988061"/>
          </a:xfrm>
        </p:spPr>
        <p:txBody>
          <a:bodyPr anchor="t"/>
          <a:lstStyle/>
          <a:p>
            <a:r>
              <a:rPr lang="pt-BR" sz="4800" dirty="0"/>
              <a:t>Destaques da BSM – Evoluções Necessárias</a:t>
            </a:r>
          </a:p>
        </p:txBody>
      </p:sp>
      <p:sp>
        <p:nvSpPr>
          <p:cNvPr id="13" name="Espaço Reservado para Texto 41">
            <a:extLst>
              <a:ext uri="{FF2B5EF4-FFF2-40B4-BE49-F238E27FC236}">
                <a16:creationId xmlns:a16="http://schemas.microsoft.com/office/drawing/2014/main" id="{56DEF79C-E4A2-E59F-9E61-4D3A058A84D7}"/>
              </a:ext>
            </a:extLst>
          </p:cNvPr>
          <p:cNvSpPr txBox="1">
            <a:spLocks/>
          </p:cNvSpPr>
          <p:nvPr/>
        </p:nvSpPr>
        <p:spPr>
          <a:xfrm>
            <a:off x="11906607" y="3715303"/>
            <a:ext cx="3814963" cy="2450389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ts val="576"/>
              </a:spcBef>
              <a:buFont typeface="Arial"/>
              <a:buNone/>
              <a:defRPr sz="2016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35" name="Espaço Reservado para Texto 7">
            <a:extLst>
              <a:ext uri="{FF2B5EF4-FFF2-40B4-BE49-F238E27FC236}">
                <a16:creationId xmlns:a16="http://schemas.microsoft.com/office/drawing/2014/main" id="{3D59BAD2-AA4E-D48E-75C2-204562D1D5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543781" y="161013"/>
            <a:ext cx="1308595" cy="1306294"/>
          </a:xfrm>
          <a:ln>
            <a:solidFill>
              <a:srgbClr val="FFC000"/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6" name="Espaço Reservado para Texto 39">
            <a:extLst>
              <a:ext uri="{FF2B5EF4-FFF2-40B4-BE49-F238E27FC236}">
                <a16:creationId xmlns:a16="http://schemas.microsoft.com/office/drawing/2014/main" id="{F63F3BD0-2BB4-C5D3-27C0-4AE235743B1E}"/>
              </a:ext>
            </a:extLst>
          </p:cNvPr>
          <p:cNvSpPr txBox="1">
            <a:spLocks/>
          </p:cNvSpPr>
          <p:nvPr/>
        </p:nvSpPr>
        <p:spPr>
          <a:xfrm>
            <a:off x="1518383" y="2199783"/>
            <a:ext cx="5553868" cy="898237"/>
          </a:xfrm>
          <a:prstGeom prst="rect">
            <a:avLst/>
          </a:prstGeom>
        </p:spPr>
        <p:txBody>
          <a:bodyPr anchor="b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592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 Qualificação / Treinamento</a:t>
            </a:r>
          </a:p>
        </p:txBody>
      </p:sp>
      <p:pic>
        <p:nvPicPr>
          <p:cNvPr id="18" name="Gráfico 17" descr="Livro fechado estrutura de tópicos">
            <a:extLst>
              <a:ext uri="{FF2B5EF4-FFF2-40B4-BE49-F238E27FC236}">
                <a16:creationId xmlns:a16="http://schemas.microsoft.com/office/drawing/2014/main" id="{2F3000D7-F698-D980-92F8-D2FD526C3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383" y="1794084"/>
            <a:ext cx="679934" cy="679934"/>
          </a:xfrm>
          <a:prstGeom prst="rect">
            <a:avLst/>
          </a:prstGeom>
        </p:spPr>
      </p:pic>
      <p:sp>
        <p:nvSpPr>
          <p:cNvPr id="19" name="Espaço Reservado para Texto 73">
            <a:extLst>
              <a:ext uri="{FF2B5EF4-FFF2-40B4-BE49-F238E27FC236}">
                <a16:creationId xmlns:a16="http://schemas.microsoft.com/office/drawing/2014/main" id="{6A9E2BB1-C5A0-8A37-1295-C9CF210F146B}"/>
              </a:ext>
            </a:extLst>
          </p:cNvPr>
          <p:cNvSpPr txBox="1">
            <a:spLocks/>
          </p:cNvSpPr>
          <p:nvPr/>
        </p:nvSpPr>
        <p:spPr>
          <a:xfrm>
            <a:off x="1518383" y="3307896"/>
            <a:ext cx="4538975" cy="2450389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ts val="576"/>
              </a:spcBef>
              <a:buFont typeface="Arial"/>
              <a:buNone/>
              <a:defRPr sz="2016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qualidade dos processos de implementação e monitoramento da Abordagem Baseada em Risco requerem investimentos em qualificação  de profissionais para a execução das atividades. Dessa forma, as instituições devem considerar em seus planos estratégicos:</a:t>
            </a:r>
          </a:p>
        </p:txBody>
      </p:sp>
      <p:sp>
        <p:nvSpPr>
          <p:cNvPr id="22" name="Espaço Reservado para Texto 74">
            <a:extLst>
              <a:ext uri="{FF2B5EF4-FFF2-40B4-BE49-F238E27FC236}">
                <a16:creationId xmlns:a16="http://schemas.microsoft.com/office/drawing/2014/main" id="{69EF90E6-E63A-FBBB-863D-697343DEE9B3}"/>
              </a:ext>
            </a:extLst>
          </p:cNvPr>
          <p:cNvSpPr txBox="1">
            <a:spLocks/>
          </p:cNvSpPr>
          <p:nvPr/>
        </p:nvSpPr>
        <p:spPr>
          <a:xfrm>
            <a:off x="1518383" y="6117870"/>
            <a:ext cx="4254883" cy="2019104"/>
          </a:xfrm>
          <a:prstGeom prst="rect">
            <a:avLst/>
          </a:prstGeom>
        </p:spPr>
        <p:txBody>
          <a:bodyPr anchor="t"/>
          <a:lstStyle>
            <a:lvl1pPr marL="0" indent="-310933" algn="l" defTabSz="6581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4"/>
              </a:spcAft>
              <a:buClr>
                <a:srgbClr val="37B99B"/>
              </a:buClr>
              <a:buFont typeface="Wingdings" panose="05000000000000000000" pitchFamily="2" charset="2"/>
              <a:buChar char="§"/>
              <a:defRPr sz="1728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Programas de treinamentos periódicos para colaboradores e Assessores de Investimentos;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Capacitação para profissionais da linha de frente para aprimorar a detecção, análise e reporte de atipicidades (mercado cresceu, produtos foram desenvolvidos e operações tornaram-se mais complexas)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Efetividade não deve ser confundida com excesso de comunicações aos reguladores (problemas da conta de chegada)</a:t>
            </a:r>
          </a:p>
          <a:p>
            <a:endParaRPr lang="pt-B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feld 26">
            <a:extLst>
              <a:ext uri="{FF2B5EF4-FFF2-40B4-BE49-F238E27FC236}">
                <a16:creationId xmlns:a16="http://schemas.microsoft.com/office/drawing/2014/main" id="{A88135A7-8187-4368-9126-4B12286FDDF3}"/>
              </a:ext>
            </a:extLst>
          </p:cNvPr>
          <p:cNvSpPr txBox="1"/>
          <p:nvPr/>
        </p:nvSpPr>
        <p:spPr>
          <a:xfrm>
            <a:off x="116985" y="9481417"/>
            <a:ext cx="437974" cy="12019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defRPr/>
            </a:pPr>
            <a:fld id="{14024BB3-640A-42C7-B78D-F5C774E154A6}" type="slidenum">
              <a:rPr lang="en-US" sz="13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Texto 20">
            <a:extLst>
              <a:ext uri="{FF2B5EF4-FFF2-40B4-BE49-F238E27FC236}">
                <a16:creationId xmlns:a16="http://schemas.microsoft.com/office/drawing/2014/main" id="{49477287-7A30-4F6C-B888-4C5337B7D94A}"/>
              </a:ext>
            </a:extLst>
          </p:cNvPr>
          <p:cNvSpPr txBox="1">
            <a:spLocks/>
          </p:cNvSpPr>
          <p:nvPr/>
        </p:nvSpPr>
        <p:spPr>
          <a:xfrm flipH="1" flipV="1">
            <a:off x="317661" y="318003"/>
            <a:ext cx="1308595" cy="1306294"/>
          </a:xfrm>
          <a:prstGeom prst="arc">
            <a:avLst>
              <a:gd name="adj1" fmla="val 8663"/>
              <a:gd name="adj2" fmla="val 5391507"/>
            </a:avLst>
          </a:prstGeom>
          <a:ln w="127000">
            <a:solidFill>
              <a:schemeClr val="accent4"/>
            </a:solidFill>
          </a:ln>
        </p:spPr>
        <p:txBody>
          <a:bodyPr/>
          <a:lstStyle>
            <a:lvl1pPr marL="493608" indent="-493608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144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144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144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144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144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46A36A6-DB92-98AA-6769-05C4B2C698AE}"/>
              </a:ext>
            </a:extLst>
          </p:cNvPr>
          <p:cNvSpPr txBox="1">
            <a:spLocks/>
          </p:cNvSpPr>
          <p:nvPr/>
        </p:nvSpPr>
        <p:spPr>
          <a:xfrm>
            <a:off x="1034879" y="522796"/>
            <a:ext cx="16028632" cy="896707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658145" rtl="0" eaLnBrk="1" latinLnBrk="0" hangingPunct="1">
              <a:spcBef>
                <a:spcPct val="0"/>
              </a:spcBef>
              <a:buNone/>
              <a:defRPr sz="63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pt-BR" sz="4800" b="1" dirty="0">
                <a:solidFill>
                  <a:srgbClr val="003373"/>
                </a:solidFill>
                <a:latin typeface="Arial"/>
                <a:ea typeface="+mn-ea"/>
                <a:cs typeface="Arial"/>
              </a:rPr>
              <a:t>Key </a:t>
            </a:r>
            <a:r>
              <a:rPr lang="pt-BR" sz="4800" b="1" dirty="0" err="1">
                <a:solidFill>
                  <a:srgbClr val="003373"/>
                </a:solidFill>
                <a:latin typeface="Arial"/>
                <a:ea typeface="+mn-ea"/>
                <a:cs typeface="Arial"/>
              </a:rPr>
              <a:t>Takeways</a:t>
            </a:r>
            <a:r>
              <a:rPr lang="pt-BR" sz="4800" b="1" dirty="0">
                <a:solidFill>
                  <a:srgbClr val="003373"/>
                </a:solidFill>
                <a:latin typeface="Arial"/>
                <a:ea typeface="+mn-ea"/>
                <a:cs typeface="Arial"/>
              </a:rPr>
              <a:t> BSM </a:t>
            </a:r>
            <a:endParaRPr lang="pt-BR" sz="4800" b="1" dirty="0">
              <a:solidFill>
                <a:srgbClr val="00337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26D49F-C079-1409-A1F5-C9C1CFF366CC}"/>
              </a:ext>
            </a:extLst>
          </p:cNvPr>
          <p:cNvSpPr txBox="1"/>
          <p:nvPr/>
        </p:nvSpPr>
        <p:spPr>
          <a:xfrm>
            <a:off x="6373276" y="2466984"/>
            <a:ext cx="8523824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 e Indicadores de Efetividade</a:t>
            </a:r>
          </a:p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 cenário é dinâmico e a Política também deve ser para atingir sua efetividade)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5BDC8B-B641-D304-27BD-16A8A588965A}"/>
              </a:ext>
            </a:extLst>
          </p:cNvPr>
          <p:cNvSpPr txBox="1"/>
          <p:nvPr/>
        </p:nvSpPr>
        <p:spPr>
          <a:xfrm>
            <a:off x="5572348" y="5131721"/>
            <a:ext cx="9324752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monitoramento adequados e eficientes </a:t>
            </a:r>
          </a:p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(não se transfere responsabilidade no dever de controle)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A71B30-DEB7-02D0-DD46-0A7ACC02E931}"/>
              </a:ext>
            </a:extLst>
          </p:cNvPr>
          <p:cNvSpPr txBox="1"/>
          <p:nvPr/>
        </p:nvSpPr>
        <p:spPr>
          <a:xfrm>
            <a:off x="6064811" y="7796458"/>
            <a:ext cx="6953693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e colaboração</a:t>
            </a:r>
          </a:p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(juntos seremos mais fortes) </a:t>
            </a:r>
          </a:p>
        </p:txBody>
      </p:sp>
      <p:pic>
        <p:nvPicPr>
          <p:cNvPr id="10" name="Imagem 9" descr="Mão segurando um relógio">
            <a:extLst>
              <a:ext uri="{FF2B5EF4-FFF2-40B4-BE49-F238E27FC236}">
                <a16:creationId xmlns:a16="http://schemas.microsoft.com/office/drawing/2014/main" id="{1CD4DF33-25B7-311C-D731-5D9C71A33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4878" y="5903436"/>
            <a:ext cx="3428445" cy="3515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m 11" descr="Menino em frente a teclado de computador">
            <a:extLst>
              <a:ext uri="{FF2B5EF4-FFF2-40B4-BE49-F238E27FC236}">
                <a16:creationId xmlns:a16="http://schemas.microsoft.com/office/drawing/2014/main" id="{E75BB4F1-8D7C-FBC1-9C2E-202A784DF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4879" y="2051576"/>
            <a:ext cx="3428445" cy="3424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33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2FD25D-FBDD-497C-97D1-334DE064DDDD}"/>
              </a:ext>
            </a:extLst>
          </p:cNvPr>
          <p:cNvSpPr/>
          <p:nvPr/>
        </p:nvSpPr>
        <p:spPr>
          <a:xfrm>
            <a:off x="0" y="0"/>
            <a:ext cx="17557750" cy="9874250"/>
          </a:xfrm>
          <a:prstGeom prst="rect">
            <a:avLst/>
          </a:prstGeom>
          <a:solidFill>
            <a:srgbClr val="003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C6CA046-94BA-49D8-9E92-91BF47475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49775" r="89258" b="39035"/>
          <a:stretch/>
        </p:blipFill>
        <p:spPr>
          <a:xfrm>
            <a:off x="430627" y="1883616"/>
            <a:ext cx="1123950" cy="1104900"/>
          </a:xfrm>
          <a:prstGeom prst="rect">
            <a:avLst/>
          </a:prstGeom>
        </p:spPr>
      </p:pic>
      <p:pic>
        <p:nvPicPr>
          <p:cNvPr id="13" name="Imagem 12" descr="Uma imagem contendo Texto&#10;&#10;Descrição gerada automaticamente">
            <a:extLst>
              <a:ext uri="{FF2B5EF4-FFF2-40B4-BE49-F238E27FC236}">
                <a16:creationId xmlns:a16="http://schemas.microsoft.com/office/drawing/2014/main" id="{E6EB1058-4A73-4157-8318-FCF815993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41093" r="74607" b="42894"/>
          <a:stretch/>
        </p:blipFill>
        <p:spPr>
          <a:xfrm>
            <a:off x="777742" y="988290"/>
            <a:ext cx="3352800" cy="1581150"/>
          </a:xfrm>
          <a:prstGeom prst="rect">
            <a:avLst/>
          </a:prstGeom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13B2EA1E-25B2-44B3-99CA-FA5042AEAC94}"/>
              </a:ext>
            </a:extLst>
          </p:cNvPr>
          <p:cNvSpPr/>
          <p:nvPr/>
        </p:nvSpPr>
        <p:spPr>
          <a:xfrm rot="10800000">
            <a:off x="901393" y="6153847"/>
            <a:ext cx="1419248" cy="1607917"/>
          </a:xfrm>
          <a:prstGeom prst="arc">
            <a:avLst/>
          </a:prstGeom>
          <a:ln w="301625">
            <a:solidFill>
              <a:srgbClr val="37B99B">
                <a:alpha val="8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591">
              <a:solidFill>
                <a:srgbClr val="5A5F5F"/>
              </a:solidFill>
              <a:latin typeface="Calibri"/>
            </a:endParaRPr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84EB6551-C63F-4B63-83A7-A37EC443C718}"/>
              </a:ext>
            </a:extLst>
          </p:cNvPr>
          <p:cNvSpPr/>
          <p:nvPr/>
        </p:nvSpPr>
        <p:spPr>
          <a:xfrm>
            <a:off x="14359704" y="1192709"/>
            <a:ext cx="2661151" cy="2661158"/>
          </a:xfrm>
          <a:prstGeom prst="arc">
            <a:avLst/>
          </a:prstGeom>
          <a:ln w="571500">
            <a:solidFill>
              <a:srgbClr val="FFE5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591">
              <a:solidFill>
                <a:srgbClr val="5A5F5F"/>
              </a:solidFill>
              <a:latin typeface="Calibri"/>
            </a:endParaRPr>
          </a:p>
        </p:txBody>
      </p:sp>
      <p:pic>
        <p:nvPicPr>
          <p:cNvPr id="38" name="Imagem 3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8A86085-4DB4-407D-BA5B-A72F5E91D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39550" r="72111" b="49067"/>
          <a:stretch/>
        </p:blipFill>
        <p:spPr>
          <a:xfrm>
            <a:off x="3575052" y="854728"/>
            <a:ext cx="1085850" cy="1123950"/>
          </a:xfrm>
          <a:prstGeom prst="rect">
            <a:avLst/>
          </a:prstGeom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9ADEBF2E-3F1F-4101-A415-3046D3055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84051"/>
          <a:stretch/>
        </p:blipFill>
        <p:spPr>
          <a:xfrm>
            <a:off x="1565611" y="2427192"/>
            <a:ext cx="2954075" cy="28449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7945A8-C224-4327-B3CB-B22C40F3AD58}"/>
              </a:ext>
            </a:extLst>
          </p:cNvPr>
          <p:cNvSpPr txBox="1"/>
          <p:nvPr/>
        </p:nvSpPr>
        <p:spPr>
          <a:xfrm>
            <a:off x="430627" y="4041361"/>
            <a:ext cx="631523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 Baseada em Risco no Mercado de Capitais</a:t>
            </a:r>
          </a:p>
          <a:p>
            <a:pPr>
              <a:defRPr/>
            </a:pPr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14.09.2022</a:t>
            </a:r>
          </a:p>
        </p:txBody>
      </p:sp>
      <p:pic>
        <p:nvPicPr>
          <p:cNvPr id="16" name="Espaço Reservado para Imagem 23" descr="Uma imagem contendo no interior, janela, edifício, quarto&#10;&#10;Descrição gerada automaticamente">
            <a:extLst>
              <a:ext uri="{FF2B5EF4-FFF2-40B4-BE49-F238E27FC236}">
                <a16:creationId xmlns:a16="http://schemas.microsoft.com/office/drawing/2014/main" id="{05D550B7-5155-4EFA-9B94-90125A88CA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39649" b="7813"/>
          <a:stretch/>
        </p:blipFill>
        <p:spPr>
          <a:xfrm>
            <a:off x="6981701" y="-14"/>
            <a:ext cx="10587083" cy="9867548"/>
          </a:xfrm>
          <a:prstGeom prst="round2DiagRect">
            <a:avLst>
              <a:gd name="adj1" fmla="val 0"/>
              <a:gd name="adj2" fmla="val 0"/>
            </a:avLst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9C8D1C-7806-6428-22AB-9F7EDDB0B8C7}"/>
              </a:ext>
            </a:extLst>
          </p:cNvPr>
          <p:cNvSpPr txBox="1"/>
          <p:nvPr/>
        </p:nvSpPr>
        <p:spPr>
          <a:xfrm>
            <a:off x="430627" y="6147131"/>
            <a:ext cx="674585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FAA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 Rabello Quadros </a:t>
            </a:r>
          </a:p>
          <a:p>
            <a:pPr>
              <a:defRPr/>
            </a:pPr>
            <a:endParaRPr lang="pt-BR" sz="1000" dirty="0">
              <a:solidFill>
                <a:srgbClr val="FAA5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rgbClr val="FAA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Thamila Cuevas </a:t>
            </a:r>
          </a:p>
        </p:txBody>
      </p:sp>
    </p:spTree>
    <p:extLst>
      <p:ext uri="{BB962C8B-B14F-4D97-AF65-F5344CB8AC3E}">
        <p14:creationId xmlns:p14="http://schemas.microsoft.com/office/powerpoint/2010/main" val="234925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0038E-7 2.2508E-6 L 0.08663 -0.0430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2" y="-21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599E-6 -1.57556E-6 L -0.08628 0.0607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" y="30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4358E-7 1.63987E-6 L -0.04014 0.07411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" y="36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7414E-6 -3.63344E-6 L 0.03011 -0.04598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" y="-22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  <p:bldP spid="24" grpId="1" animBg="1"/>
      <p:bldP spid="1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10B4FE3-FC7A-42FE-A09D-58128631A13F}"/>
              </a:ext>
            </a:extLst>
          </p:cNvPr>
          <p:cNvSpPr/>
          <p:nvPr/>
        </p:nvSpPr>
        <p:spPr>
          <a:xfrm>
            <a:off x="1764" y="8599731"/>
            <a:ext cx="17139864" cy="1274520"/>
          </a:xfrm>
          <a:prstGeom prst="rect">
            <a:avLst/>
          </a:prstGeom>
          <a:solidFill>
            <a:srgbClr val="003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 dirty="0"/>
          </a:p>
        </p:txBody>
      </p:sp>
      <p:pic>
        <p:nvPicPr>
          <p:cNvPr id="5" name="Imagem 4" descr="Tela de computador com imagem de pessoa&#10;&#10;Descrição gerada automaticamente">
            <a:extLst>
              <a:ext uri="{FF2B5EF4-FFF2-40B4-BE49-F238E27FC236}">
                <a16:creationId xmlns:a16="http://schemas.microsoft.com/office/drawing/2014/main" id="{18B81EAA-F11A-42C3-A4FB-8C02DA4A3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46709"/>
          <a:stretch/>
        </p:blipFill>
        <p:spPr>
          <a:xfrm>
            <a:off x="12798849" y="0"/>
            <a:ext cx="4757137" cy="987425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D977201-D142-471B-89C5-0E3607E32C14}"/>
              </a:ext>
            </a:extLst>
          </p:cNvPr>
          <p:cNvGrpSpPr/>
          <p:nvPr/>
        </p:nvGrpSpPr>
        <p:grpSpPr>
          <a:xfrm>
            <a:off x="12798849" y="0"/>
            <a:ext cx="4757137" cy="3885581"/>
            <a:chOff x="13482682" y="3371285"/>
            <a:chExt cx="4075069" cy="313168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FBD16D2-7C58-4E4B-ACDA-85D558C53D9B}"/>
                </a:ext>
              </a:extLst>
            </p:cNvPr>
            <p:cNvSpPr/>
            <p:nvPr/>
          </p:nvSpPr>
          <p:spPr>
            <a:xfrm>
              <a:off x="13482682" y="3371285"/>
              <a:ext cx="4075069" cy="3131681"/>
            </a:xfrm>
            <a:prstGeom prst="rect">
              <a:avLst/>
            </a:prstGeom>
            <a:solidFill>
              <a:srgbClr val="003373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95836">
                <a:defRPr/>
              </a:pPr>
              <a:endParaRPr lang="pt-BR" sz="460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BFBF8D9-3ABC-4C17-858D-F67381EE0935}"/>
                </a:ext>
              </a:extLst>
            </p:cNvPr>
            <p:cNvSpPr txBox="1"/>
            <p:nvPr/>
          </p:nvSpPr>
          <p:spPr>
            <a:xfrm>
              <a:off x="13837631" y="4398516"/>
              <a:ext cx="3365172" cy="645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16553">
                <a:lnSpc>
                  <a:spcPct val="80000"/>
                </a:lnSpc>
                <a:defRPr/>
              </a:pPr>
              <a:r>
                <a:rPr lang="pt-BR" sz="5759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62599F0-1584-4402-A2DC-349952390464}"/>
              </a:ext>
            </a:extLst>
          </p:cNvPr>
          <p:cNvSpPr/>
          <p:nvPr/>
        </p:nvSpPr>
        <p:spPr>
          <a:xfrm>
            <a:off x="12798849" y="3885579"/>
            <a:ext cx="4757137" cy="5988671"/>
          </a:xfrm>
          <a:prstGeom prst="rect">
            <a:avLst/>
          </a:prstGeom>
          <a:solidFill>
            <a:srgbClr val="003373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95836">
              <a:defRPr/>
            </a:pPr>
            <a:endParaRPr lang="pt-BR" sz="460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9ACEBB8-2D0E-4C70-A796-AA7C2AB3685A}"/>
              </a:ext>
            </a:extLst>
          </p:cNvPr>
          <p:cNvSpPr txBox="1"/>
          <p:nvPr/>
        </p:nvSpPr>
        <p:spPr>
          <a:xfrm>
            <a:off x="1989808" y="2006887"/>
            <a:ext cx="88209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Follow-Up Fase 2 da Auditoria ABR</a:t>
            </a: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Classificação dos Participantes</a:t>
            </a: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Lições Aprendidas – Webinar BSM</a:t>
            </a: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Efetividade dos Monitoramentos – Fase 3 ABR </a:t>
            </a:r>
          </a:p>
        </p:txBody>
      </p:sp>
      <p:pic>
        <p:nvPicPr>
          <p:cNvPr id="35" name="Gráfico 34" descr="Trabalho remoto estrutura de tópicos">
            <a:extLst>
              <a:ext uri="{FF2B5EF4-FFF2-40B4-BE49-F238E27FC236}">
                <a16:creationId xmlns:a16="http://schemas.microsoft.com/office/drawing/2014/main" id="{79F8407D-88E7-36CD-9260-344E06241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415" y="3182753"/>
            <a:ext cx="914400" cy="914400"/>
          </a:xfrm>
          <a:prstGeom prst="rect">
            <a:avLst/>
          </a:prstGeom>
        </p:spPr>
      </p:pic>
      <p:pic>
        <p:nvPicPr>
          <p:cNvPr id="37" name="Gráfico 36" descr="Computação em Nuvem estrutura de tópicos">
            <a:extLst>
              <a:ext uri="{FF2B5EF4-FFF2-40B4-BE49-F238E27FC236}">
                <a16:creationId xmlns:a16="http://schemas.microsoft.com/office/drawing/2014/main" id="{28260A46-05D3-182D-6BFC-BFC84A46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229" y="1942790"/>
            <a:ext cx="914400" cy="914400"/>
          </a:xfrm>
          <a:prstGeom prst="rect">
            <a:avLst/>
          </a:prstGeom>
        </p:spPr>
      </p:pic>
      <p:pic>
        <p:nvPicPr>
          <p:cNvPr id="39" name="Gráfico 38" descr="Pesquisa estrutura de tópicos">
            <a:extLst>
              <a:ext uri="{FF2B5EF4-FFF2-40B4-BE49-F238E27FC236}">
                <a16:creationId xmlns:a16="http://schemas.microsoft.com/office/drawing/2014/main" id="{F2F06803-DF7D-7A2C-7AFA-2D034A047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412" y="4479925"/>
            <a:ext cx="914400" cy="914400"/>
          </a:xfrm>
          <a:prstGeom prst="rect">
            <a:avLst/>
          </a:prstGeom>
        </p:spPr>
      </p:pic>
      <p:pic>
        <p:nvPicPr>
          <p:cNvPr id="41" name="Gráfico 40" descr="Livro fechado estrutura de tópicos">
            <a:extLst>
              <a:ext uri="{FF2B5EF4-FFF2-40B4-BE49-F238E27FC236}">
                <a16:creationId xmlns:a16="http://schemas.microsoft.com/office/drawing/2014/main" id="{B6F7D613-ACA2-5771-765C-5FF2626C4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0739" y="57084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ço Reservado para Texto 88">
            <a:extLst>
              <a:ext uri="{FF2B5EF4-FFF2-40B4-BE49-F238E27FC236}">
                <a16:creationId xmlns:a16="http://schemas.microsoft.com/office/drawing/2014/main" id="{701BB535-DA67-4163-9B29-3B10AE13E591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 flipV="1">
            <a:off x="113194" y="6800603"/>
            <a:ext cx="17413688" cy="28078"/>
          </a:xfrm>
        </p:spPr>
        <p:txBody>
          <a:bodyPr>
            <a:normAutofit fontScale="25000" lnSpcReduction="20000"/>
          </a:bodyPr>
          <a:lstStyle/>
          <a:p>
            <a:endParaRPr lang="pt-BR"/>
          </a:p>
        </p:txBody>
      </p:sp>
      <p:sp>
        <p:nvSpPr>
          <p:cNvPr id="42" name="Espaço Reservado para Texto 41">
            <a:extLst>
              <a:ext uri="{FF2B5EF4-FFF2-40B4-BE49-F238E27FC236}">
                <a16:creationId xmlns:a16="http://schemas.microsoft.com/office/drawing/2014/main" id="{0B554DC4-E78E-4F09-A096-5E9455896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815" y="1747778"/>
            <a:ext cx="4234802" cy="3490168"/>
          </a:xfrm>
        </p:spPr>
        <p:txBody>
          <a:bodyPr vert="horz" wrap="square" lIns="91421" tIns="45711" rIns="91421" bIns="45711" rtlCol="0" anchor="b">
            <a:spAutoFit/>
          </a:bodyPr>
          <a:lstStyle/>
          <a:p>
            <a:r>
              <a:rPr lang="pt-BR" sz="2400" b="1" dirty="0"/>
              <a:t>Follow-up Fase 2 da Auditoria ABR</a:t>
            </a:r>
          </a:p>
          <a:p>
            <a:r>
              <a:rPr lang="pt-BR" sz="2400" dirty="0"/>
              <a:t>A BSM irá iniciar o processo de follow-up da validação dos Planos de Ação compromissados pelos Participantes como resultado dos apontamentos da Fase 2 da Auditoria ABR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AE0791-F9AE-497C-A256-FFC9F7A20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815" y="6044909"/>
            <a:ext cx="2311914" cy="534240"/>
          </a:xfrm>
        </p:spPr>
        <p:txBody>
          <a:bodyPr/>
          <a:lstStyle/>
          <a:p>
            <a:r>
              <a:rPr lang="pt-BR" sz="2999" dirty="0"/>
              <a:t>Set/2022</a:t>
            </a:r>
          </a:p>
        </p:txBody>
      </p:sp>
      <p:sp>
        <p:nvSpPr>
          <p:cNvPr id="82" name="Espaço Reservado para Texto 81">
            <a:extLst>
              <a:ext uri="{FF2B5EF4-FFF2-40B4-BE49-F238E27FC236}">
                <a16:creationId xmlns:a16="http://schemas.microsoft.com/office/drawing/2014/main" id="{8ACF89C6-649A-4466-985E-3C9E56020CE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403230" y="1747778"/>
            <a:ext cx="10808320" cy="3544423"/>
          </a:xfrm>
        </p:spPr>
        <p:txBody>
          <a:bodyPr/>
          <a:lstStyle/>
          <a:p>
            <a:pPr algn="just"/>
            <a:r>
              <a:rPr lang="pt-BR" sz="2400" b="1" dirty="0"/>
              <a:t>Classificação de Risco de PLD/FTP nos Participantes: </a:t>
            </a:r>
            <a:r>
              <a:rPr lang="pt-BR" sz="2400" dirty="0"/>
              <a:t>Baseado nos resultados das supervisões da BSM a Auditoria irá construir matriz de risco com métricas que auxiliem Participantes para monitoramento contínuo da ABR</a:t>
            </a:r>
          </a:p>
          <a:p>
            <a:pPr algn="just"/>
            <a:r>
              <a:rPr lang="pt-BR" sz="2400" b="1" dirty="0"/>
              <a:t>Webinar RCVM50: </a:t>
            </a:r>
            <a:r>
              <a:rPr lang="pt-BR" sz="2400" dirty="0"/>
              <a:t>A BSM irá promover webinar específico para discutir as lições aprendidas com o mercado, considerando os aprendizados obtidos nas auditorias e necessidade de aprimoramento contínuo da governança dos Participantes  </a:t>
            </a:r>
          </a:p>
          <a:p>
            <a:pPr algn="just"/>
            <a:r>
              <a:rPr lang="pt-BR" sz="2400" b="1" dirty="0"/>
              <a:t>Divulgação do Escopo de Auditoria ABR – Fase 3</a:t>
            </a:r>
            <a:r>
              <a:rPr lang="pt-BR" sz="2400" dirty="0"/>
              <a:t>: A BSM irá comunicar aos Participantes o escopo a ser observado na Fase 3 da Auditoria ABR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1C0A9E7F-D571-4D42-B060-F733F20467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03230" y="6063858"/>
            <a:ext cx="4879304" cy="534240"/>
          </a:xfrm>
        </p:spPr>
        <p:txBody>
          <a:bodyPr/>
          <a:lstStyle/>
          <a:p>
            <a:r>
              <a:rPr lang="pt-BR" sz="2999" dirty="0"/>
              <a:t>A partir de início de 2023</a:t>
            </a:r>
          </a:p>
        </p:txBody>
      </p:sp>
      <p:sp>
        <p:nvSpPr>
          <p:cNvPr id="90" name="Espaço Reservado para Texto 89">
            <a:extLst>
              <a:ext uri="{FF2B5EF4-FFF2-40B4-BE49-F238E27FC236}">
                <a16:creationId xmlns:a16="http://schemas.microsoft.com/office/drawing/2014/main" id="{73F45C1E-AC4F-4E52-8B87-CCB125BA26E6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 rot="5400000">
            <a:off x="556928" y="6742115"/>
            <a:ext cx="179942" cy="17997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130" name="Espaço Reservado para Texto 41">
            <a:extLst>
              <a:ext uri="{FF2B5EF4-FFF2-40B4-BE49-F238E27FC236}">
                <a16:creationId xmlns:a16="http://schemas.microsoft.com/office/drawing/2014/main" id="{2406F5BD-6B7F-439A-990D-C83AF728BFF5}"/>
              </a:ext>
            </a:extLst>
          </p:cNvPr>
          <p:cNvSpPr txBox="1">
            <a:spLocks/>
          </p:cNvSpPr>
          <p:nvPr/>
        </p:nvSpPr>
        <p:spPr>
          <a:xfrm>
            <a:off x="1079059" y="309223"/>
            <a:ext cx="15543337" cy="987863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 algn="l" defTabSz="658145" rtl="0" eaLnBrk="1" latinLnBrk="0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 sz="5759" b="1" i="0" u="none" kern="1200" spc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399" dirty="0">
                <a:solidFill>
                  <a:schemeClr val="tx2"/>
                </a:solidFill>
                <a:latin typeface="Arial"/>
                <a:cs typeface="Arial"/>
              </a:rPr>
              <a:t>Próximos Passos Auditoria BSM</a:t>
            </a:r>
          </a:p>
        </p:txBody>
      </p:sp>
      <p:pic>
        <p:nvPicPr>
          <p:cNvPr id="131" name="Imagem 130">
            <a:extLst>
              <a:ext uri="{FF2B5EF4-FFF2-40B4-BE49-F238E27FC236}">
                <a16:creationId xmlns:a16="http://schemas.microsoft.com/office/drawing/2014/main" id="{D6B29D26-BB8B-43C1-A6C7-F98B0AD1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0" y="221570"/>
            <a:ext cx="719245" cy="7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spaço Reservado para Imagem 36" descr="Uma imagem contendo pessoa, edifício, celular, telefone&#10;&#10;Descrição gerada automaticamente">
            <a:extLst>
              <a:ext uri="{FF2B5EF4-FFF2-40B4-BE49-F238E27FC236}">
                <a16:creationId xmlns:a16="http://schemas.microsoft.com/office/drawing/2014/main" id="{981AD247-511E-4A50-9840-489C0EA2225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r="20505"/>
          <a:stretch/>
        </p:blipFill>
        <p:spPr>
          <a:xfrm>
            <a:off x="0" y="0"/>
            <a:ext cx="5672829" cy="9874250"/>
          </a:xfrm>
        </p:spPr>
      </p:pic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B9FDB2BB-9D28-C9DA-24DC-C5BE795F0A1E}"/>
              </a:ext>
            </a:extLst>
          </p:cNvPr>
          <p:cNvSpPr txBox="1">
            <a:spLocks/>
          </p:cNvSpPr>
          <p:nvPr/>
        </p:nvSpPr>
        <p:spPr>
          <a:xfrm>
            <a:off x="6451527" y="584021"/>
            <a:ext cx="9755575" cy="988061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5758" b="1" i="0" u="none" kern="1200" spc="0">
                <a:solidFill>
                  <a:srgbClr val="1233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i="1" dirty="0"/>
              <a:t>Follow-Up</a:t>
            </a:r>
            <a:r>
              <a:rPr lang="pt-BR" sz="4800" dirty="0"/>
              <a:t> Auditoria BSM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E0D5090-DC42-BE84-572F-36F3EFCC112E}"/>
              </a:ext>
            </a:extLst>
          </p:cNvPr>
          <p:cNvSpPr txBox="1"/>
          <p:nvPr/>
        </p:nvSpPr>
        <p:spPr>
          <a:xfrm>
            <a:off x="6891609" y="2870107"/>
            <a:ext cx="109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Classificação de Risco</a:t>
            </a:r>
            <a:endParaRPr lang="pt-BR" sz="2400" dirty="0">
              <a:solidFill>
                <a:srgbClr val="0065B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F7F77BA7-A645-B1D4-07B5-145B85BC8A89}"/>
              </a:ext>
            </a:extLst>
          </p:cNvPr>
          <p:cNvCxnSpPr>
            <a:cxnSpLocks/>
          </p:cNvCxnSpPr>
          <p:nvPr/>
        </p:nvCxnSpPr>
        <p:spPr>
          <a:xfrm>
            <a:off x="6789103" y="2835144"/>
            <a:ext cx="0" cy="504000"/>
          </a:xfrm>
          <a:prstGeom prst="line">
            <a:avLst/>
          </a:prstGeom>
          <a:ln w="38100" cap="rnd">
            <a:solidFill>
              <a:srgbClr val="FFB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Gráfico 99" descr="Selo Tick1">
            <a:extLst>
              <a:ext uri="{FF2B5EF4-FFF2-40B4-BE49-F238E27FC236}">
                <a16:creationId xmlns:a16="http://schemas.microsoft.com/office/drawing/2014/main" id="{863E3052-AE3B-9420-E1A1-532C14C33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530" y="2970241"/>
            <a:ext cx="532055" cy="375548"/>
          </a:xfrm>
          <a:prstGeom prst="rect">
            <a:avLst/>
          </a:prstGeom>
        </p:spPr>
      </p:pic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D2FA634-F28E-73A8-9617-B8F56A7B7E78}"/>
              </a:ext>
            </a:extLst>
          </p:cNvPr>
          <p:cNvSpPr txBox="1"/>
          <p:nvPr/>
        </p:nvSpPr>
        <p:spPr>
          <a:xfrm>
            <a:off x="6839440" y="3777656"/>
            <a:ext cx="109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Atualização Cadastral</a:t>
            </a:r>
            <a:endParaRPr lang="pt-BR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" name="Gráfico 102" descr="Selo Tick1">
            <a:extLst>
              <a:ext uri="{FF2B5EF4-FFF2-40B4-BE49-F238E27FC236}">
                <a16:creationId xmlns:a16="http://schemas.microsoft.com/office/drawing/2014/main" id="{617A7758-0B12-C24B-7C55-65A4E5E31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530" y="3856525"/>
            <a:ext cx="532055" cy="375548"/>
          </a:xfrm>
          <a:prstGeom prst="rect">
            <a:avLst/>
          </a:prstGeom>
        </p:spPr>
      </p:pic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A87EA499-EF09-BB06-9EAD-5DA3A06AE648}"/>
              </a:ext>
            </a:extLst>
          </p:cNvPr>
          <p:cNvCxnSpPr>
            <a:cxnSpLocks/>
          </p:cNvCxnSpPr>
          <p:nvPr/>
        </p:nvCxnSpPr>
        <p:spPr>
          <a:xfrm>
            <a:off x="6778012" y="3777656"/>
            <a:ext cx="0" cy="504000"/>
          </a:xfrm>
          <a:prstGeom prst="line">
            <a:avLst/>
          </a:prstGeom>
          <a:ln w="38100" cap="rnd">
            <a:solidFill>
              <a:srgbClr val="FFB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99E8B7D9-4A70-6BD1-768B-1C3F69AE7302}"/>
              </a:ext>
            </a:extLst>
          </p:cNvPr>
          <p:cNvSpPr txBox="1"/>
          <p:nvPr/>
        </p:nvSpPr>
        <p:spPr>
          <a:xfrm>
            <a:off x="6860386" y="4728260"/>
            <a:ext cx="109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Monitoramento dos Perfis de Risco</a:t>
            </a:r>
            <a:endParaRPr lang="pt-BR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6" name="Gráfico 105" descr="Selo Tick1">
            <a:extLst>
              <a:ext uri="{FF2B5EF4-FFF2-40B4-BE49-F238E27FC236}">
                <a16:creationId xmlns:a16="http://schemas.microsoft.com/office/drawing/2014/main" id="{8DB16015-B2EB-1573-839A-E93FC9E44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477" y="4807129"/>
            <a:ext cx="532055" cy="375548"/>
          </a:xfrm>
          <a:prstGeom prst="rect">
            <a:avLst/>
          </a:prstGeom>
        </p:spPr>
      </p:pic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0AB162A9-6BFD-1EC6-BFFB-025F784ED764}"/>
              </a:ext>
            </a:extLst>
          </p:cNvPr>
          <p:cNvCxnSpPr>
            <a:cxnSpLocks/>
          </p:cNvCxnSpPr>
          <p:nvPr/>
        </p:nvCxnSpPr>
        <p:spPr>
          <a:xfrm>
            <a:off x="6798959" y="4728260"/>
            <a:ext cx="0" cy="504000"/>
          </a:xfrm>
          <a:prstGeom prst="line">
            <a:avLst/>
          </a:prstGeom>
          <a:ln w="38100" cap="rnd">
            <a:solidFill>
              <a:srgbClr val="FFB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58855D49-1B4C-60DE-C0FD-F36D914DAA38}"/>
              </a:ext>
            </a:extLst>
          </p:cNvPr>
          <p:cNvSpPr txBox="1"/>
          <p:nvPr/>
        </p:nvSpPr>
        <p:spPr>
          <a:xfrm>
            <a:off x="6860387" y="5621722"/>
            <a:ext cx="109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Identificação Beneficiário Final – INR  </a:t>
            </a:r>
            <a:endParaRPr lang="pt-BR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9" name="Gráfico 108" descr="Selo Tick1">
            <a:extLst>
              <a:ext uri="{FF2B5EF4-FFF2-40B4-BE49-F238E27FC236}">
                <a16:creationId xmlns:a16="http://schemas.microsoft.com/office/drawing/2014/main" id="{D291D97D-FADF-E2B7-53DA-0EA831C4E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477" y="5658256"/>
            <a:ext cx="532055" cy="375548"/>
          </a:xfrm>
          <a:prstGeom prst="rect">
            <a:avLst/>
          </a:prstGeom>
        </p:spPr>
      </p:pic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ED0E927B-B146-1362-D634-77543E828E1B}"/>
              </a:ext>
            </a:extLst>
          </p:cNvPr>
          <p:cNvCxnSpPr>
            <a:cxnSpLocks/>
          </p:cNvCxnSpPr>
          <p:nvPr/>
        </p:nvCxnSpPr>
        <p:spPr>
          <a:xfrm>
            <a:off x="6798959" y="5579387"/>
            <a:ext cx="0" cy="504000"/>
          </a:xfrm>
          <a:prstGeom prst="line">
            <a:avLst/>
          </a:prstGeom>
          <a:ln w="38100" cap="rnd">
            <a:solidFill>
              <a:srgbClr val="FFB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1E0479EC-0F60-9AB2-D9D3-3D444C8BCD0E}"/>
              </a:ext>
            </a:extLst>
          </p:cNvPr>
          <p:cNvSpPr txBox="1"/>
          <p:nvPr/>
        </p:nvSpPr>
        <p:spPr>
          <a:xfrm>
            <a:off x="6891609" y="6586413"/>
            <a:ext cx="109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Responsabilidades Alta Administração </a:t>
            </a:r>
            <a:endParaRPr lang="pt-BR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" name="Gráfico 111" descr="Selo Tick1">
            <a:extLst>
              <a:ext uri="{FF2B5EF4-FFF2-40B4-BE49-F238E27FC236}">
                <a16:creationId xmlns:a16="http://schemas.microsoft.com/office/drawing/2014/main" id="{BE46A72A-CCA1-F193-DB7B-9FD45D516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699" y="6622947"/>
            <a:ext cx="532055" cy="375548"/>
          </a:xfrm>
          <a:prstGeom prst="rect">
            <a:avLst/>
          </a:prstGeom>
        </p:spPr>
      </p:pic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AB1E5CB9-7E49-3E5E-DF6F-680476F3758F}"/>
              </a:ext>
            </a:extLst>
          </p:cNvPr>
          <p:cNvCxnSpPr>
            <a:cxnSpLocks/>
          </p:cNvCxnSpPr>
          <p:nvPr/>
        </p:nvCxnSpPr>
        <p:spPr>
          <a:xfrm>
            <a:off x="6799277" y="6515760"/>
            <a:ext cx="0" cy="504000"/>
          </a:xfrm>
          <a:prstGeom prst="line">
            <a:avLst/>
          </a:prstGeom>
          <a:ln w="38100" cap="rnd">
            <a:solidFill>
              <a:srgbClr val="FFB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7F943710-2A1C-4EA3-04CD-05CAD180184D}"/>
              </a:ext>
            </a:extLst>
          </p:cNvPr>
          <p:cNvSpPr txBox="1"/>
          <p:nvPr/>
        </p:nvSpPr>
        <p:spPr>
          <a:xfrm>
            <a:off x="6912556" y="7415540"/>
            <a:ext cx="109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Programas Treinamento / Qualificação </a:t>
            </a:r>
            <a:endParaRPr lang="pt-BR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5" name="Gráfico 114" descr="Selo Tick1">
            <a:extLst>
              <a:ext uri="{FF2B5EF4-FFF2-40B4-BE49-F238E27FC236}">
                <a16:creationId xmlns:a16="http://schemas.microsoft.com/office/drawing/2014/main" id="{C8821222-CB07-9298-BE73-6BAC1E08B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7646" y="7452074"/>
            <a:ext cx="532055" cy="375548"/>
          </a:xfrm>
          <a:prstGeom prst="rect">
            <a:avLst/>
          </a:prstGeom>
        </p:spPr>
      </p:pic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245E4CF2-0B48-A880-4CA5-5670009C326E}"/>
              </a:ext>
            </a:extLst>
          </p:cNvPr>
          <p:cNvCxnSpPr>
            <a:cxnSpLocks/>
          </p:cNvCxnSpPr>
          <p:nvPr/>
        </p:nvCxnSpPr>
        <p:spPr>
          <a:xfrm>
            <a:off x="6820224" y="7344887"/>
            <a:ext cx="0" cy="504000"/>
          </a:xfrm>
          <a:prstGeom prst="line">
            <a:avLst/>
          </a:prstGeom>
          <a:ln w="38100" cap="rnd">
            <a:solidFill>
              <a:srgbClr val="FFB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AD14ACC-E821-C9A2-611E-FE8D7D786E2D}"/>
              </a:ext>
            </a:extLst>
          </p:cNvPr>
          <p:cNvSpPr txBox="1"/>
          <p:nvPr/>
        </p:nvSpPr>
        <p:spPr>
          <a:xfrm>
            <a:off x="6912556" y="8229143"/>
            <a:ext cx="109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Avaliação Interna de Risco – AIR  </a:t>
            </a:r>
            <a:endParaRPr lang="pt-BR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8" name="Gráfico 117" descr="Selo Tick1">
            <a:extLst>
              <a:ext uri="{FF2B5EF4-FFF2-40B4-BE49-F238E27FC236}">
                <a16:creationId xmlns:a16="http://schemas.microsoft.com/office/drawing/2014/main" id="{07FC80F4-9BB0-7767-267E-F295E17DB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7646" y="8265677"/>
            <a:ext cx="532055" cy="375548"/>
          </a:xfrm>
          <a:prstGeom prst="rect">
            <a:avLst/>
          </a:prstGeom>
        </p:spPr>
      </p:pic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80012C15-A815-F64C-3131-182D93485F50}"/>
              </a:ext>
            </a:extLst>
          </p:cNvPr>
          <p:cNvCxnSpPr>
            <a:cxnSpLocks/>
          </p:cNvCxnSpPr>
          <p:nvPr/>
        </p:nvCxnSpPr>
        <p:spPr>
          <a:xfrm>
            <a:off x="6820224" y="8158490"/>
            <a:ext cx="0" cy="504000"/>
          </a:xfrm>
          <a:prstGeom prst="line">
            <a:avLst/>
          </a:prstGeom>
          <a:ln w="38100" cap="rnd">
            <a:solidFill>
              <a:srgbClr val="FFB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ítulo 1">
            <a:extLst>
              <a:ext uri="{FF2B5EF4-FFF2-40B4-BE49-F238E27FC236}">
                <a16:creationId xmlns:a16="http://schemas.microsoft.com/office/drawing/2014/main" id="{775E6574-295B-BF8B-BCC6-423FC46EFB6C}"/>
              </a:ext>
            </a:extLst>
          </p:cNvPr>
          <p:cNvSpPr txBox="1">
            <a:spLocks/>
          </p:cNvSpPr>
          <p:nvPr/>
        </p:nvSpPr>
        <p:spPr>
          <a:xfrm>
            <a:off x="6153221" y="1284370"/>
            <a:ext cx="11166645" cy="9359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b="1" spc="432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Auditoria da BSM irá avaliar o cumprimento dos planos de ação, firmados por cada Participante, referentes a auditoria da ABR efetuada em 2021, considerando o seguinte escopo:</a:t>
            </a:r>
          </a:p>
        </p:txBody>
      </p:sp>
      <p:pic>
        <p:nvPicPr>
          <p:cNvPr id="121" name="Imagem 120">
            <a:extLst>
              <a:ext uri="{FF2B5EF4-FFF2-40B4-BE49-F238E27FC236}">
                <a16:creationId xmlns:a16="http://schemas.microsoft.com/office/drawing/2014/main" id="{46784533-F349-0D3E-D3CA-1109F51A9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421" y="224398"/>
            <a:ext cx="719245" cy="7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spaço Reservado para Imagem 36" descr="Uma imagem contendo pessoa, edifício, celular, telefone&#10;&#10;Descrição gerada automaticamente">
            <a:extLst>
              <a:ext uri="{FF2B5EF4-FFF2-40B4-BE49-F238E27FC236}">
                <a16:creationId xmlns:a16="http://schemas.microsoft.com/office/drawing/2014/main" id="{981AD247-511E-4A50-9840-489C0EA2225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r="20505"/>
          <a:stretch/>
        </p:blipFill>
        <p:spPr>
          <a:xfrm>
            <a:off x="0" y="0"/>
            <a:ext cx="5672829" cy="9874250"/>
          </a:xfrm>
        </p:spPr>
      </p:pic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B9FDB2BB-9D28-C9DA-24DC-C5BE795F0A1E}"/>
              </a:ext>
            </a:extLst>
          </p:cNvPr>
          <p:cNvSpPr txBox="1">
            <a:spLocks/>
          </p:cNvSpPr>
          <p:nvPr/>
        </p:nvSpPr>
        <p:spPr>
          <a:xfrm>
            <a:off x="6281407" y="584021"/>
            <a:ext cx="11276343" cy="988061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5758" b="1" i="0" u="none" kern="1200" spc="0">
                <a:solidFill>
                  <a:srgbClr val="1233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800" dirty="0"/>
              <a:t>Matriz de classificação de Risco</a:t>
            </a:r>
          </a:p>
        </p:txBody>
      </p:sp>
      <p:sp>
        <p:nvSpPr>
          <p:cNvPr id="120" name="Título 1">
            <a:extLst>
              <a:ext uri="{FF2B5EF4-FFF2-40B4-BE49-F238E27FC236}">
                <a16:creationId xmlns:a16="http://schemas.microsoft.com/office/drawing/2014/main" id="{775E6574-295B-BF8B-BCC6-423FC46EFB6C}"/>
              </a:ext>
            </a:extLst>
          </p:cNvPr>
          <p:cNvSpPr txBox="1">
            <a:spLocks/>
          </p:cNvSpPr>
          <p:nvPr/>
        </p:nvSpPr>
        <p:spPr>
          <a:xfrm>
            <a:off x="6153221" y="1417720"/>
            <a:ext cx="11166645" cy="9359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200" b="1" spc="432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BFE86CE-FA8A-5476-3224-64D5B4ADA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81227"/>
              </p:ext>
            </p:extLst>
          </p:nvPr>
        </p:nvGraphicFramePr>
        <p:xfrm>
          <a:off x="6573413" y="1931706"/>
          <a:ext cx="10419187" cy="6383973"/>
        </p:xfrm>
        <a:graphic>
          <a:graphicData uri="http://schemas.openxmlformats.org/drawingml/2006/table">
            <a:tbl>
              <a:tblPr>
                <a:effectLst>
                  <a:outerShdw blurRad="50800" dist="38100" dir="13200000" algn="r" rotWithShape="0">
                    <a:prstClr val="black">
                      <a:alpha val="36000"/>
                    </a:prstClr>
                  </a:outerShdw>
                </a:effectLst>
              </a:tblPr>
              <a:tblGrid>
                <a:gridCol w="2626834">
                  <a:extLst>
                    <a:ext uri="{9D8B030D-6E8A-4147-A177-3AD203B41FA5}">
                      <a16:colId xmlns:a16="http://schemas.microsoft.com/office/drawing/2014/main" val="1440301777"/>
                    </a:ext>
                  </a:extLst>
                </a:gridCol>
                <a:gridCol w="7792353">
                  <a:extLst>
                    <a:ext uri="{9D8B030D-6E8A-4147-A177-3AD203B41FA5}">
                      <a16:colId xmlns:a16="http://schemas.microsoft.com/office/drawing/2014/main" val="503684791"/>
                    </a:ext>
                  </a:extLst>
                </a:gridCol>
              </a:tblGrid>
              <a:tr h="12856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Excelência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 Participante </a:t>
                      </a:r>
                      <a:r>
                        <a:rPr lang="pt-BR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possui</a:t>
                      </a: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processos de monitoramento de PLD/FTP adequados e  implementados e os controles internos são considerados </a:t>
                      </a:r>
                      <a:r>
                        <a:rPr lang="pt-BR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melhores práticas </a:t>
                      </a: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mercado.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02165"/>
                  </a:ext>
                </a:extLst>
              </a:tr>
              <a:tr h="12182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581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 Participante </a:t>
                      </a:r>
                      <a:r>
                        <a:rPr lang="pt-BR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possui</a:t>
                      </a: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processos de  monitoramento de PLD/FTP adequados e  implementados e não são identificados apontamentos nas supervisões da BSM.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29186"/>
                  </a:ext>
                </a:extLst>
              </a:tr>
              <a:tr h="12962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Satisfatório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581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 Participante </a:t>
                      </a:r>
                      <a:r>
                        <a:rPr lang="pt-BR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possui</a:t>
                      </a: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processos de  monitoramento de PLD/FTP adequados e  implementados e apontamentos de baixa gravidade são identificados nas supervisões da BSM.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709128"/>
                  </a:ext>
                </a:extLst>
              </a:tr>
              <a:tr h="1303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 Participante </a:t>
                      </a:r>
                      <a:r>
                        <a:rPr lang="pt-BR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possui</a:t>
                      </a: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processos de  monitoramento de PLD/FTP parcialmente adequados e implementados ou possui apontamentos de média ou alta gravidade ou recorrências são identificadas nas supervisões da BSM.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131804"/>
                  </a:ext>
                </a:extLst>
              </a:tr>
              <a:tr h="12802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Não Aceitável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 Participante </a:t>
                      </a:r>
                      <a:r>
                        <a:rPr lang="pt-BR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possui</a:t>
                      </a:r>
                      <a:r>
                        <a:rPr lang="pt-B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processos de monitoramento de PLD/FTP implementados ou possui apontamentos de alta gravidade ou recorrências são identificadas nas supervisões da BSM.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48196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14C6E8B-3F32-C9BB-E266-468AF8981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421" y="224398"/>
            <a:ext cx="719245" cy="7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spaço Reservado para Imagem 36" descr="Uma imagem contendo pessoa, edifício, celular, telefone&#10;&#10;Descrição gerada automaticamente">
            <a:extLst>
              <a:ext uri="{FF2B5EF4-FFF2-40B4-BE49-F238E27FC236}">
                <a16:creationId xmlns:a16="http://schemas.microsoft.com/office/drawing/2014/main" id="{981AD247-511E-4A50-9840-489C0EA2225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r="20505"/>
          <a:stretch/>
        </p:blipFill>
        <p:spPr>
          <a:xfrm>
            <a:off x="0" y="0"/>
            <a:ext cx="5672829" cy="9874250"/>
          </a:xfrm>
        </p:spPr>
      </p:pic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B9FDB2BB-9D28-C9DA-24DC-C5BE795F0A1E}"/>
              </a:ext>
            </a:extLst>
          </p:cNvPr>
          <p:cNvSpPr txBox="1">
            <a:spLocks/>
          </p:cNvSpPr>
          <p:nvPr/>
        </p:nvSpPr>
        <p:spPr>
          <a:xfrm>
            <a:off x="6281407" y="584021"/>
            <a:ext cx="11040929" cy="988061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5758" b="1" i="0" u="none" kern="1200" spc="0">
                <a:solidFill>
                  <a:srgbClr val="1233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800" dirty="0"/>
              <a:t>Webinar BSM – Lições Aprendidas RCVM50</a:t>
            </a:r>
          </a:p>
        </p:txBody>
      </p:sp>
      <p:sp>
        <p:nvSpPr>
          <p:cNvPr id="120" name="Título 1">
            <a:extLst>
              <a:ext uri="{FF2B5EF4-FFF2-40B4-BE49-F238E27FC236}">
                <a16:creationId xmlns:a16="http://schemas.microsoft.com/office/drawing/2014/main" id="{775E6574-295B-BF8B-BCC6-423FC46EFB6C}"/>
              </a:ext>
            </a:extLst>
          </p:cNvPr>
          <p:cNvSpPr txBox="1">
            <a:spLocks/>
          </p:cNvSpPr>
          <p:nvPr/>
        </p:nvSpPr>
        <p:spPr>
          <a:xfrm>
            <a:off x="6153221" y="1417720"/>
            <a:ext cx="11166645" cy="9359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200" b="1" spc="432" dirty="0">
              <a:solidFill>
                <a:schemeClr val="accent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62CFDD8-9786-B668-DC12-17B144711646}"/>
              </a:ext>
            </a:extLst>
          </p:cNvPr>
          <p:cNvSpPr>
            <a:spLocks noChangeAspect="1"/>
          </p:cNvSpPr>
          <p:nvPr/>
        </p:nvSpPr>
        <p:spPr>
          <a:xfrm>
            <a:off x="11622920" y="2761847"/>
            <a:ext cx="1574776" cy="1826741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44E4842-A5AF-F9C5-F5B6-DE225CAC3589}"/>
              </a:ext>
            </a:extLst>
          </p:cNvPr>
          <p:cNvSpPr>
            <a:spLocks noChangeAspect="1"/>
          </p:cNvSpPr>
          <p:nvPr/>
        </p:nvSpPr>
        <p:spPr>
          <a:xfrm>
            <a:off x="11622920" y="5869125"/>
            <a:ext cx="1574776" cy="1826741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44DBE8A-A9BD-8865-F128-9DA9A1C7D21D}"/>
              </a:ext>
            </a:extLst>
          </p:cNvPr>
          <p:cNvSpPr>
            <a:spLocks noChangeAspect="1"/>
          </p:cNvSpPr>
          <p:nvPr/>
        </p:nvSpPr>
        <p:spPr>
          <a:xfrm>
            <a:off x="9879039" y="2761847"/>
            <a:ext cx="1574776" cy="1826741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B52B41E7-EF60-0770-0B01-4A623ADC7A11}"/>
              </a:ext>
            </a:extLst>
          </p:cNvPr>
          <p:cNvSpPr>
            <a:spLocks noChangeAspect="1"/>
          </p:cNvSpPr>
          <p:nvPr/>
        </p:nvSpPr>
        <p:spPr>
          <a:xfrm>
            <a:off x="9879039" y="5869125"/>
            <a:ext cx="1574776" cy="1826741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AE3FC43-FDC1-3EFC-7731-95AD05088C79}"/>
              </a:ext>
            </a:extLst>
          </p:cNvPr>
          <p:cNvSpPr>
            <a:spLocks noChangeAspect="1"/>
          </p:cNvSpPr>
          <p:nvPr/>
        </p:nvSpPr>
        <p:spPr>
          <a:xfrm>
            <a:off x="12489576" y="4315486"/>
            <a:ext cx="1574776" cy="1826741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0169EA3-02BF-E435-DAA2-0E8210DA239C}"/>
              </a:ext>
            </a:extLst>
          </p:cNvPr>
          <p:cNvSpPr>
            <a:spLocks noChangeAspect="1"/>
          </p:cNvSpPr>
          <p:nvPr/>
        </p:nvSpPr>
        <p:spPr>
          <a:xfrm>
            <a:off x="9001815" y="4315486"/>
            <a:ext cx="1574776" cy="1826741"/>
          </a:xfrm>
          <a:custGeom>
            <a:avLst/>
            <a:gdLst>
              <a:gd name="connsiteX0" fmla="*/ 1892299 w 3784598"/>
              <a:gd name="connsiteY0" fmla="*/ 0 h 4390136"/>
              <a:gd name="connsiteX1" fmla="*/ 3784598 w 3784598"/>
              <a:gd name="connsiteY1" fmla="*/ 946150 h 4390136"/>
              <a:gd name="connsiteX2" fmla="*/ 3784598 w 3784598"/>
              <a:gd name="connsiteY2" fmla="*/ 3443986 h 4390136"/>
              <a:gd name="connsiteX3" fmla="*/ 1892299 w 3784598"/>
              <a:gd name="connsiteY3" fmla="*/ 4390136 h 4390136"/>
              <a:gd name="connsiteX4" fmla="*/ 0 w 3784598"/>
              <a:gd name="connsiteY4" fmla="*/ 3443986 h 4390136"/>
              <a:gd name="connsiteX5" fmla="*/ 0 w 3784598"/>
              <a:gd name="connsiteY5" fmla="*/ 946150 h 439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598" h="4390136">
                <a:moveTo>
                  <a:pt x="1892299" y="0"/>
                </a:moveTo>
                <a:lnTo>
                  <a:pt x="3784598" y="946150"/>
                </a:lnTo>
                <a:lnTo>
                  <a:pt x="3784598" y="3443986"/>
                </a:lnTo>
                <a:lnTo>
                  <a:pt x="1892299" y="4390136"/>
                </a:lnTo>
                <a:lnTo>
                  <a:pt x="0" y="3443986"/>
                </a:lnTo>
                <a:lnTo>
                  <a:pt x="0" y="9461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52EAB1E-4F6F-6A2A-A1FD-3B7A8B4671F6}"/>
              </a:ext>
            </a:extLst>
          </p:cNvPr>
          <p:cNvSpPr txBox="1">
            <a:spLocks/>
          </p:cNvSpPr>
          <p:nvPr/>
        </p:nvSpPr>
        <p:spPr>
          <a:xfrm>
            <a:off x="14064352" y="4751277"/>
            <a:ext cx="2844617" cy="103105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spc="-69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Alertas de atipicidades</a:t>
            </a:r>
            <a:r>
              <a:rPr lang="pt-BR" sz="1600" kern="0" spc="-6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não devem ser descartados considerando apenas a avaliação de risco do cliente</a:t>
            </a:r>
            <a:endParaRPr kumimoji="0" lang="pt-BR" sz="1600" b="0" i="0" u="none" strike="noStrike" kern="0" cap="none" spc="-69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C132B1F-3BED-874E-C0E1-B07F8D5844E7}"/>
              </a:ext>
            </a:extLst>
          </p:cNvPr>
          <p:cNvSpPr txBox="1">
            <a:spLocks/>
          </p:cNvSpPr>
          <p:nvPr/>
        </p:nvSpPr>
        <p:spPr>
          <a:xfrm>
            <a:off x="6679017" y="6430707"/>
            <a:ext cx="2878399" cy="152349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spc="-69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Efetividade na gestão de riscos </a:t>
            </a:r>
            <a:r>
              <a:rPr lang="pt-BR" sz="1600" kern="0" spc="-6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deve ser confundida com quantidade .de alertas/comunicações, mas com qualidade dos sistemas de monitoramento </a:t>
            </a:r>
            <a:endParaRPr kumimoji="0" lang="pt-BR" sz="1600" b="0" i="0" u="none" strike="noStrike" kern="0" cap="none" spc="-69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B1640A-B310-7EFE-C6A1-20BEBE9C32A6}"/>
              </a:ext>
            </a:extLst>
          </p:cNvPr>
          <p:cNvSpPr txBox="1">
            <a:spLocks/>
          </p:cNvSpPr>
          <p:nvPr/>
        </p:nvSpPr>
        <p:spPr>
          <a:xfrm>
            <a:off x="13366801" y="2805224"/>
            <a:ext cx="3192936" cy="127727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600" b="1" kern="0" spc="-69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Inteligência no monitoramento transacional  </a:t>
            </a:r>
            <a:r>
              <a:rPr lang="pt-BR" altLang="pt-BR" sz="1600" kern="0" spc="-6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fonte de retroalimentação da classificação de riscos, com o uso de tecnologias e tratamento de dados</a:t>
            </a:r>
            <a:endParaRPr kumimoji="0" lang="pt-BR" altLang="pt-BR" sz="1600" b="0" i="0" u="none" strike="noStrike" kern="0" cap="none" spc="-69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4B932D-6870-2910-411C-C598EB9C5E4B}"/>
              </a:ext>
            </a:extLst>
          </p:cNvPr>
          <p:cNvSpPr txBox="1">
            <a:spLocks/>
          </p:cNvSpPr>
          <p:nvPr/>
        </p:nvSpPr>
        <p:spPr>
          <a:xfrm>
            <a:off x="6374323" y="2644392"/>
            <a:ext cx="3300389" cy="176971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600" kern="0" spc="-6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altLang="pt-BR" sz="1600" b="1" kern="0" spc="-69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responsabilidade da Alta Administração</a:t>
            </a:r>
            <a:r>
              <a:rPr lang="pt-BR" altLang="pt-BR" sz="1600" kern="0" spc="-6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melhoria contínua da Abordagem Baseada em Risco é crucial para a construção de um ambiente de controles internos eficaz, preventivo e seguro para o mercado de capitais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7D8E98C-C149-BD97-FD30-992D54DF6076}"/>
              </a:ext>
            </a:extLst>
          </p:cNvPr>
          <p:cNvSpPr txBox="1"/>
          <p:nvPr/>
        </p:nvSpPr>
        <p:spPr>
          <a:xfrm>
            <a:off x="5940540" y="4791907"/>
            <a:ext cx="30718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kern="0" spc="-69" dirty="0">
                <a:latin typeface="Segoe UI" panose="020B0502040204020203" pitchFamily="34" charset="0"/>
                <a:cs typeface="Segoe UI" panose="020B0502040204020203" pitchFamily="34" charset="0"/>
              </a:rPr>
              <a:t>O processo de </a:t>
            </a:r>
            <a:r>
              <a:rPr lang="pt-BR" sz="1600" b="1" kern="0" spc="-69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Conheça seu Cliente </a:t>
            </a:r>
            <a:r>
              <a:rPr lang="pt-BR" sz="1600" kern="0" spc="-69" dirty="0">
                <a:latin typeface="Segoe UI" panose="020B0502040204020203" pitchFamily="34" charset="0"/>
                <a:cs typeface="Segoe UI" panose="020B0502040204020203" pitchFamily="34" charset="0"/>
              </a:rPr>
              <a:t>torna-se cada vez mais relevante para aprimorar a gestão de riscos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6F643CD-3A40-C04D-3223-F0F3590FC6B9}"/>
              </a:ext>
            </a:extLst>
          </p:cNvPr>
          <p:cNvSpPr txBox="1"/>
          <p:nvPr/>
        </p:nvSpPr>
        <p:spPr>
          <a:xfrm>
            <a:off x="13716033" y="6307832"/>
            <a:ext cx="31929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17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-6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b="1" kern="0" spc="-69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Abordagem Baseada em Risco </a:t>
            </a:r>
            <a:r>
              <a:rPr lang="pt-BR" sz="1600" kern="0" spc="-69" dirty="0">
                <a:latin typeface="Segoe UI" panose="020B0502040204020203" pitchFamily="34" charset="0"/>
                <a:cs typeface="Segoe UI" panose="020B0502040204020203" pitchFamily="34" charset="0"/>
              </a:rPr>
              <a:t>evoluirá a medida que  o mercado investir em qualificação dos profissionais nas linhas de defesa </a:t>
            </a:r>
          </a:p>
        </p:txBody>
      </p:sp>
      <p:pic>
        <p:nvPicPr>
          <p:cNvPr id="18" name="Gráfico 17" descr="Edifício estrutura de tópicos">
            <a:extLst>
              <a:ext uri="{FF2B5EF4-FFF2-40B4-BE49-F238E27FC236}">
                <a16:creationId xmlns:a16="http://schemas.microsoft.com/office/drawing/2014/main" id="{BDC715C7-C016-42F0-EA4F-579539C17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7607" y="3126365"/>
            <a:ext cx="920829" cy="920829"/>
          </a:xfrm>
          <a:prstGeom prst="rect">
            <a:avLst/>
          </a:prstGeom>
        </p:spPr>
      </p:pic>
      <p:pic>
        <p:nvPicPr>
          <p:cNvPr id="19" name="Gráfico 18" descr="Documento estrutura de tópicos">
            <a:extLst>
              <a:ext uri="{FF2B5EF4-FFF2-40B4-BE49-F238E27FC236}">
                <a16:creationId xmlns:a16="http://schemas.microsoft.com/office/drawing/2014/main" id="{079554AB-891A-A4E7-A1E6-7641F7411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61852" y="3262818"/>
            <a:ext cx="742904" cy="742904"/>
          </a:xfrm>
          <a:prstGeom prst="rect">
            <a:avLst/>
          </a:prstGeom>
        </p:spPr>
      </p:pic>
      <p:pic>
        <p:nvPicPr>
          <p:cNvPr id="20" name="Gráfico 19" descr="Usuários com preenchimento sólido">
            <a:extLst>
              <a:ext uri="{FF2B5EF4-FFF2-40B4-BE49-F238E27FC236}">
                <a16:creationId xmlns:a16="http://schemas.microsoft.com/office/drawing/2014/main" id="{43BE76D0-E53D-EAC8-C5E7-CC53D2557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19764" y="4729173"/>
            <a:ext cx="914400" cy="914400"/>
          </a:xfrm>
          <a:prstGeom prst="rect">
            <a:avLst/>
          </a:prstGeom>
        </p:spPr>
      </p:pic>
      <p:pic>
        <p:nvPicPr>
          <p:cNvPr id="21" name="Gráfico 20" descr="Dinheiro estrutura de tópicos">
            <a:extLst>
              <a:ext uri="{FF2B5EF4-FFF2-40B4-BE49-F238E27FC236}">
                <a16:creationId xmlns:a16="http://schemas.microsoft.com/office/drawing/2014/main" id="{2FDDA0F0-9698-9600-624E-CCA38C6BC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53108" y="6280992"/>
            <a:ext cx="914400" cy="914400"/>
          </a:xfrm>
          <a:prstGeom prst="rect">
            <a:avLst/>
          </a:prstGeom>
        </p:spPr>
      </p:pic>
      <p:pic>
        <p:nvPicPr>
          <p:cNvPr id="22" name="Gráfico 21" descr="Martelo estrutura de tópicos">
            <a:extLst>
              <a:ext uri="{FF2B5EF4-FFF2-40B4-BE49-F238E27FC236}">
                <a16:creationId xmlns:a16="http://schemas.microsoft.com/office/drawing/2014/main" id="{94FB48F3-9CE6-A1CF-1D72-C2DBC63ED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73023" y="6280992"/>
            <a:ext cx="914400" cy="914400"/>
          </a:xfrm>
          <a:prstGeom prst="rect">
            <a:avLst/>
          </a:prstGeom>
        </p:spPr>
      </p:pic>
      <p:pic>
        <p:nvPicPr>
          <p:cNvPr id="23" name="Gráfico 22" descr="Aperto de mão estrutura de tópicos">
            <a:extLst>
              <a:ext uri="{FF2B5EF4-FFF2-40B4-BE49-F238E27FC236}">
                <a16:creationId xmlns:a16="http://schemas.microsoft.com/office/drawing/2014/main" id="{067C3CBC-40CC-A082-961A-7E642BFE45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26718" y="4803667"/>
            <a:ext cx="914400" cy="914400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4494DE46-3B7E-E04E-04B6-0D34810777DA}"/>
              </a:ext>
            </a:extLst>
          </p:cNvPr>
          <p:cNvSpPr txBox="1">
            <a:spLocks/>
          </p:cNvSpPr>
          <p:nvPr/>
        </p:nvSpPr>
        <p:spPr>
          <a:xfrm>
            <a:off x="6186056" y="1255946"/>
            <a:ext cx="10722913" cy="93591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BR" sz="2400" b="1" spc="432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Iremos compartilhar os aprendizados obtidos nas supervisões da BSM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1917780-053F-6323-73DE-7271D3D568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421" y="224398"/>
            <a:ext cx="719245" cy="7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2FD25D-FBDD-497C-97D1-334DE064DDDD}"/>
              </a:ext>
            </a:extLst>
          </p:cNvPr>
          <p:cNvSpPr/>
          <p:nvPr/>
        </p:nvSpPr>
        <p:spPr>
          <a:xfrm>
            <a:off x="0" y="0"/>
            <a:ext cx="17557750" cy="9874250"/>
          </a:xfrm>
          <a:prstGeom prst="rect">
            <a:avLst/>
          </a:prstGeom>
          <a:solidFill>
            <a:srgbClr val="003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901484D-2317-4282-ADAD-7316C32C8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1" r="3653"/>
          <a:stretch/>
        </p:blipFill>
        <p:spPr>
          <a:xfrm>
            <a:off x="5314951" y="0"/>
            <a:ext cx="11601450" cy="9876234"/>
          </a:xfrm>
          <a:prstGeom prst="rect">
            <a:avLst/>
          </a:prstGeom>
        </p:spPr>
      </p:pic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C6CA046-94BA-49D8-9E92-91BF47475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49775" r="89258" b="39035"/>
          <a:stretch/>
        </p:blipFill>
        <p:spPr>
          <a:xfrm>
            <a:off x="763588" y="4914900"/>
            <a:ext cx="1123950" cy="1104900"/>
          </a:xfrm>
          <a:prstGeom prst="rect">
            <a:avLst/>
          </a:prstGeom>
        </p:spPr>
      </p:pic>
      <p:pic>
        <p:nvPicPr>
          <p:cNvPr id="11" name="Imagem 1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9F109F4-31B7-4E17-9400-FBFF6127B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39550" r="72111" b="49067"/>
          <a:stretch/>
        </p:blipFill>
        <p:spPr>
          <a:xfrm>
            <a:off x="3811588" y="3905250"/>
            <a:ext cx="1085850" cy="1123950"/>
          </a:xfrm>
          <a:prstGeom prst="rect">
            <a:avLst/>
          </a:prstGeom>
        </p:spPr>
      </p:pic>
      <p:pic>
        <p:nvPicPr>
          <p:cNvPr id="13" name="Imagem 12" descr="Uma imagem contendo Texto&#10;&#10;Descrição gerada automaticamente">
            <a:extLst>
              <a:ext uri="{FF2B5EF4-FFF2-40B4-BE49-F238E27FC236}">
                <a16:creationId xmlns:a16="http://schemas.microsoft.com/office/drawing/2014/main" id="{E6EB1058-4A73-4157-8318-FCF815993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41093" r="74607" b="42894"/>
          <a:stretch/>
        </p:blipFill>
        <p:spPr>
          <a:xfrm>
            <a:off x="1106488" y="4057650"/>
            <a:ext cx="3352800" cy="1581150"/>
          </a:xfrm>
          <a:prstGeom prst="rect">
            <a:avLst/>
          </a:prstGeom>
        </p:spPr>
      </p:pic>
      <p:sp>
        <p:nvSpPr>
          <p:cNvPr id="20" name="Arco 19">
            <a:extLst>
              <a:ext uri="{FF2B5EF4-FFF2-40B4-BE49-F238E27FC236}">
                <a16:creationId xmlns:a16="http://schemas.microsoft.com/office/drawing/2014/main" id="{13B2EA1E-25B2-44B3-99CA-FA5042AEAC94}"/>
              </a:ext>
            </a:extLst>
          </p:cNvPr>
          <p:cNvSpPr/>
          <p:nvPr/>
        </p:nvSpPr>
        <p:spPr>
          <a:xfrm rot="10800000">
            <a:off x="4735745" y="6898911"/>
            <a:ext cx="1727879" cy="1727879"/>
          </a:xfrm>
          <a:prstGeom prst="arc">
            <a:avLst/>
          </a:prstGeom>
          <a:ln w="508000">
            <a:solidFill>
              <a:srgbClr val="37B99B">
                <a:alpha val="8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591">
              <a:solidFill>
                <a:srgbClr val="5A5F5F"/>
              </a:solidFill>
              <a:latin typeface="Calibri"/>
            </a:endParaRPr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84EB6551-C63F-4B63-83A7-A37EC443C718}"/>
              </a:ext>
            </a:extLst>
          </p:cNvPr>
          <p:cNvSpPr/>
          <p:nvPr/>
        </p:nvSpPr>
        <p:spPr>
          <a:xfrm>
            <a:off x="13456662" y="1275075"/>
            <a:ext cx="3244574" cy="3244582"/>
          </a:xfrm>
          <a:prstGeom prst="arc">
            <a:avLst/>
          </a:prstGeom>
          <a:ln w="571500">
            <a:solidFill>
              <a:srgbClr val="FFE5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591">
              <a:solidFill>
                <a:srgbClr val="5A5F5F"/>
              </a:solidFill>
              <a:latin typeface="Calibri"/>
            </a:endParaRPr>
          </a:p>
        </p:txBody>
      </p:sp>
      <p:pic>
        <p:nvPicPr>
          <p:cNvPr id="38" name="Imagem 3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8A86085-4DB4-407D-BA5B-A72F5E91D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39550" r="72111" b="49067"/>
          <a:stretch/>
        </p:blipFill>
        <p:spPr>
          <a:xfrm>
            <a:off x="3811588" y="3905250"/>
            <a:ext cx="1085850" cy="1123950"/>
          </a:xfrm>
          <a:prstGeom prst="rect">
            <a:avLst/>
          </a:prstGeom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9ADEBF2E-3F1F-4101-A415-3046D30558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84051"/>
          <a:stretch/>
        </p:blipFill>
        <p:spPr>
          <a:xfrm>
            <a:off x="1811789" y="5547520"/>
            <a:ext cx="2954075" cy="28449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851AD4-29E0-4E53-BCE7-D8A29EF8E395}"/>
              </a:ext>
            </a:extLst>
          </p:cNvPr>
          <p:cNvSpPr txBox="1"/>
          <p:nvPr/>
        </p:nvSpPr>
        <p:spPr>
          <a:xfrm>
            <a:off x="763588" y="6375718"/>
            <a:ext cx="4093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pt-BR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CAMINHO CERTO É SEMPRE</a:t>
            </a:r>
            <a:endParaRPr lang="pt-BR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4E8386-8705-4EDF-B8B6-9822C81EEDE1}"/>
              </a:ext>
            </a:extLst>
          </p:cNvPr>
          <p:cNvSpPr txBox="1"/>
          <p:nvPr/>
        </p:nvSpPr>
        <p:spPr>
          <a:xfrm>
            <a:off x="763588" y="6680856"/>
            <a:ext cx="4132035" cy="400110"/>
          </a:xfrm>
          <a:prstGeom prst="rect">
            <a:avLst/>
          </a:prstGeom>
          <a:solidFill>
            <a:srgbClr val="003373">
              <a:alpha val="75000"/>
            </a:srgbClr>
          </a:solidFill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pt-BR" sz="2000" b="1" spc="300">
                <a:solidFill>
                  <a:srgbClr val="6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MELHOR CAMINHO</a:t>
            </a:r>
          </a:p>
        </p:txBody>
      </p:sp>
    </p:spTree>
    <p:extLst>
      <p:ext uri="{BB962C8B-B14F-4D97-AF65-F5344CB8AC3E}">
        <p14:creationId xmlns:p14="http://schemas.microsoft.com/office/powerpoint/2010/main" val="3301179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0038E-7 2.2508E-6 L 0.08663 -0.0430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2" y="-21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599E-6 -1.57556E-6 L -0.08628 0.0607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" y="30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599E-6 -1.57556E-6 L -0.08628 0.06077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" y="30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423E-6 0 L 0.25 0 " pathEditMode="relative" rAng="0" ptsTypes="AA">
                                      <p:cBhvr>
                                        <p:cTn id="30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414E-6 -3.63344E-6 L 0.03011 -0.0459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" y="-229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58E-7 1.63987E-6 L -0.04014 0.07411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" y="3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  <p:bldP spid="24" grpId="1" animBg="1"/>
      <p:bldP spid="1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10B4FE3-FC7A-42FE-A09D-58128631A13F}"/>
              </a:ext>
            </a:extLst>
          </p:cNvPr>
          <p:cNvSpPr/>
          <p:nvPr/>
        </p:nvSpPr>
        <p:spPr>
          <a:xfrm>
            <a:off x="1764" y="8599731"/>
            <a:ext cx="17139864" cy="1274520"/>
          </a:xfrm>
          <a:prstGeom prst="rect">
            <a:avLst/>
          </a:prstGeom>
          <a:solidFill>
            <a:srgbClr val="003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2" dirty="0"/>
          </a:p>
        </p:txBody>
      </p:sp>
      <p:pic>
        <p:nvPicPr>
          <p:cNvPr id="5" name="Imagem 4" descr="Tela de computador com imagem de pessoa&#10;&#10;Descrição gerada automaticamente">
            <a:extLst>
              <a:ext uri="{FF2B5EF4-FFF2-40B4-BE49-F238E27FC236}">
                <a16:creationId xmlns:a16="http://schemas.microsoft.com/office/drawing/2014/main" id="{18B81EAA-F11A-42C3-A4FB-8C02DA4A3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r="46709"/>
          <a:stretch/>
        </p:blipFill>
        <p:spPr>
          <a:xfrm>
            <a:off x="12798849" y="0"/>
            <a:ext cx="4757137" cy="987425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D977201-D142-471B-89C5-0E3607E32C14}"/>
              </a:ext>
            </a:extLst>
          </p:cNvPr>
          <p:cNvGrpSpPr/>
          <p:nvPr/>
        </p:nvGrpSpPr>
        <p:grpSpPr>
          <a:xfrm>
            <a:off x="12798849" y="0"/>
            <a:ext cx="4757137" cy="3885581"/>
            <a:chOff x="13482682" y="3371285"/>
            <a:chExt cx="4075069" cy="313168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FBD16D2-7C58-4E4B-ACDA-85D558C53D9B}"/>
                </a:ext>
              </a:extLst>
            </p:cNvPr>
            <p:cNvSpPr/>
            <p:nvPr/>
          </p:nvSpPr>
          <p:spPr>
            <a:xfrm>
              <a:off x="13482682" y="3371285"/>
              <a:ext cx="4075069" cy="3131681"/>
            </a:xfrm>
            <a:prstGeom prst="rect">
              <a:avLst/>
            </a:prstGeom>
            <a:solidFill>
              <a:srgbClr val="003373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95836">
                <a:defRPr/>
              </a:pPr>
              <a:endParaRPr lang="pt-BR" sz="4607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BFBF8D9-3ABC-4C17-858D-F67381EE0935}"/>
                </a:ext>
              </a:extLst>
            </p:cNvPr>
            <p:cNvSpPr txBox="1"/>
            <p:nvPr/>
          </p:nvSpPr>
          <p:spPr>
            <a:xfrm>
              <a:off x="13837631" y="4398516"/>
              <a:ext cx="3365172" cy="645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16553">
                <a:lnSpc>
                  <a:spcPct val="80000"/>
                </a:lnSpc>
                <a:defRPr/>
              </a:pPr>
              <a:r>
                <a:rPr lang="pt-BR" sz="5759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62599F0-1584-4402-A2DC-349952390464}"/>
              </a:ext>
            </a:extLst>
          </p:cNvPr>
          <p:cNvSpPr/>
          <p:nvPr/>
        </p:nvSpPr>
        <p:spPr>
          <a:xfrm>
            <a:off x="12798849" y="3885579"/>
            <a:ext cx="4757137" cy="5988671"/>
          </a:xfrm>
          <a:prstGeom prst="rect">
            <a:avLst/>
          </a:prstGeom>
          <a:solidFill>
            <a:srgbClr val="003373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95836">
              <a:defRPr/>
            </a:pPr>
            <a:endParaRPr lang="pt-BR" sz="460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9ACEBB8-2D0E-4C70-A796-AA7C2AB3685A}"/>
              </a:ext>
            </a:extLst>
          </p:cNvPr>
          <p:cNvSpPr txBox="1"/>
          <p:nvPr/>
        </p:nvSpPr>
        <p:spPr>
          <a:xfrm>
            <a:off x="1989808" y="2006887"/>
            <a:ext cx="88209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Histórico de atuação da BSM</a:t>
            </a: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Resultados de auditorias </a:t>
            </a: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Destaques da BSM </a:t>
            </a: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endParaRPr lang="pt-BR" sz="2880" dirty="0">
              <a:solidFill>
                <a:srgbClr val="575757"/>
              </a:solidFill>
              <a:latin typeface="Arial" panose="020B0604020202020204" pitchFamily="34" charset="0"/>
            </a:endParaRPr>
          </a:p>
          <a:p>
            <a:pPr algn="l"/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Key </a:t>
            </a:r>
            <a:r>
              <a:rPr lang="pt-BR" sz="2880" dirty="0" err="1">
                <a:solidFill>
                  <a:srgbClr val="575757"/>
                </a:solidFill>
                <a:latin typeface="Arial" panose="020B0604020202020204" pitchFamily="34" charset="0"/>
              </a:rPr>
              <a:t>Takeways</a:t>
            </a:r>
            <a:r>
              <a:rPr lang="pt-BR" sz="2880" dirty="0">
                <a:solidFill>
                  <a:srgbClr val="575757"/>
                </a:solidFill>
                <a:latin typeface="Arial" panose="020B0604020202020204" pitchFamily="34" charset="0"/>
              </a:rPr>
              <a:t>: mensagens finais </a:t>
            </a:r>
          </a:p>
        </p:txBody>
      </p:sp>
      <p:pic>
        <p:nvPicPr>
          <p:cNvPr id="35" name="Gráfico 34" descr="Trabalho remoto estrutura de tópicos">
            <a:extLst>
              <a:ext uri="{FF2B5EF4-FFF2-40B4-BE49-F238E27FC236}">
                <a16:creationId xmlns:a16="http://schemas.microsoft.com/office/drawing/2014/main" id="{79F8407D-88E7-36CD-9260-344E06241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29" y="4434148"/>
            <a:ext cx="914400" cy="914400"/>
          </a:xfrm>
          <a:prstGeom prst="rect">
            <a:avLst/>
          </a:prstGeom>
        </p:spPr>
      </p:pic>
      <p:pic>
        <p:nvPicPr>
          <p:cNvPr id="37" name="Gráfico 36" descr="Computação em Nuvem estrutura de tópicos">
            <a:extLst>
              <a:ext uri="{FF2B5EF4-FFF2-40B4-BE49-F238E27FC236}">
                <a16:creationId xmlns:a16="http://schemas.microsoft.com/office/drawing/2014/main" id="{28260A46-05D3-182D-6BFC-BFC84A46E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229" y="1942790"/>
            <a:ext cx="914400" cy="914400"/>
          </a:xfrm>
          <a:prstGeom prst="rect">
            <a:avLst/>
          </a:prstGeom>
        </p:spPr>
      </p:pic>
      <p:pic>
        <p:nvPicPr>
          <p:cNvPr id="39" name="Gráfico 38" descr="Pesquisa estrutura de tópicos">
            <a:extLst>
              <a:ext uri="{FF2B5EF4-FFF2-40B4-BE49-F238E27FC236}">
                <a16:creationId xmlns:a16="http://schemas.microsoft.com/office/drawing/2014/main" id="{F2F06803-DF7D-7A2C-7AFA-2D034A047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229" y="3159814"/>
            <a:ext cx="914400" cy="914400"/>
          </a:xfrm>
          <a:prstGeom prst="rect">
            <a:avLst/>
          </a:prstGeom>
        </p:spPr>
      </p:pic>
      <p:pic>
        <p:nvPicPr>
          <p:cNvPr id="41" name="Gráfico 40" descr="Livro fechado estrutura de tópicos">
            <a:extLst>
              <a:ext uri="{FF2B5EF4-FFF2-40B4-BE49-F238E27FC236}">
                <a16:creationId xmlns:a16="http://schemas.microsoft.com/office/drawing/2014/main" id="{B6F7D613-ACA2-5771-765C-5FF2626C4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373" y="56511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ço Reservado para Texto 88">
            <a:extLst>
              <a:ext uri="{FF2B5EF4-FFF2-40B4-BE49-F238E27FC236}">
                <a16:creationId xmlns:a16="http://schemas.microsoft.com/office/drawing/2014/main" id="{701BB535-DA67-4163-9B29-3B10AE13E591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395052" y="5733865"/>
            <a:ext cx="16360535" cy="6887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sp>
        <p:nvSpPr>
          <p:cNvPr id="42" name="Espaço Reservado para Texto 41">
            <a:extLst>
              <a:ext uri="{FF2B5EF4-FFF2-40B4-BE49-F238E27FC236}">
                <a16:creationId xmlns:a16="http://schemas.microsoft.com/office/drawing/2014/main" id="{0B554DC4-E78E-4F09-A096-5E9455896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385" y="2749294"/>
            <a:ext cx="2091774" cy="830979"/>
          </a:xfrm>
        </p:spPr>
        <p:txBody>
          <a:bodyPr vert="horz" wrap="square" lIns="91421" tIns="45711" rIns="91421" bIns="45711" rtlCol="0" anchor="b">
            <a:spAutoFit/>
          </a:bodyPr>
          <a:lstStyle/>
          <a:p>
            <a:r>
              <a:rPr lang="pt-BR" sz="1600" b="1" dirty="0"/>
              <a:t>Comunicado Externo 003/2020-PRE</a:t>
            </a:r>
            <a:endParaRPr lang="pt-BR" sz="1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AE0791-F9AE-497C-A256-FFC9F7A20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385" y="4337884"/>
            <a:ext cx="2311914" cy="442035"/>
          </a:xfrm>
        </p:spPr>
        <p:txBody>
          <a:bodyPr/>
          <a:lstStyle/>
          <a:p>
            <a:r>
              <a:rPr lang="pt-BR" sz="2400" dirty="0"/>
              <a:t>SET/2020</a:t>
            </a:r>
          </a:p>
        </p:txBody>
      </p:sp>
      <p:sp>
        <p:nvSpPr>
          <p:cNvPr id="82" name="Espaço Reservado para Texto 81">
            <a:extLst>
              <a:ext uri="{FF2B5EF4-FFF2-40B4-BE49-F238E27FC236}">
                <a16:creationId xmlns:a16="http://schemas.microsoft.com/office/drawing/2014/main" id="{8ACF89C6-649A-4466-985E-3C9E56020CEB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424795" y="2437355"/>
            <a:ext cx="2127308" cy="932740"/>
          </a:xfrm>
        </p:spPr>
        <p:txBody>
          <a:bodyPr/>
          <a:lstStyle/>
          <a:p>
            <a:r>
              <a:rPr lang="pt-BR" sz="1600" b="1" dirty="0"/>
              <a:t>Início da vigência da ICVM 617/19</a:t>
            </a:r>
            <a:endParaRPr lang="pt-BR" sz="1600" dirty="0"/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1C0A9E7F-D571-4D42-B060-F733F20467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48735" y="4314245"/>
            <a:ext cx="2311914" cy="442035"/>
          </a:xfrm>
        </p:spPr>
        <p:txBody>
          <a:bodyPr/>
          <a:lstStyle/>
          <a:p>
            <a:r>
              <a:rPr lang="pt-BR" sz="2400" dirty="0"/>
              <a:t>OUT/2020</a:t>
            </a: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52730E90-DDFC-4361-8B83-3A0E8E6E01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19815" y="2798290"/>
            <a:ext cx="2267583" cy="318924"/>
          </a:xfrm>
        </p:spPr>
        <p:txBody>
          <a:bodyPr/>
          <a:lstStyle/>
          <a:p>
            <a:r>
              <a:rPr lang="pt-BR" sz="1600" b="1" dirty="0"/>
              <a:t>Monitoração BSM</a:t>
            </a:r>
            <a:endParaRPr lang="pt-BR" sz="1600" dirty="0">
              <a:solidFill>
                <a:srgbClr val="00B0F0"/>
              </a:solidFill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5CECD8EF-7CA6-4596-8BC2-E62298D4C4C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39789" y="4337882"/>
            <a:ext cx="2311914" cy="442035"/>
          </a:xfrm>
        </p:spPr>
        <p:txBody>
          <a:bodyPr/>
          <a:lstStyle/>
          <a:p>
            <a:r>
              <a:rPr lang="pt-BR" sz="2400" dirty="0"/>
              <a:t>DEZ/2020</a:t>
            </a:r>
          </a:p>
        </p:txBody>
      </p:sp>
      <p:sp>
        <p:nvSpPr>
          <p:cNvPr id="74" name="Espaço Reservado para Texto 73">
            <a:extLst>
              <a:ext uri="{FF2B5EF4-FFF2-40B4-BE49-F238E27FC236}">
                <a16:creationId xmlns:a16="http://schemas.microsoft.com/office/drawing/2014/main" id="{B41EFCA5-D5B3-4FD6-9A2F-22A4424953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75333" y="2814514"/>
            <a:ext cx="2585165" cy="565146"/>
          </a:xfrm>
        </p:spPr>
        <p:txBody>
          <a:bodyPr/>
          <a:lstStyle/>
          <a:p>
            <a:r>
              <a:rPr lang="pt-BR" sz="1600" b="1" dirty="0"/>
              <a:t>Webinar sobre a ICVM 617</a:t>
            </a:r>
            <a:endParaRPr lang="pt-BR" sz="1600" dirty="0"/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746701B5-9A09-4A7D-9852-91624ED04CC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77077" y="4337096"/>
            <a:ext cx="2311914" cy="442035"/>
          </a:xfrm>
        </p:spPr>
        <p:txBody>
          <a:bodyPr/>
          <a:lstStyle/>
          <a:p>
            <a:r>
              <a:rPr lang="pt-BR" sz="2400" dirty="0"/>
              <a:t>JAN/2021</a:t>
            </a: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8FF0D46C-2C5C-4111-AB90-0ED183BC2F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16316" y="2794523"/>
            <a:ext cx="2250264" cy="318924"/>
          </a:xfrm>
        </p:spPr>
        <p:txBody>
          <a:bodyPr/>
          <a:lstStyle/>
          <a:p>
            <a:r>
              <a:rPr lang="pt-BR" sz="1600" b="1" dirty="0"/>
              <a:t>Monitoração BSM</a:t>
            </a:r>
            <a:endParaRPr lang="pt-BR" sz="1600" dirty="0"/>
          </a:p>
        </p:txBody>
      </p:sp>
      <p:sp>
        <p:nvSpPr>
          <p:cNvPr id="77" name="Espaço Reservado para Texto 76">
            <a:extLst>
              <a:ext uri="{FF2B5EF4-FFF2-40B4-BE49-F238E27FC236}">
                <a16:creationId xmlns:a16="http://schemas.microsoft.com/office/drawing/2014/main" id="{CEE72F1C-891D-49C1-9EBC-ED3BECC2B59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639879" y="4323913"/>
            <a:ext cx="2577510" cy="442035"/>
          </a:xfrm>
        </p:spPr>
        <p:txBody>
          <a:bodyPr/>
          <a:lstStyle/>
          <a:p>
            <a:r>
              <a:rPr lang="pt-BR" sz="2400" dirty="0"/>
              <a:t>MAR/2021</a:t>
            </a:r>
          </a:p>
        </p:txBody>
      </p:sp>
      <p:sp>
        <p:nvSpPr>
          <p:cNvPr id="78" name="Espaço Reservado para Texto 77">
            <a:extLst>
              <a:ext uri="{FF2B5EF4-FFF2-40B4-BE49-F238E27FC236}">
                <a16:creationId xmlns:a16="http://schemas.microsoft.com/office/drawing/2014/main" id="{E3F3A392-91AA-4393-B0CC-D0336FE6587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89221" y="2748338"/>
            <a:ext cx="2049502" cy="565146"/>
          </a:xfrm>
        </p:spPr>
        <p:txBody>
          <a:bodyPr/>
          <a:lstStyle/>
          <a:p>
            <a:r>
              <a:rPr lang="pt-BR" sz="1600" b="1" dirty="0"/>
              <a:t>Avaliação</a:t>
            </a:r>
            <a:r>
              <a:rPr lang="en-US" sz="1600" b="1" dirty="0"/>
              <a:t> </a:t>
            </a:r>
            <a:r>
              <a:rPr lang="en-US" sz="1600" b="1" i="1" dirty="0"/>
              <a:t>de De-risking:</a:t>
            </a:r>
            <a:endParaRPr lang="pt-BR" sz="1600" dirty="0"/>
          </a:p>
        </p:txBody>
      </p:sp>
      <p:sp>
        <p:nvSpPr>
          <p:cNvPr id="79" name="Espaço Reservado para Texto 78">
            <a:extLst>
              <a:ext uri="{FF2B5EF4-FFF2-40B4-BE49-F238E27FC236}">
                <a16:creationId xmlns:a16="http://schemas.microsoft.com/office/drawing/2014/main" id="{38E0E167-C5CA-4F9B-99E2-533CAB63E62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850726" y="4337096"/>
            <a:ext cx="2311914" cy="442035"/>
          </a:xfrm>
        </p:spPr>
        <p:txBody>
          <a:bodyPr/>
          <a:lstStyle/>
          <a:p>
            <a:r>
              <a:rPr lang="pt-BR" sz="2400" dirty="0"/>
              <a:t>ABR/2021</a:t>
            </a:r>
          </a:p>
        </p:txBody>
      </p:sp>
      <p:sp>
        <p:nvSpPr>
          <p:cNvPr id="83" name="Espaço Reservado para Texto 82">
            <a:extLst>
              <a:ext uri="{FF2B5EF4-FFF2-40B4-BE49-F238E27FC236}">
                <a16:creationId xmlns:a16="http://schemas.microsoft.com/office/drawing/2014/main" id="{4189C16A-729D-48BD-8316-BE44C19FBA73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 rot="16200000">
            <a:off x="11607631" y="5194027"/>
            <a:ext cx="1004547" cy="76418"/>
          </a:xfrm>
        </p:spPr>
        <p:txBody>
          <a:bodyPr/>
          <a:lstStyle/>
          <a:p>
            <a:endParaRPr lang="pt-BR"/>
          </a:p>
        </p:txBody>
      </p:sp>
      <p:sp>
        <p:nvSpPr>
          <p:cNvPr id="84" name="Espaço Reservado para Texto 83">
            <a:extLst>
              <a:ext uri="{FF2B5EF4-FFF2-40B4-BE49-F238E27FC236}">
                <a16:creationId xmlns:a16="http://schemas.microsoft.com/office/drawing/2014/main" id="{1CB17B71-B6D1-4492-B9FF-3948A535C068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 rot="16200000">
            <a:off x="6893192" y="5172296"/>
            <a:ext cx="1029535" cy="9489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5" name="Espaço Reservado para Texto 84">
            <a:extLst>
              <a:ext uri="{FF2B5EF4-FFF2-40B4-BE49-F238E27FC236}">
                <a16:creationId xmlns:a16="http://schemas.microsoft.com/office/drawing/2014/main" id="{2E18A1E6-B368-461D-A8D9-0914AAFC2C7B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 rot="16200000">
            <a:off x="2451504" y="5276735"/>
            <a:ext cx="885242" cy="7601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6" name="Espaço Reservado para Texto 85">
            <a:extLst>
              <a:ext uri="{FF2B5EF4-FFF2-40B4-BE49-F238E27FC236}">
                <a16:creationId xmlns:a16="http://schemas.microsoft.com/office/drawing/2014/main" id="{CEA7CB2B-6B03-4BC1-AE82-A454DA2F70D0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 rot="16200000">
            <a:off x="212296" y="5293510"/>
            <a:ext cx="787114" cy="94889"/>
          </a:xfrm>
        </p:spPr>
        <p:txBody>
          <a:bodyPr/>
          <a:lstStyle/>
          <a:p>
            <a:endParaRPr lang="pt-BR"/>
          </a:p>
        </p:txBody>
      </p:sp>
      <p:sp>
        <p:nvSpPr>
          <p:cNvPr id="87" name="Espaço Reservado para Texto 86">
            <a:extLst>
              <a:ext uri="{FF2B5EF4-FFF2-40B4-BE49-F238E27FC236}">
                <a16:creationId xmlns:a16="http://schemas.microsoft.com/office/drawing/2014/main" id="{4834EE0F-192E-4889-BB37-495C629CC064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 rot="16200000">
            <a:off x="4893421" y="5171933"/>
            <a:ext cx="946133" cy="62195"/>
          </a:xfrm>
        </p:spPr>
        <p:txBody>
          <a:bodyPr>
            <a:noAutofit/>
          </a:bodyPr>
          <a:lstStyle/>
          <a:p>
            <a:endParaRPr lang="pt-BR" dirty="0"/>
          </a:p>
        </p:txBody>
      </p:sp>
      <p:sp>
        <p:nvSpPr>
          <p:cNvPr id="88" name="Espaço Reservado para Texto 87">
            <a:extLst>
              <a:ext uri="{FF2B5EF4-FFF2-40B4-BE49-F238E27FC236}">
                <a16:creationId xmlns:a16="http://schemas.microsoft.com/office/drawing/2014/main" id="{8BEA04BD-EF35-42E0-817B-0B62D877B8C9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 rot="16200000">
            <a:off x="9481114" y="5127831"/>
            <a:ext cx="1047571" cy="1657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0" name="Espaço Reservado para Texto 89">
            <a:extLst>
              <a:ext uri="{FF2B5EF4-FFF2-40B4-BE49-F238E27FC236}">
                <a16:creationId xmlns:a16="http://schemas.microsoft.com/office/drawing/2014/main" id="{73F45C1E-AC4F-4E52-8B87-CCB125BA26E6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 rot="5400000">
            <a:off x="491276" y="5630369"/>
            <a:ext cx="179942" cy="179978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91" name="Espaço Reservado para Texto 90">
            <a:extLst>
              <a:ext uri="{FF2B5EF4-FFF2-40B4-BE49-F238E27FC236}">
                <a16:creationId xmlns:a16="http://schemas.microsoft.com/office/drawing/2014/main" id="{A314D3A4-6BEB-40A1-B14A-6C3816BA1A02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 rot="5400000">
            <a:off x="2786318" y="5630369"/>
            <a:ext cx="179942" cy="17997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92" name="Espaço Reservado para Texto 91">
            <a:extLst>
              <a:ext uri="{FF2B5EF4-FFF2-40B4-BE49-F238E27FC236}">
                <a16:creationId xmlns:a16="http://schemas.microsoft.com/office/drawing/2014/main" id="{00FA7403-1C5F-431F-AF91-F8617320AF51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 rot="5400000">
            <a:off x="5268275" y="5643737"/>
            <a:ext cx="179942" cy="179978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93" name="Espaço Reservado para Texto 92">
            <a:extLst>
              <a:ext uri="{FF2B5EF4-FFF2-40B4-BE49-F238E27FC236}">
                <a16:creationId xmlns:a16="http://schemas.microsoft.com/office/drawing/2014/main" id="{A263DE68-9BD2-48E5-821D-F90C196338A3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 rot="5400000">
            <a:off x="7252470" y="5641274"/>
            <a:ext cx="185510" cy="152599"/>
          </a:xfrm>
        </p:spPr>
        <p:txBody>
          <a:bodyPr>
            <a:normAutofit fontScale="92500"/>
          </a:bodyPr>
          <a:lstStyle/>
          <a:p>
            <a:endParaRPr lang="pt-BR" dirty="0"/>
          </a:p>
        </p:txBody>
      </p:sp>
      <p:sp>
        <p:nvSpPr>
          <p:cNvPr id="94" name="Espaço Reservado para Texto 93">
            <a:extLst>
              <a:ext uri="{FF2B5EF4-FFF2-40B4-BE49-F238E27FC236}">
                <a16:creationId xmlns:a16="http://schemas.microsoft.com/office/drawing/2014/main" id="{B6234F7B-FE59-4D8B-BE97-3200A9CE07A8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 rot="5400000">
            <a:off x="9842557" y="5630369"/>
            <a:ext cx="197936" cy="179978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130" name="Espaço Reservado para Texto 41">
            <a:extLst>
              <a:ext uri="{FF2B5EF4-FFF2-40B4-BE49-F238E27FC236}">
                <a16:creationId xmlns:a16="http://schemas.microsoft.com/office/drawing/2014/main" id="{2406F5BD-6B7F-439A-990D-C83AF728BFF5}"/>
              </a:ext>
            </a:extLst>
          </p:cNvPr>
          <p:cNvSpPr txBox="1">
            <a:spLocks/>
          </p:cNvSpPr>
          <p:nvPr/>
        </p:nvSpPr>
        <p:spPr>
          <a:xfrm>
            <a:off x="1212250" y="1004439"/>
            <a:ext cx="15543337" cy="987863"/>
          </a:xfrm>
          <a:prstGeom prst="rect">
            <a:avLst/>
          </a:prstGeom>
        </p:spPr>
        <p:txBody>
          <a:bodyPr lIns="91421" tIns="45711" rIns="91421" bIns="45711" anchor="b"/>
          <a:lstStyle>
            <a:lvl1pPr marL="0" indent="0" algn="l" defTabSz="658145" rtl="0" eaLnBrk="1" latinLnBrk="0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 sz="5759" b="1" i="0" u="none" kern="1200" spc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399" dirty="0">
                <a:solidFill>
                  <a:schemeClr val="tx2"/>
                </a:solidFill>
                <a:latin typeface="Arial"/>
                <a:cs typeface="Arial"/>
              </a:rPr>
              <a:t>Histórico de atuação da BSM  </a:t>
            </a:r>
          </a:p>
          <a:p>
            <a:endParaRPr lang="pt-BR" sz="5399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31" name="Imagem 130">
            <a:extLst>
              <a:ext uri="{FF2B5EF4-FFF2-40B4-BE49-F238E27FC236}">
                <a16:creationId xmlns:a16="http://schemas.microsoft.com/office/drawing/2014/main" id="{D6B29D26-BB8B-43C1-A6C7-F98B0AD1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0" y="221570"/>
            <a:ext cx="719245" cy="719245"/>
          </a:xfrm>
          <a:prstGeom prst="rect">
            <a:avLst/>
          </a:prstGeom>
        </p:spPr>
      </p:pic>
      <p:sp>
        <p:nvSpPr>
          <p:cNvPr id="134" name="Espaço Reservado para Texto 77">
            <a:extLst>
              <a:ext uri="{FF2B5EF4-FFF2-40B4-BE49-F238E27FC236}">
                <a16:creationId xmlns:a16="http://schemas.microsoft.com/office/drawing/2014/main" id="{9F748B5C-D246-4951-9661-0872B55DD04A}"/>
              </a:ext>
            </a:extLst>
          </p:cNvPr>
          <p:cNvSpPr txBox="1">
            <a:spLocks/>
          </p:cNvSpPr>
          <p:nvPr/>
        </p:nvSpPr>
        <p:spPr>
          <a:xfrm>
            <a:off x="13457300" y="2384059"/>
            <a:ext cx="2049502" cy="860595"/>
          </a:xfrm>
          <a:prstGeom prst="rect">
            <a:avLst/>
          </a:prstGeom>
        </p:spPr>
        <p:txBody>
          <a:bodyPr wrap="square" lIns="35992" tIns="35992" rIns="35992" bIns="35992" anchor="b">
            <a:spAutoFit/>
          </a:bodyPr>
          <a:lstStyle>
            <a:lvl1pPr marL="0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172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277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6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 dirty="0"/>
          </a:p>
          <a:p>
            <a:r>
              <a:rPr lang="pt-BR" sz="1600" b="1" dirty="0"/>
              <a:t>Interação com o mercado </a:t>
            </a:r>
          </a:p>
        </p:txBody>
      </p:sp>
      <p:sp>
        <p:nvSpPr>
          <p:cNvPr id="135" name="Espaço Reservado para Texto 78">
            <a:extLst>
              <a:ext uri="{FF2B5EF4-FFF2-40B4-BE49-F238E27FC236}">
                <a16:creationId xmlns:a16="http://schemas.microsoft.com/office/drawing/2014/main" id="{68058CBD-9138-4312-831E-9E240FC2A9A0}"/>
              </a:ext>
            </a:extLst>
          </p:cNvPr>
          <p:cNvSpPr txBox="1">
            <a:spLocks/>
          </p:cNvSpPr>
          <p:nvPr/>
        </p:nvSpPr>
        <p:spPr>
          <a:xfrm>
            <a:off x="13866300" y="4281272"/>
            <a:ext cx="2311914" cy="442019"/>
          </a:xfrm>
          <a:prstGeom prst="rect">
            <a:avLst/>
          </a:prstGeom>
        </p:spPr>
        <p:txBody>
          <a:bodyPr wrap="square" lIns="35992" tIns="35992" rIns="35992" bIns="35992">
            <a:spAutoFit/>
          </a:bodyPr>
          <a:lstStyle>
            <a:lvl1pPr marL="0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4031" b="1" i="0" kern="1200" spc="-216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277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6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MAI/2021</a:t>
            </a:r>
          </a:p>
        </p:txBody>
      </p:sp>
      <p:sp>
        <p:nvSpPr>
          <p:cNvPr id="95" name="Espaço Reservado para Texto 94">
            <a:extLst>
              <a:ext uri="{FF2B5EF4-FFF2-40B4-BE49-F238E27FC236}">
                <a16:creationId xmlns:a16="http://schemas.microsoft.com/office/drawing/2014/main" id="{F90AFD10-60AB-489D-B49A-B349710A86A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 rot="5400000">
            <a:off x="11968155" y="5630369"/>
            <a:ext cx="179942" cy="179978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142894E8-F4FE-424D-84F9-7E1377F78BF1}"/>
              </a:ext>
            </a:extLst>
          </p:cNvPr>
          <p:cNvSpPr>
            <a:spLocks noChangeAspect="1"/>
          </p:cNvSpPr>
          <p:nvPr/>
        </p:nvSpPr>
        <p:spPr>
          <a:xfrm>
            <a:off x="14138311" y="5599333"/>
            <a:ext cx="212629" cy="2126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cxnSp>
        <p:nvCxnSpPr>
          <p:cNvPr id="142" name="Conector reto 141">
            <a:extLst>
              <a:ext uri="{FF2B5EF4-FFF2-40B4-BE49-F238E27FC236}">
                <a16:creationId xmlns:a16="http://schemas.microsoft.com/office/drawing/2014/main" id="{E17ABE2F-6868-48C6-94BF-C45D7FD20F06}"/>
              </a:ext>
            </a:extLst>
          </p:cNvPr>
          <p:cNvCxnSpPr>
            <a:cxnSpLocks/>
          </p:cNvCxnSpPr>
          <p:nvPr/>
        </p:nvCxnSpPr>
        <p:spPr>
          <a:xfrm flipV="1">
            <a:off x="14221770" y="4673948"/>
            <a:ext cx="0" cy="9253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Elipse 143">
            <a:extLst>
              <a:ext uri="{FF2B5EF4-FFF2-40B4-BE49-F238E27FC236}">
                <a16:creationId xmlns:a16="http://schemas.microsoft.com/office/drawing/2014/main" id="{013C97C3-0DCA-4219-ADD3-613DAA30B955}"/>
              </a:ext>
            </a:extLst>
          </p:cNvPr>
          <p:cNvSpPr>
            <a:spLocks noChangeAspect="1"/>
          </p:cNvSpPr>
          <p:nvPr/>
        </p:nvSpPr>
        <p:spPr>
          <a:xfrm>
            <a:off x="16347516" y="5597700"/>
            <a:ext cx="212629" cy="2126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cxnSp>
        <p:nvCxnSpPr>
          <p:cNvPr id="145" name="Conector reto 144">
            <a:extLst>
              <a:ext uri="{FF2B5EF4-FFF2-40B4-BE49-F238E27FC236}">
                <a16:creationId xmlns:a16="http://schemas.microsoft.com/office/drawing/2014/main" id="{DD98BFB1-12F4-4E05-85E7-8F0AA441DEFB}"/>
              </a:ext>
            </a:extLst>
          </p:cNvPr>
          <p:cNvCxnSpPr>
            <a:cxnSpLocks/>
          </p:cNvCxnSpPr>
          <p:nvPr/>
        </p:nvCxnSpPr>
        <p:spPr>
          <a:xfrm flipV="1">
            <a:off x="16446025" y="4686941"/>
            <a:ext cx="0" cy="859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Espaço Reservado para Texto 78">
            <a:extLst>
              <a:ext uri="{FF2B5EF4-FFF2-40B4-BE49-F238E27FC236}">
                <a16:creationId xmlns:a16="http://schemas.microsoft.com/office/drawing/2014/main" id="{C001D433-2643-492B-B2C3-5C792438A87C}"/>
              </a:ext>
            </a:extLst>
          </p:cNvPr>
          <p:cNvSpPr txBox="1">
            <a:spLocks/>
          </p:cNvSpPr>
          <p:nvPr/>
        </p:nvSpPr>
        <p:spPr>
          <a:xfrm>
            <a:off x="15643645" y="4315634"/>
            <a:ext cx="1620370" cy="442019"/>
          </a:xfrm>
          <a:prstGeom prst="rect">
            <a:avLst/>
          </a:prstGeom>
        </p:spPr>
        <p:txBody>
          <a:bodyPr wrap="square" lIns="35992" tIns="35992" rIns="35992" bIns="35992">
            <a:spAutoFit/>
          </a:bodyPr>
          <a:lstStyle>
            <a:lvl1pPr marL="0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4031" b="1" i="0" kern="1200" spc="-216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277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6" indent="0" algn="l" defTabSz="658145" rtl="0" eaLnBrk="1" latinLnBrk="0" hangingPunct="1">
              <a:spcBef>
                <a:spcPct val="20000"/>
              </a:spcBef>
              <a:buFont typeface="Arial"/>
              <a:buNone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SET/2021</a:t>
            </a:r>
          </a:p>
        </p:txBody>
      </p:sp>
      <p:sp>
        <p:nvSpPr>
          <p:cNvPr id="2" name="Fluxograma: Processo Alternativo 1">
            <a:extLst>
              <a:ext uri="{FF2B5EF4-FFF2-40B4-BE49-F238E27FC236}">
                <a16:creationId xmlns:a16="http://schemas.microsoft.com/office/drawing/2014/main" id="{EB08E2ED-1EF7-8D75-2FED-A8BE148F81C3}"/>
              </a:ext>
            </a:extLst>
          </p:cNvPr>
          <p:cNvSpPr/>
          <p:nvPr/>
        </p:nvSpPr>
        <p:spPr>
          <a:xfrm>
            <a:off x="631960" y="5902530"/>
            <a:ext cx="2110345" cy="181569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 "/>
              </a:rPr>
              <a:t>Abordagem Baseada em Risco (“ABR”) e Cadastro Simplificado de Investidor Não Residente (“INR”)</a:t>
            </a:r>
          </a:p>
        </p:txBody>
      </p:sp>
      <p:sp>
        <p:nvSpPr>
          <p:cNvPr id="4" name="Fluxograma: Processo Alternativo 3">
            <a:extLst>
              <a:ext uri="{FF2B5EF4-FFF2-40B4-BE49-F238E27FC236}">
                <a16:creationId xmlns:a16="http://schemas.microsoft.com/office/drawing/2014/main" id="{9E796D5E-1B16-7A03-1F57-3111CA845080}"/>
              </a:ext>
            </a:extLst>
          </p:cNvPr>
          <p:cNvSpPr/>
          <p:nvPr/>
        </p:nvSpPr>
        <p:spPr>
          <a:xfrm>
            <a:off x="2951006" y="5949767"/>
            <a:ext cx="2110345" cy="17684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 "/>
              </a:rPr>
              <a:t>BSM inicia avaliação sobre Política de PLD/FTP, ABR, Conheça seu Cliente, Cadastro simplificado de INR</a:t>
            </a:r>
          </a:p>
        </p:txBody>
      </p:sp>
      <p:sp>
        <p:nvSpPr>
          <p:cNvPr id="6" name="Fluxograma: Processo Alternativo 5">
            <a:extLst>
              <a:ext uri="{FF2B5EF4-FFF2-40B4-BE49-F238E27FC236}">
                <a16:creationId xmlns:a16="http://schemas.microsoft.com/office/drawing/2014/main" id="{BB838684-D51D-5FFF-76FE-E47B08A50130}"/>
              </a:ext>
            </a:extLst>
          </p:cNvPr>
          <p:cNvSpPr/>
          <p:nvPr/>
        </p:nvSpPr>
        <p:spPr>
          <a:xfrm>
            <a:off x="5297613" y="5959314"/>
            <a:ext cx="2110345" cy="17684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 "/>
              </a:rPr>
              <a:t>Participantes apresentam primeira versão das políticas de PLD/FTP e ABR </a:t>
            </a:r>
          </a:p>
        </p:txBody>
      </p: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16E3DFB4-7EAB-1519-A760-249D4D8C906C}"/>
              </a:ext>
            </a:extLst>
          </p:cNvPr>
          <p:cNvSpPr/>
          <p:nvPr/>
        </p:nvSpPr>
        <p:spPr>
          <a:xfrm>
            <a:off x="7677374" y="5959314"/>
            <a:ext cx="2110345" cy="17684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 "/>
              </a:rPr>
              <a:t>No evento, que teve a participação da CVM o tema foi ABR (requisitos mínimos)</a:t>
            </a:r>
          </a:p>
        </p:txBody>
      </p:sp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EC99DFC1-C4D7-34F9-51E6-7D4E8A811E09}"/>
              </a:ext>
            </a:extLst>
          </p:cNvPr>
          <p:cNvSpPr/>
          <p:nvPr/>
        </p:nvSpPr>
        <p:spPr>
          <a:xfrm>
            <a:off x="9947781" y="5964081"/>
            <a:ext cx="2110345" cy="17684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 "/>
              </a:rPr>
              <a:t>Participantes apresentam versões revisadas das políticas de PLD/FTP e ABR</a:t>
            </a: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C3931630-F29C-8D4C-18C0-A2F67666765C}"/>
              </a:ext>
            </a:extLst>
          </p:cNvPr>
          <p:cNvSpPr/>
          <p:nvPr/>
        </p:nvSpPr>
        <p:spPr>
          <a:xfrm>
            <a:off x="12217389" y="5992009"/>
            <a:ext cx="2110345" cy="17684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 "/>
              </a:rPr>
              <a:t>Aversão a riscos: impedimento ou limitação de acesso de pessoas ou instituições a serviços financeiros</a:t>
            </a:r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587A5F3A-3298-83BD-3932-65F6B3042E2A}"/>
              </a:ext>
            </a:extLst>
          </p:cNvPr>
          <p:cNvSpPr/>
          <p:nvPr/>
        </p:nvSpPr>
        <p:spPr>
          <a:xfrm>
            <a:off x="14515162" y="5992009"/>
            <a:ext cx="2110345" cy="17684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Arial "/>
              </a:rPr>
              <a:t>Formas de implementação da ABR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2E9FB0-44F8-96C8-2E4D-DCA6D9ABCEFD}"/>
              </a:ext>
            </a:extLst>
          </p:cNvPr>
          <p:cNvSpPr txBox="1"/>
          <p:nvPr/>
        </p:nvSpPr>
        <p:spPr>
          <a:xfrm>
            <a:off x="15165298" y="2678676"/>
            <a:ext cx="223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 "/>
              </a:rPr>
              <a:t>Auditoria específica na base de clientes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410BB6-DA44-3C60-FAE6-67F9542EB12B}"/>
              </a:ext>
            </a:extLst>
          </p:cNvPr>
          <p:cNvSpPr txBox="1"/>
          <p:nvPr/>
        </p:nvSpPr>
        <p:spPr>
          <a:xfrm>
            <a:off x="2951006" y="8046720"/>
            <a:ext cx="11376728" cy="8901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Tempo dedicado pela BSM para orientação, apoio, consultoria e ajustes nas Políticas de PLD/FTP e ABR dos Participantes (19 itens necessários) da B3</a:t>
            </a:r>
          </a:p>
        </p:txBody>
      </p:sp>
    </p:spTree>
    <p:extLst>
      <p:ext uri="{BB962C8B-B14F-4D97-AF65-F5344CB8AC3E}">
        <p14:creationId xmlns:p14="http://schemas.microsoft.com/office/powerpoint/2010/main" val="4570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7A6E3F6-8C05-441A-803B-8D5B1F9AA0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543781" y="258343"/>
            <a:ext cx="1308595" cy="130629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1020BCC-D9D0-4A13-818B-AD753D4F6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645" y="683868"/>
            <a:ext cx="15546460" cy="988061"/>
          </a:xfrm>
        </p:spPr>
        <p:txBody>
          <a:bodyPr anchor="t"/>
          <a:lstStyle/>
          <a:p>
            <a:r>
              <a:rPr lang="pt-BR" sz="4800" dirty="0"/>
              <a:t>Escopo de Auditoria – Fase 1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255C906-DA0D-40BC-B31A-43DA684A8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919" y="1607805"/>
            <a:ext cx="16410684" cy="1165860"/>
          </a:xfrm>
          <a:noFill/>
        </p:spPr>
        <p:txBody>
          <a:bodyPr anchor="t" anchorCtr="0"/>
          <a:lstStyle/>
          <a:p>
            <a:pPr defTabSz="131673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A BSM considerou na fase 1 da sua auditoria da ABR a avaliação dos requisitos regulatórios obrigatórios nas políticas descritivas dos Participantes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665A23-D644-3BDB-EB5E-6195A916028D}"/>
              </a:ext>
            </a:extLst>
          </p:cNvPr>
          <p:cNvSpPr txBox="1"/>
          <p:nvPr/>
        </p:nvSpPr>
        <p:spPr>
          <a:xfrm>
            <a:off x="8892632" y="2639457"/>
            <a:ext cx="7708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Diligências específicas para clientes que sejam PEP ou organizações sem fins lucrativos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Uso de ABR de terceiros para classificação de  risco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Data de início de vigência da ABR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Obtenção e avaliação de informações relevantes a análise de risco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Riscos considerados na ABR do Participante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Monitoramento de operações, clientes ou ativos relacionados às sanções impostas por resoluções do CSNU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Estrutura de governança e respectivos papéis e responsabilidades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Diligência para identificação de veículos constituídos na forma de </a:t>
            </a:r>
            <a:r>
              <a:rPr lang="pt-BR" sz="2400" i="1" dirty="0" err="1">
                <a:solidFill>
                  <a:schemeClr val="tx2"/>
                </a:solidFill>
                <a:latin typeface="Arial" panose="020B0604020202020204" pitchFamily="34" charset="0"/>
              </a:rPr>
              <a:t>trust</a:t>
            </a:r>
            <a:r>
              <a:rPr lang="pt-BR" sz="2400" i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ou veículo assemelhado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Frequência de atualização cadastral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A4F50D-1A6D-6926-1DBE-87BEE800F37D}"/>
              </a:ext>
            </a:extLst>
          </p:cNvPr>
          <p:cNvSpPr txBox="1"/>
          <p:nvPr/>
        </p:nvSpPr>
        <p:spPr>
          <a:xfrm>
            <a:off x="957061" y="2666755"/>
            <a:ext cx="7708057" cy="676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Critérios de classificação de risco dos clientes e procedimentos de revisão e atualização da classificação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Cronograma de adequação cadastral dos clientes ativos do Participante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Mecanismos de intercâmbio de informações de conglomerados financeiros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Coerência entre nível de risco categorizado e monitoramento realizado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Tratamento das situações em que não seja possível identificar o beneficiário final, em especial para INR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Diligências adotadas pelo Participante para identificação do beneficiário final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Relação de produtos, serviços e canais de distribuição com as respectivas classificações de risco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</a:rPr>
              <a:t>Riscos considerados na ABR do Participante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4332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35BE531-7C50-40AF-930A-89689378193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2022496" y="3724275"/>
            <a:ext cx="421739" cy="65827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6727FD-4942-4C53-9132-60533B53E95E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769916" y="3724275"/>
            <a:ext cx="421739" cy="65827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002F7C-6015-4965-B10E-74E266BF0A0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3461753" y="3724275"/>
            <a:ext cx="421739" cy="65827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CAFFA3-8BC0-475C-AE6A-CA07FF8CAD14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2022496" y="7002810"/>
            <a:ext cx="421739" cy="65827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E040C5B-C3A3-4B30-A4EA-560F260D3142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769916" y="7002810"/>
            <a:ext cx="421739" cy="65827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A9B8ACF-2B39-4735-855B-BD273130F6B2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3461753" y="7002810"/>
            <a:ext cx="421739" cy="65827"/>
          </a:xfr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7A6E3F6-8C05-441A-803B-8D5B1F9AA0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543781" y="258343"/>
            <a:ext cx="1308595" cy="130629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1020BCC-D9D0-4A13-818B-AD753D4F6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21" y="574688"/>
            <a:ext cx="15546460" cy="988061"/>
          </a:xfrm>
        </p:spPr>
        <p:txBody>
          <a:bodyPr anchor="t"/>
          <a:lstStyle/>
          <a:p>
            <a:r>
              <a:rPr lang="pt-BR" sz="4800" dirty="0"/>
              <a:t>Escopo de Auditoria – Fase 2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255C906-DA0D-40BC-B31A-43DA684A8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121" y="1569634"/>
            <a:ext cx="15544529" cy="469696"/>
          </a:xfrm>
          <a:noFill/>
        </p:spPr>
        <p:txBody>
          <a:bodyPr anchor="t" anchorCtr="0"/>
          <a:lstStyle/>
          <a:p>
            <a:pPr defTabSz="131673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O Escopo de auditoria da ABR para a Fase 2 tinha como objetivo avaliar o executado frente ao descrito e considerou as seguintes etapas: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F2CD5F4-1C00-4CDA-99CC-E2B27BB4A27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96232" y="3091401"/>
            <a:ext cx="594939" cy="594819"/>
          </a:xfrm>
        </p:spPr>
        <p:txBody>
          <a:bodyPr/>
          <a:lstStyle/>
          <a:p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FF21B2F3-0C7E-4A3C-A156-64A1342E9E8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009131" y="2888650"/>
            <a:ext cx="715838" cy="988061"/>
          </a:xfrm>
        </p:spPr>
        <p:txBody>
          <a:bodyPr/>
          <a:lstStyle/>
          <a:p>
            <a:r>
              <a:rPr lang="pt-BR"/>
              <a:t>1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BD2E824-2382-4E96-8AC2-87CF9062583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36649" y="2955070"/>
            <a:ext cx="3280182" cy="799722"/>
          </a:xfrm>
        </p:spPr>
        <p:txBody>
          <a:bodyPr/>
          <a:lstStyle/>
          <a:p>
            <a:r>
              <a:rPr lang="pt-BR" sz="2000" spc="432" dirty="0">
                <a:solidFill>
                  <a:schemeClr val="accent5"/>
                </a:solidFill>
              </a:rPr>
              <a:t>Enquadramento Perfis Risco Análise de Dados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89B2F2AA-09D1-4EF3-94C6-7A74FD6A325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96232" y="3964986"/>
            <a:ext cx="4106489" cy="1422451"/>
          </a:xfrm>
        </p:spPr>
        <p:txBody>
          <a:bodyPr/>
          <a:lstStyle/>
          <a:p>
            <a:r>
              <a:rPr lang="pt-BR" sz="2200" dirty="0"/>
              <a:t>Avaliação do enquadramento da base de todos os clientes  aos perfis de risco definidos na PLD/FTP dos Participantes (adequação)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D4C5E6AB-0DD3-456A-A837-EAA2105EDB2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743652" y="3091401"/>
            <a:ext cx="594939" cy="594819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B45FCB7D-F54C-49C0-A09D-F17115EB6EA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6754342" y="2868330"/>
            <a:ext cx="715838" cy="988061"/>
          </a:xfrm>
        </p:spPr>
        <p:txBody>
          <a:bodyPr/>
          <a:lstStyle/>
          <a:p>
            <a:r>
              <a:rPr lang="pt-BR"/>
              <a:t>2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76D4275D-055C-4C19-BEC4-51DABE301AA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684069" y="2914430"/>
            <a:ext cx="3166072" cy="799722"/>
          </a:xfrm>
        </p:spPr>
        <p:txBody>
          <a:bodyPr anchor="b"/>
          <a:lstStyle/>
          <a:p>
            <a:r>
              <a:rPr lang="pt-BR" sz="2000" spc="432" dirty="0">
                <a:solidFill>
                  <a:schemeClr val="accent5"/>
                </a:solidFill>
              </a:rPr>
              <a:t>Novos Clientes </a:t>
            </a:r>
            <a:r>
              <a:rPr lang="pt-BR" sz="2000" spc="432" dirty="0" err="1">
                <a:solidFill>
                  <a:schemeClr val="accent5"/>
                </a:solidFill>
              </a:rPr>
              <a:t>Onboarding</a:t>
            </a:r>
            <a:r>
              <a:rPr lang="pt-BR" sz="2000" spc="432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33181E4F-D13A-40ED-9D12-B0057C9F6B3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743652" y="3964986"/>
            <a:ext cx="4106489" cy="1422451"/>
          </a:xfrm>
        </p:spPr>
        <p:txBody>
          <a:bodyPr/>
          <a:lstStyle/>
          <a:p>
            <a:r>
              <a:rPr lang="pt-BR" sz="2200" dirty="0"/>
              <a:t>Avaliação do enquadramento de clientes em função dos critérios definidos na PLD/FTP dos Participantes (aceitação)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9F70C6DD-0F51-4C79-9E77-96E1FDECA2F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2435489" y="3091401"/>
            <a:ext cx="594939" cy="594819"/>
          </a:xfr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452E00F0-C7CA-4253-AD2E-3B7891708A0E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2446179" y="2888650"/>
            <a:ext cx="715838" cy="988061"/>
          </a:xfrm>
        </p:spPr>
        <p:txBody>
          <a:bodyPr/>
          <a:lstStyle/>
          <a:p>
            <a:r>
              <a:rPr lang="pt-BR"/>
              <a:t>3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97DD4BB7-AC1C-4619-B2F9-6E732E298AA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3375906" y="2914430"/>
            <a:ext cx="3166072" cy="799722"/>
          </a:xfrm>
        </p:spPr>
        <p:txBody>
          <a:bodyPr anchor="b"/>
          <a:lstStyle/>
          <a:p>
            <a:r>
              <a:rPr lang="pt-BR" sz="2000" spc="432" dirty="0">
                <a:solidFill>
                  <a:schemeClr val="accent5"/>
                </a:solidFill>
              </a:rPr>
              <a:t>Manutenção Perfis Risco 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FEE8A5B3-98D4-41E5-BA81-13D788F30DD2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2435489" y="3964986"/>
            <a:ext cx="4106489" cy="1422451"/>
          </a:xfrm>
        </p:spPr>
        <p:txBody>
          <a:bodyPr/>
          <a:lstStyle/>
          <a:p>
            <a:r>
              <a:rPr lang="pt-BR" sz="2200" dirty="0"/>
              <a:t>Avaliação dos controles para atualização tempestiva dos perfis dos clientes quando da alteração dos critérios de risco 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024D58C7-FCEB-489A-86F2-DEA482250EF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5216831" y="3303615"/>
            <a:ext cx="1415981" cy="18253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313B1C6-2FD7-4C91-B55A-3E392A1257F8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10934825" y="3303615"/>
            <a:ext cx="1415981" cy="182537"/>
          </a:xfrm>
        </p:spPr>
        <p:txBody>
          <a:bodyPr/>
          <a:lstStyle/>
          <a:p>
            <a:endParaRPr lang="pt-BR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29BB2DF5-87D5-4A34-B9AC-0A88B896123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5799092" y="3432064"/>
            <a:ext cx="939544" cy="40873"/>
          </a:xfrm>
        </p:spPr>
        <p:txBody>
          <a:bodyPr/>
          <a:lstStyle/>
          <a:p>
            <a:endParaRPr lang="pt-BR"/>
          </a:p>
        </p:txBody>
      </p:sp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4A6E3EC-1703-4277-8079-59155305A996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996232" y="6369935"/>
            <a:ext cx="594939" cy="594819"/>
          </a:xfrm>
        </p:spPr>
        <p:txBody>
          <a:bodyPr/>
          <a:lstStyle/>
          <a:p>
            <a:endParaRPr lang="pt-BR"/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823C237-EF1C-4BAA-9C9C-3ACA44D102D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004713" y="6173369"/>
            <a:ext cx="715838" cy="988061"/>
          </a:xfrm>
        </p:spPr>
        <p:txBody>
          <a:bodyPr/>
          <a:lstStyle/>
          <a:p>
            <a:r>
              <a:rPr lang="pt-BR"/>
              <a:t>4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AE0961F4-CAC5-40F3-B184-5C7D3CDBD2B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936649" y="6172645"/>
            <a:ext cx="2736951" cy="799722"/>
          </a:xfrm>
        </p:spPr>
        <p:txBody>
          <a:bodyPr anchor="b"/>
          <a:lstStyle/>
          <a:p>
            <a:r>
              <a:rPr lang="pt-BR" sz="2000" spc="432" dirty="0">
                <a:solidFill>
                  <a:schemeClr val="accent5"/>
                </a:solidFill>
              </a:rPr>
              <a:t>Atualização Cadastral 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84D085F8-994C-451C-A6B0-086494527BF3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996232" y="7243521"/>
            <a:ext cx="4106489" cy="1422449"/>
          </a:xfrm>
        </p:spPr>
        <p:txBody>
          <a:bodyPr/>
          <a:lstStyle/>
          <a:p>
            <a:r>
              <a:rPr lang="pt-BR" sz="2200" dirty="0"/>
              <a:t>Avaliação dos procedimentos adotados para atualização cadastral em função dos perfis de risco dos clientes 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3CAEA848-CB2A-4169-90F0-F85F08ADC38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743652" y="6369935"/>
            <a:ext cx="594939" cy="594819"/>
          </a:xfrm>
        </p:spPr>
        <p:txBody>
          <a:bodyPr/>
          <a:lstStyle/>
          <a:p>
            <a:endParaRPr lang="pt-BR"/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1A846B4D-330A-4DDB-837B-4DFAA927B087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6754342" y="6167185"/>
            <a:ext cx="715838" cy="988061"/>
          </a:xfrm>
        </p:spPr>
        <p:txBody>
          <a:bodyPr/>
          <a:lstStyle/>
          <a:p>
            <a:r>
              <a:rPr lang="pt-BR"/>
              <a:t>5</a:t>
            </a:r>
          </a:p>
        </p:txBody>
      </p:sp>
      <p:sp>
        <p:nvSpPr>
          <p:cNvPr id="32" name="Espaço Reservado para Texto 31">
            <a:extLst>
              <a:ext uri="{FF2B5EF4-FFF2-40B4-BE49-F238E27FC236}">
                <a16:creationId xmlns:a16="http://schemas.microsoft.com/office/drawing/2014/main" id="{1DC81370-2336-4622-A95F-5CB79D90688E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660819" y="6443799"/>
            <a:ext cx="4005784" cy="799722"/>
          </a:xfrm>
        </p:spPr>
        <p:txBody>
          <a:bodyPr anchor="b"/>
          <a:lstStyle/>
          <a:p>
            <a:endParaRPr lang="pt-BR" sz="2000" spc="432" dirty="0">
              <a:solidFill>
                <a:schemeClr val="accent5"/>
              </a:solidFill>
            </a:endParaRPr>
          </a:p>
          <a:p>
            <a:endParaRPr lang="pt-BR" sz="2000" spc="432" dirty="0">
              <a:solidFill>
                <a:schemeClr val="accent5"/>
              </a:solidFill>
            </a:endParaRPr>
          </a:p>
          <a:p>
            <a:r>
              <a:rPr lang="pt-BR" sz="2000" spc="432" dirty="0">
                <a:solidFill>
                  <a:schemeClr val="accent5"/>
                </a:solidFill>
              </a:rPr>
              <a:t>Estrutura e </a:t>
            </a:r>
          </a:p>
          <a:p>
            <a:r>
              <a:rPr lang="pt-BR" sz="2000" spc="432" dirty="0">
                <a:solidFill>
                  <a:schemeClr val="accent5"/>
                </a:solidFill>
              </a:rPr>
              <a:t>Governança</a:t>
            </a:r>
          </a:p>
          <a:p>
            <a:r>
              <a:rPr lang="pt-BR" sz="2000" spc="432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CAF4298F-2BD7-49FB-8677-56362503A529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6743651" y="7243521"/>
            <a:ext cx="4950365" cy="1422449"/>
          </a:xfrm>
        </p:spPr>
        <p:txBody>
          <a:bodyPr/>
          <a:lstStyle/>
          <a:p>
            <a:r>
              <a:rPr lang="pt-BR" sz="2200" dirty="0"/>
              <a:t>Avaliação da estrutura administrativa e de governança do Participante no que tange a PLD/FTP (organograma, comissões, comitês, reuniões periódicas, membros eleitos, etc)  </a:t>
            </a:r>
          </a:p>
        </p:txBody>
      </p:sp>
      <p:sp>
        <p:nvSpPr>
          <p:cNvPr id="34" name="Espaço Reservado para Texto 33">
            <a:extLst>
              <a:ext uri="{FF2B5EF4-FFF2-40B4-BE49-F238E27FC236}">
                <a16:creationId xmlns:a16="http://schemas.microsoft.com/office/drawing/2014/main" id="{036DB889-EA1F-47EC-A382-FD60495827DD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2435489" y="6369935"/>
            <a:ext cx="594939" cy="594819"/>
          </a:xfrm>
        </p:spPr>
        <p:txBody>
          <a:bodyPr/>
          <a:lstStyle/>
          <a:p>
            <a:endParaRPr lang="pt-BR"/>
          </a:p>
        </p:txBody>
      </p:sp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F971CF40-9F7B-4583-9285-257E17C13509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2466499" y="6167185"/>
            <a:ext cx="715838" cy="988061"/>
          </a:xfrm>
        </p:spPr>
        <p:txBody>
          <a:bodyPr/>
          <a:lstStyle/>
          <a:p>
            <a:r>
              <a:rPr lang="pt-BR"/>
              <a:t>6</a:t>
            </a:r>
          </a:p>
        </p:txBody>
      </p:sp>
      <p:sp>
        <p:nvSpPr>
          <p:cNvPr id="36" name="Espaço Reservado para Texto 35">
            <a:extLst>
              <a:ext uri="{FF2B5EF4-FFF2-40B4-BE49-F238E27FC236}">
                <a16:creationId xmlns:a16="http://schemas.microsoft.com/office/drawing/2014/main" id="{1EDD7D2C-82B1-47F5-B85B-E408BA8B4EC0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3375906" y="6213285"/>
            <a:ext cx="2595614" cy="799722"/>
          </a:xfrm>
        </p:spPr>
        <p:txBody>
          <a:bodyPr anchor="b"/>
          <a:lstStyle/>
          <a:p>
            <a:r>
              <a:rPr lang="pt-BR" sz="2000" spc="432" dirty="0">
                <a:solidFill>
                  <a:schemeClr val="accent5"/>
                </a:solidFill>
              </a:rPr>
              <a:t>Treinamentos PLD/FTP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A87E7C20-8F38-498C-B209-B5BE80E82F36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2435489" y="7243521"/>
            <a:ext cx="4106489" cy="1422449"/>
          </a:xfrm>
        </p:spPr>
        <p:txBody>
          <a:bodyPr/>
          <a:lstStyle/>
          <a:p>
            <a:r>
              <a:rPr lang="pt-BR" sz="2200" dirty="0"/>
              <a:t>Avaliação dos treinamentos corporativos para qualificação dos funcionários dos Participantes em PLD/FTP</a:t>
            </a:r>
          </a:p>
        </p:txBody>
      </p:sp>
      <p:sp>
        <p:nvSpPr>
          <p:cNvPr id="38" name="Espaço Reservado para Texto 37">
            <a:extLst>
              <a:ext uri="{FF2B5EF4-FFF2-40B4-BE49-F238E27FC236}">
                <a16:creationId xmlns:a16="http://schemas.microsoft.com/office/drawing/2014/main" id="{5D8F56C5-42CC-4C08-B647-BB8B819944D4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5216831" y="6582150"/>
            <a:ext cx="1415981" cy="182537"/>
          </a:xfrm>
        </p:spPr>
        <p:txBody>
          <a:bodyPr/>
          <a:lstStyle/>
          <a:p>
            <a:endParaRPr lang="pt-BR"/>
          </a:p>
        </p:txBody>
      </p:sp>
      <p:sp>
        <p:nvSpPr>
          <p:cNvPr id="39" name="Espaço Reservado para Texto 38">
            <a:extLst>
              <a:ext uri="{FF2B5EF4-FFF2-40B4-BE49-F238E27FC236}">
                <a16:creationId xmlns:a16="http://schemas.microsoft.com/office/drawing/2014/main" id="{759BC127-4ACF-4966-8914-2F8DC8C23E18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0934825" y="6582150"/>
            <a:ext cx="1415981" cy="182537"/>
          </a:xfrm>
        </p:spPr>
        <p:txBody>
          <a:bodyPr/>
          <a:lstStyle/>
          <a:p>
            <a:endParaRPr lang="pt-BR"/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09586C16-050F-45B8-AF71-0AE40E398DE1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29525" y="6569946"/>
            <a:ext cx="799285" cy="182537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506341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7A6E3F6-8C05-441A-803B-8D5B1F9AA0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543781" y="258343"/>
            <a:ext cx="1308595" cy="130629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1020BCC-D9D0-4A13-818B-AD753D4F6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21" y="574688"/>
            <a:ext cx="15546460" cy="988061"/>
          </a:xfrm>
        </p:spPr>
        <p:txBody>
          <a:bodyPr anchor="t"/>
          <a:lstStyle/>
          <a:p>
            <a:r>
              <a:rPr lang="pt-BR" sz="4800" dirty="0"/>
              <a:t>Resultados da Fase 2 da Auditoria ABR</a:t>
            </a:r>
          </a:p>
        </p:txBody>
      </p:sp>
      <p:graphicFrame>
        <p:nvGraphicFramePr>
          <p:cNvPr id="79" name="Gráfico 78">
            <a:extLst>
              <a:ext uri="{FF2B5EF4-FFF2-40B4-BE49-F238E27FC236}">
                <a16:creationId xmlns:a16="http://schemas.microsoft.com/office/drawing/2014/main" id="{42C37EF0-FA69-3A9A-EFF3-CE8C9F139B46}"/>
              </a:ext>
            </a:extLst>
          </p:cNvPr>
          <p:cNvGraphicFramePr>
            <a:graphicFrameLocks/>
          </p:cNvGraphicFramePr>
          <p:nvPr/>
        </p:nvGraphicFramePr>
        <p:xfrm>
          <a:off x="471944" y="1652597"/>
          <a:ext cx="5477643" cy="379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43C6F911-9710-3C35-8E4D-448F10BA04AE}"/>
              </a:ext>
            </a:extLst>
          </p:cNvPr>
          <p:cNvSpPr/>
          <p:nvPr/>
        </p:nvSpPr>
        <p:spPr>
          <a:xfrm>
            <a:off x="899121" y="5652486"/>
            <a:ext cx="4853979" cy="27695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Participantes que apresentaram os seguintes apontamentos: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clientes erroneamente classificados conforme critérios da ABR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 de clientes inconsistente quando considerado registros de clientes ativos nos sistemas da B3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clientes novos sem classificação de risco</a:t>
            </a:r>
          </a:p>
        </p:txBody>
      </p:sp>
      <p:graphicFrame>
        <p:nvGraphicFramePr>
          <p:cNvPr id="81" name="Gráfico 80">
            <a:extLst>
              <a:ext uri="{FF2B5EF4-FFF2-40B4-BE49-F238E27FC236}">
                <a16:creationId xmlns:a16="http://schemas.microsoft.com/office/drawing/2014/main" id="{F9117F47-3CF2-9625-61B0-4E9FD35D21B8}"/>
              </a:ext>
            </a:extLst>
          </p:cNvPr>
          <p:cNvGraphicFramePr>
            <a:graphicFrameLocks/>
          </p:cNvGraphicFramePr>
          <p:nvPr/>
        </p:nvGraphicFramePr>
        <p:xfrm>
          <a:off x="6039562" y="1714373"/>
          <a:ext cx="5693870" cy="373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2" name="Gráfico 81">
            <a:extLst>
              <a:ext uri="{FF2B5EF4-FFF2-40B4-BE49-F238E27FC236}">
                <a16:creationId xmlns:a16="http://schemas.microsoft.com/office/drawing/2014/main" id="{A82337DF-CE7C-032E-7183-ECB6C7464E94}"/>
              </a:ext>
            </a:extLst>
          </p:cNvPr>
          <p:cNvGraphicFramePr>
            <a:graphicFrameLocks/>
          </p:cNvGraphicFramePr>
          <p:nvPr/>
        </p:nvGraphicFramePr>
        <p:xfrm>
          <a:off x="11911227" y="1684696"/>
          <a:ext cx="5477643" cy="385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1" name="CaixaDeTexto 90">
            <a:extLst>
              <a:ext uri="{FF2B5EF4-FFF2-40B4-BE49-F238E27FC236}">
                <a16:creationId xmlns:a16="http://schemas.microsoft.com/office/drawing/2014/main" id="{8A3FC06F-B96E-64F6-03DA-168BB581C224}"/>
              </a:ext>
            </a:extLst>
          </p:cNvPr>
          <p:cNvSpPr txBox="1"/>
          <p:nvPr/>
        </p:nvSpPr>
        <p:spPr>
          <a:xfrm>
            <a:off x="2417723" y="3454933"/>
            <a:ext cx="974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pt-BR" sz="2800" b="1" dirty="0">
                <a:solidFill>
                  <a:schemeClr val="bg1"/>
                </a:solidFill>
                <a:latin typeface="Segoe UI"/>
                <a:cs typeface="Segoe UI"/>
              </a:rPr>
              <a:t>86</a:t>
            </a:r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%</a:t>
            </a:r>
            <a:endParaRPr lang="pt-BR" sz="2800" b="1" i="0" u="none" strike="noStrike" dirty="0">
              <a:solidFill>
                <a:schemeClr val="bg1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CDBF19C-B793-89B1-38CF-90C4E7B6F7CA}"/>
              </a:ext>
            </a:extLst>
          </p:cNvPr>
          <p:cNvSpPr txBox="1"/>
          <p:nvPr/>
        </p:nvSpPr>
        <p:spPr>
          <a:xfrm>
            <a:off x="8291541" y="3454933"/>
            <a:ext cx="974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pt-BR" sz="2800" b="1" dirty="0">
                <a:solidFill>
                  <a:schemeClr val="bg1"/>
                </a:solidFill>
                <a:latin typeface="Segoe UI"/>
                <a:cs typeface="Segoe UI"/>
              </a:rPr>
              <a:t>71</a:t>
            </a:r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%</a:t>
            </a:r>
            <a:endParaRPr lang="pt-BR" sz="2800" b="1" i="0" u="none" strike="noStrike" dirty="0">
              <a:solidFill>
                <a:schemeClr val="bg1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5A42AF69-C3CD-31E2-59F3-E8C834C4D7D0}"/>
              </a:ext>
            </a:extLst>
          </p:cNvPr>
          <p:cNvSpPr txBox="1"/>
          <p:nvPr/>
        </p:nvSpPr>
        <p:spPr>
          <a:xfrm>
            <a:off x="14098725" y="3454933"/>
            <a:ext cx="1041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6</a:t>
            </a:r>
            <a:r>
              <a:rPr lang="pt-BR" sz="2800" b="1" dirty="0">
                <a:solidFill>
                  <a:schemeClr val="bg1"/>
                </a:solidFill>
                <a:latin typeface="Segoe UI"/>
                <a:cs typeface="Segoe UI"/>
              </a:rPr>
              <a:t>3</a:t>
            </a:r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%</a:t>
            </a:r>
            <a:endParaRPr lang="pt-BR" sz="2800" b="1" i="0" u="none" strike="noStrike" dirty="0">
              <a:solidFill>
                <a:schemeClr val="bg1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8EBDEFC-B0BD-F43C-5174-177A532F8539}"/>
              </a:ext>
            </a:extLst>
          </p:cNvPr>
          <p:cNvSpPr/>
          <p:nvPr/>
        </p:nvSpPr>
        <p:spPr>
          <a:xfrm>
            <a:off x="6747242" y="5390338"/>
            <a:ext cx="4456303" cy="27695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Participantes que apresentaram os seguintes apontamentos: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clientes erroneamente classificados como PEP, considerando as informações da base SISCOAF e base da BSM</a:t>
            </a:r>
          </a:p>
          <a:p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B0FE7A8-16FB-AA39-0319-FABB7B1CD1C0}"/>
              </a:ext>
            </a:extLst>
          </p:cNvPr>
          <p:cNvSpPr/>
          <p:nvPr/>
        </p:nvSpPr>
        <p:spPr>
          <a:xfrm>
            <a:off x="12421896" y="5652486"/>
            <a:ext cx="4456303" cy="27695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Participantes que apresentaram os seguintes apontamentos: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ausência de rotina para ciclo de revalidação dos critérios de risco de clientes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falha na utilização do critério transacional para reavaliação dos riscos de clientes</a:t>
            </a:r>
          </a:p>
          <a:p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FD075C9-F13F-63CA-FB08-661CF46F179C}"/>
              </a:ext>
            </a:extLst>
          </p:cNvPr>
          <p:cNvSpPr/>
          <p:nvPr/>
        </p:nvSpPr>
        <p:spPr>
          <a:xfrm>
            <a:off x="899121" y="8782050"/>
            <a:ext cx="514350" cy="381000"/>
          </a:xfrm>
          <a:prstGeom prst="roundRect">
            <a:avLst/>
          </a:prstGeom>
          <a:solidFill>
            <a:srgbClr val="446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46FBF"/>
              </a:solidFill>
              <a:highlight>
                <a:srgbClr val="446FBF"/>
              </a:highlight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E25B0E0-DDA0-4422-EF9E-F9A0BFB79162}"/>
              </a:ext>
            </a:extLst>
          </p:cNvPr>
          <p:cNvSpPr/>
          <p:nvPr/>
        </p:nvSpPr>
        <p:spPr>
          <a:xfrm>
            <a:off x="1413470" y="8782050"/>
            <a:ext cx="9790075" cy="5175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% de Participantes com apontamentos da Auditoria BSM</a:t>
            </a:r>
          </a:p>
        </p:txBody>
      </p:sp>
    </p:spTree>
    <p:extLst>
      <p:ext uri="{BB962C8B-B14F-4D97-AF65-F5344CB8AC3E}">
        <p14:creationId xmlns:p14="http://schemas.microsoft.com/office/powerpoint/2010/main" val="30026943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7A6E3F6-8C05-441A-803B-8D5B1F9AA0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543781" y="258343"/>
            <a:ext cx="1308595" cy="130629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1020BCC-D9D0-4A13-818B-AD753D4F6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21" y="574688"/>
            <a:ext cx="15546460" cy="988061"/>
          </a:xfrm>
        </p:spPr>
        <p:txBody>
          <a:bodyPr anchor="t"/>
          <a:lstStyle/>
          <a:p>
            <a:r>
              <a:rPr lang="pt-BR" sz="4800" dirty="0"/>
              <a:t>Resultados da Fase 2 da Auditoria ABR</a:t>
            </a:r>
          </a:p>
        </p:txBody>
      </p:sp>
      <p:graphicFrame>
        <p:nvGraphicFramePr>
          <p:cNvPr id="85" name="Gráfico 84">
            <a:extLst>
              <a:ext uri="{FF2B5EF4-FFF2-40B4-BE49-F238E27FC236}">
                <a16:creationId xmlns:a16="http://schemas.microsoft.com/office/drawing/2014/main" id="{D56D6BDA-2F0D-3937-8D67-8ED5AFAE2453}"/>
              </a:ext>
            </a:extLst>
          </p:cNvPr>
          <p:cNvGraphicFramePr>
            <a:graphicFrameLocks/>
          </p:cNvGraphicFramePr>
          <p:nvPr/>
        </p:nvGraphicFramePr>
        <p:xfrm>
          <a:off x="411047" y="1335130"/>
          <a:ext cx="5685192" cy="409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7" name="Gráfico 86">
            <a:extLst>
              <a:ext uri="{FF2B5EF4-FFF2-40B4-BE49-F238E27FC236}">
                <a16:creationId xmlns:a16="http://schemas.microsoft.com/office/drawing/2014/main" id="{802F1A1C-10FE-55FE-12BA-57BB83E63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16878"/>
              </p:ext>
            </p:extLst>
          </p:nvPr>
        </p:nvGraphicFramePr>
        <p:xfrm>
          <a:off x="6239726" y="1471479"/>
          <a:ext cx="5685192" cy="396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8" name="Gráfico 87">
            <a:extLst>
              <a:ext uri="{FF2B5EF4-FFF2-40B4-BE49-F238E27FC236}">
                <a16:creationId xmlns:a16="http://schemas.microsoft.com/office/drawing/2014/main" id="{38860818-3589-6EAC-9C2F-5D93D80055E1}"/>
              </a:ext>
            </a:extLst>
          </p:cNvPr>
          <p:cNvGraphicFramePr>
            <a:graphicFrameLocks/>
          </p:cNvGraphicFramePr>
          <p:nvPr/>
        </p:nvGraphicFramePr>
        <p:xfrm>
          <a:off x="11924918" y="1438422"/>
          <a:ext cx="5400556" cy="415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4" name="CaixaDeTexto 93">
            <a:extLst>
              <a:ext uri="{FF2B5EF4-FFF2-40B4-BE49-F238E27FC236}">
                <a16:creationId xmlns:a16="http://schemas.microsoft.com/office/drawing/2014/main" id="{4C4116A6-2419-88CB-7A9A-D641C68C6E14}"/>
              </a:ext>
            </a:extLst>
          </p:cNvPr>
          <p:cNvSpPr txBox="1"/>
          <p:nvPr/>
        </p:nvSpPr>
        <p:spPr>
          <a:xfrm>
            <a:off x="10565932" y="2001607"/>
            <a:ext cx="107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65%</a:t>
            </a:r>
            <a:endParaRPr lang="pt-BR" sz="2800" b="1" i="0" u="none" strike="noStrike" dirty="0">
              <a:solidFill>
                <a:schemeClr val="bg1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2E5A2572-F218-FF69-4024-1887CDDDAD7E}"/>
              </a:ext>
            </a:extLst>
          </p:cNvPr>
          <p:cNvSpPr txBox="1"/>
          <p:nvPr/>
        </p:nvSpPr>
        <p:spPr>
          <a:xfrm>
            <a:off x="3701856" y="2692554"/>
            <a:ext cx="1145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28%</a:t>
            </a:r>
            <a:endParaRPr lang="pt-BR" sz="2800" b="1" i="0" u="none" strike="noStrike" dirty="0">
              <a:solidFill>
                <a:schemeClr val="bg1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F5F159B-6F07-8F30-24FF-1E2BC9F1C3E2}"/>
              </a:ext>
            </a:extLst>
          </p:cNvPr>
          <p:cNvSpPr txBox="1"/>
          <p:nvPr/>
        </p:nvSpPr>
        <p:spPr>
          <a:xfrm>
            <a:off x="14649259" y="2572953"/>
            <a:ext cx="1145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pt-BR" sz="2800" b="1" dirty="0">
                <a:solidFill>
                  <a:schemeClr val="bg1"/>
                </a:solidFill>
                <a:latin typeface="Segoe UI"/>
                <a:cs typeface="Segoe UI"/>
              </a:rPr>
              <a:t>18</a:t>
            </a:r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%</a:t>
            </a:r>
            <a:endParaRPr lang="pt-BR" sz="2800" b="1" i="0" u="none" strike="noStrike" dirty="0">
              <a:solidFill>
                <a:schemeClr val="bg1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CC1358F0-72F1-A635-135E-BE661B8CA1FD}"/>
              </a:ext>
            </a:extLst>
          </p:cNvPr>
          <p:cNvSpPr txBox="1"/>
          <p:nvPr/>
        </p:nvSpPr>
        <p:spPr>
          <a:xfrm>
            <a:off x="8952675" y="2455007"/>
            <a:ext cx="1145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pt-BR" sz="2800" b="1" dirty="0">
                <a:solidFill>
                  <a:schemeClr val="bg1"/>
                </a:solidFill>
                <a:latin typeface="Segoe UI"/>
                <a:cs typeface="Segoe UI"/>
              </a:rPr>
              <a:t>14</a:t>
            </a:r>
            <a:r>
              <a:rPr lang="pt-BR" sz="2800" b="1" u="none" strike="noStrike" dirty="0">
                <a:solidFill>
                  <a:schemeClr val="bg1"/>
                </a:solidFill>
                <a:effectLst/>
                <a:latin typeface="Segoe UI"/>
                <a:cs typeface="Segoe UI"/>
              </a:rPr>
              <a:t>%</a:t>
            </a:r>
            <a:endParaRPr lang="pt-BR" sz="2800" b="1" i="0" u="none" strike="noStrike" dirty="0">
              <a:solidFill>
                <a:schemeClr val="bg1"/>
              </a:solidFill>
              <a:effectLst/>
              <a:latin typeface="Segoe UI"/>
              <a:cs typeface="Segoe UI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7B09149-C5C5-BC05-7B4D-D54701A7E785}"/>
              </a:ext>
            </a:extLst>
          </p:cNvPr>
          <p:cNvSpPr/>
          <p:nvPr/>
        </p:nvSpPr>
        <p:spPr>
          <a:xfrm>
            <a:off x="899121" y="5542983"/>
            <a:ext cx="4456303" cy="27695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Participantes que apresentaram o seguinte apontamento: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clientes que operaram com cadastro desatualizado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3F9D983-FB69-3D57-49D1-467C1A842E8A}"/>
              </a:ext>
            </a:extLst>
          </p:cNvPr>
          <p:cNvSpPr/>
          <p:nvPr/>
        </p:nvSpPr>
        <p:spPr>
          <a:xfrm>
            <a:off x="6550723" y="6034473"/>
            <a:ext cx="4456303" cy="27695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Participantes que apresentaram os seguintes apontamentos: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comitês de PLD/FTP não formalmente constituídos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comitês de PLD/FTP constituídos porém sem evidências de funcionamento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ausência de planejamento e  cronograma de reuniões dos comitês de PLD/FTP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C84661F-15FB-AC42-F087-4071FA4DCEE5}"/>
              </a:ext>
            </a:extLst>
          </p:cNvPr>
          <p:cNvSpPr/>
          <p:nvPr/>
        </p:nvSpPr>
        <p:spPr>
          <a:xfrm>
            <a:off x="12358198" y="5791097"/>
            <a:ext cx="4456303" cy="27695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Participantes que apresentaram os seguintes apontamentos: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programas de treinamento com período superior a 12 meses para aplicação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percentual abaixo de 90% de cobertura nos programas internos de PLD/FTP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1EA5B87-E096-9A83-A3F9-8794CAB502DB}"/>
              </a:ext>
            </a:extLst>
          </p:cNvPr>
          <p:cNvSpPr/>
          <p:nvPr/>
        </p:nvSpPr>
        <p:spPr>
          <a:xfrm>
            <a:off x="899121" y="8782050"/>
            <a:ext cx="514350" cy="381000"/>
          </a:xfrm>
          <a:prstGeom prst="roundRect">
            <a:avLst/>
          </a:prstGeom>
          <a:solidFill>
            <a:srgbClr val="446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446FBF"/>
              </a:solidFill>
              <a:highlight>
                <a:srgbClr val="446FBF"/>
              </a:highlight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FF02D57-33E2-8AE3-75FB-E0ECFF56D428}"/>
              </a:ext>
            </a:extLst>
          </p:cNvPr>
          <p:cNvSpPr/>
          <p:nvPr/>
        </p:nvSpPr>
        <p:spPr>
          <a:xfrm>
            <a:off x="1413470" y="8782050"/>
            <a:ext cx="9790075" cy="5175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% de Participantes com apontamentos da Auditoria BSM</a:t>
            </a:r>
          </a:p>
        </p:txBody>
      </p:sp>
    </p:spTree>
    <p:extLst>
      <p:ext uri="{BB962C8B-B14F-4D97-AF65-F5344CB8AC3E}">
        <p14:creationId xmlns:p14="http://schemas.microsoft.com/office/powerpoint/2010/main" val="38573768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7A6E3F6-8C05-441A-803B-8D5B1F9AA03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543781" y="161013"/>
            <a:ext cx="1308595" cy="130629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1020BCC-D9D0-4A13-818B-AD753D4F6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20" y="477358"/>
            <a:ext cx="16621713" cy="988061"/>
          </a:xfrm>
        </p:spPr>
        <p:txBody>
          <a:bodyPr anchor="t"/>
          <a:lstStyle/>
          <a:p>
            <a:r>
              <a:rPr lang="pt-BR" sz="4800" dirty="0"/>
              <a:t>Apontamentos em destaque da Fase 2 da Auditoria BSM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6255C906-DA0D-40BC-B31A-43DA684A8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121" y="1248978"/>
            <a:ext cx="15544529" cy="1165860"/>
          </a:xfrm>
          <a:noFill/>
        </p:spPr>
        <p:txBody>
          <a:bodyPr anchor="t" anchorCtr="0"/>
          <a:lstStyle/>
          <a:p>
            <a:pPr algn="just" defTabSz="131673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tx1"/>
                </a:solidFill>
              </a:rPr>
              <a:t>A Auditoria da BSM na fase 2 também avaliou os relatórios de Avaliação Interna de Risco (AIR), referentes aos controles dos 19 itens regulatórios, e emitidos pelos Participantes em abril/2021</a:t>
            </a:r>
          </a:p>
        </p:txBody>
      </p:sp>
      <p:sp>
        <p:nvSpPr>
          <p:cNvPr id="31" name="Fluxograma: Processo Alternativo 30">
            <a:extLst>
              <a:ext uri="{FF2B5EF4-FFF2-40B4-BE49-F238E27FC236}">
                <a16:creationId xmlns:a16="http://schemas.microsoft.com/office/drawing/2014/main" id="{087F41F1-EB13-E4FE-E063-E44C3B07BFD3}"/>
              </a:ext>
            </a:extLst>
          </p:cNvPr>
          <p:cNvSpPr/>
          <p:nvPr/>
        </p:nvSpPr>
        <p:spPr>
          <a:xfrm>
            <a:off x="9109679" y="5768532"/>
            <a:ext cx="5885175" cy="3628360"/>
          </a:xfrm>
          <a:prstGeom prst="flowChartAlternateProcess">
            <a:avLst/>
          </a:prstGeom>
          <a:solidFill>
            <a:schemeClr val="bg1"/>
          </a:solidFill>
          <a:ln>
            <a:noFill/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03320"/>
                      <a:gd name="connsiteY0" fmla="*/ 194310 h 1165860"/>
                      <a:gd name="connsiteX1" fmla="*/ 194310 w 3703320"/>
                      <a:gd name="connsiteY1" fmla="*/ 0 h 1165860"/>
                      <a:gd name="connsiteX2" fmla="*/ 3509010 w 3703320"/>
                      <a:gd name="connsiteY2" fmla="*/ 0 h 1165860"/>
                      <a:gd name="connsiteX3" fmla="*/ 3703320 w 3703320"/>
                      <a:gd name="connsiteY3" fmla="*/ 194310 h 1165860"/>
                      <a:gd name="connsiteX4" fmla="*/ 3703320 w 3703320"/>
                      <a:gd name="connsiteY4" fmla="*/ 971550 h 1165860"/>
                      <a:gd name="connsiteX5" fmla="*/ 3509010 w 3703320"/>
                      <a:gd name="connsiteY5" fmla="*/ 1165860 h 1165860"/>
                      <a:gd name="connsiteX6" fmla="*/ 194310 w 3703320"/>
                      <a:gd name="connsiteY6" fmla="*/ 1165860 h 1165860"/>
                      <a:gd name="connsiteX7" fmla="*/ 0 w 3703320"/>
                      <a:gd name="connsiteY7" fmla="*/ 971550 h 1165860"/>
                      <a:gd name="connsiteX8" fmla="*/ 0 w 3703320"/>
                      <a:gd name="connsiteY8" fmla="*/ 194310 h 1165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03320" h="1165860" extrusionOk="0">
                        <a:moveTo>
                          <a:pt x="0" y="194310"/>
                        </a:moveTo>
                        <a:cubicBezTo>
                          <a:pt x="-10648" y="80428"/>
                          <a:pt x="75687" y="4244"/>
                          <a:pt x="194310" y="0"/>
                        </a:cubicBezTo>
                        <a:cubicBezTo>
                          <a:pt x="1052596" y="132882"/>
                          <a:pt x="2038469" y="-84951"/>
                          <a:pt x="3509010" y="0"/>
                        </a:cubicBezTo>
                        <a:cubicBezTo>
                          <a:pt x="3606904" y="9199"/>
                          <a:pt x="3701285" y="98242"/>
                          <a:pt x="3703320" y="194310"/>
                        </a:cubicBezTo>
                        <a:cubicBezTo>
                          <a:pt x="3716102" y="543586"/>
                          <a:pt x="3689112" y="753049"/>
                          <a:pt x="3703320" y="971550"/>
                        </a:cubicBezTo>
                        <a:cubicBezTo>
                          <a:pt x="3706775" y="1079274"/>
                          <a:pt x="3618388" y="1161612"/>
                          <a:pt x="3509010" y="1165860"/>
                        </a:cubicBezTo>
                        <a:cubicBezTo>
                          <a:pt x="2443073" y="1253499"/>
                          <a:pt x="1644090" y="1093181"/>
                          <a:pt x="194310" y="1165860"/>
                        </a:cubicBezTo>
                        <a:cubicBezTo>
                          <a:pt x="85332" y="1149989"/>
                          <a:pt x="-6604" y="1088041"/>
                          <a:pt x="0" y="971550"/>
                        </a:cubicBezTo>
                        <a:cubicBezTo>
                          <a:pt x="28161" y="830869"/>
                          <a:pt x="12919" y="366244"/>
                          <a:pt x="0" y="1943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#4 </a:t>
            </a:r>
            <a:r>
              <a:rPr lang="pt-BR" sz="3600" spc="99" dirty="0">
                <a:solidFill>
                  <a:schemeClr val="tx2"/>
                </a:solidFill>
                <a:ea typeface="+mj-ea"/>
              </a:rPr>
              <a:t>(</a:t>
            </a:r>
            <a:r>
              <a:rPr lang="pt-BR" sz="3600" b="1" spc="99" dirty="0">
                <a:solidFill>
                  <a:schemeClr val="tx2"/>
                </a:solidFill>
                <a:ea typeface="+mj-ea"/>
              </a:rPr>
              <a:t>20%)</a:t>
            </a:r>
          </a:p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Descumprimento </a:t>
            </a:r>
          </a:p>
          <a:p>
            <a:pPr fontAlgn="ctr"/>
            <a:r>
              <a:rPr lang="pt-BR" sz="2800" spc="99" dirty="0">
                <a:solidFill>
                  <a:schemeClr val="tx2"/>
                </a:solidFill>
                <a:ea typeface="+mj-ea"/>
              </a:rPr>
              <a:t>do prazo regulamentar para emissão dos relatórios de AIR e  encaminhamento para avaliação e aprovação da Alta Administração</a:t>
            </a:r>
          </a:p>
        </p:txBody>
      </p:sp>
      <p:sp>
        <p:nvSpPr>
          <p:cNvPr id="15" name="Fluxograma: Processo Alternativo 14">
            <a:extLst>
              <a:ext uri="{FF2B5EF4-FFF2-40B4-BE49-F238E27FC236}">
                <a16:creationId xmlns:a16="http://schemas.microsoft.com/office/drawing/2014/main" id="{CCA45DB9-4B3D-F7CE-BB9F-B2D55959DC75}"/>
              </a:ext>
            </a:extLst>
          </p:cNvPr>
          <p:cNvSpPr/>
          <p:nvPr/>
        </p:nvSpPr>
        <p:spPr>
          <a:xfrm>
            <a:off x="9109679" y="2585159"/>
            <a:ext cx="5051959" cy="362836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03320"/>
                      <a:gd name="connsiteY0" fmla="*/ 194310 h 1165860"/>
                      <a:gd name="connsiteX1" fmla="*/ 194310 w 3703320"/>
                      <a:gd name="connsiteY1" fmla="*/ 0 h 1165860"/>
                      <a:gd name="connsiteX2" fmla="*/ 3509010 w 3703320"/>
                      <a:gd name="connsiteY2" fmla="*/ 0 h 1165860"/>
                      <a:gd name="connsiteX3" fmla="*/ 3703320 w 3703320"/>
                      <a:gd name="connsiteY3" fmla="*/ 194310 h 1165860"/>
                      <a:gd name="connsiteX4" fmla="*/ 3703320 w 3703320"/>
                      <a:gd name="connsiteY4" fmla="*/ 971550 h 1165860"/>
                      <a:gd name="connsiteX5" fmla="*/ 3509010 w 3703320"/>
                      <a:gd name="connsiteY5" fmla="*/ 1165860 h 1165860"/>
                      <a:gd name="connsiteX6" fmla="*/ 194310 w 3703320"/>
                      <a:gd name="connsiteY6" fmla="*/ 1165860 h 1165860"/>
                      <a:gd name="connsiteX7" fmla="*/ 0 w 3703320"/>
                      <a:gd name="connsiteY7" fmla="*/ 971550 h 1165860"/>
                      <a:gd name="connsiteX8" fmla="*/ 0 w 3703320"/>
                      <a:gd name="connsiteY8" fmla="*/ 194310 h 1165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03320" h="1165860" extrusionOk="0">
                        <a:moveTo>
                          <a:pt x="0" y="194310"/>
                        </a:moveTo>
                        <a:cubicBezTo>
                          <a:pt x="-10648" y="80428"/>
                          <a:pt x="75687" y="4244"/>
                          <a:pt x="194310" y="0"/>
                        </a:cubicBezTo>
                        <a:cubicBezTo>
                          <a:pt x="1052596" y="132882"/>
                          <a:pt x="2038469" y="-84951"/>
                          <a:pt x="3509010" y="0"/>
                        </a:cubicBezTo>
                        <a:cubicBezTo>
                          <a:pt x="3606904" y="9199"/>
                          <a:pt x="3701285" y="98242"/>
                          <a:pt x="3703320" y="194310"/>
                        </a:cubicBezTo>
                        <a:cubicBezTo>
                          <a:pt x="3716102" y="543586"/>
                          <a:pt x="3689112" y="753049"/>
                          <a:pt x="3703320" y="971550"/>
                        </a:cubicBezTo>
                        <a:cubicBezTo>
                          <a:pt x="3706775" y="1079274"/>
                          <a:pt x="3618388" y="1161612"/>
                          <a:pt x="3509010" y="1165860"/>
                        </a:cubicBezTo>
                        <a:cubicBezTo>
                          <a:pt x="2443073" y="1253499"/>
                          <a:pt x="1644090" y="1093181"/>
                          <a:pt x="194310" y="1165860"/>
                        </a:cubicBezTo>
                        <a:cubicBezTo>
                          <a:pt x="85332" y="1149989"/>
                          <a:pt x="-6604" y="1088041"/>
                          <a:pt x="0" y="971550"/>
                        </a:cubicBezTo>
                        <a:cubicBezTo>
                          <a:pt x="28161" y="830869"/>
                          <a:pt x="12919" y="366244"/>
                          <a:pt x="0" y="1943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#3 </a:t>
            </a:r>
            <a:r>
              <a:rPr lang="pt-BR" sz="3600" spc="99" dirty="0">
                <a:solidFill>
                  <a:schemeClr val="tx2"/>
                </a:solidFill>
                <a:ea typeface="+mj-ea"/>
              </a:rPr>
              <a:t>(</a:t>
            </a:r>
            <a:r>
              <a:rPr lang="pt-BR" sz="3600" b="1" spc="99" dirty="0">
                <a:solidFill>
                  <a:schemeClr val="tx2"/>
                </a:solidFill>
                <a:ea typeface="+mj-ea"/>
              </a:rPr>
              <a:t>45%</a:t>
            </a:r>
            <a:r>
              <a:rPr lang="pt-BR" sz="3600" spc="99" dirty="0">
                <a:solidFill>
                  <a:schemeClr val="tx2"/>
                </a:solidFill>
                <a:ea typeface="+mj-ea"/>
              </a:rPr>
              <a:t>)</a:t>
            </a:r>
            <a:endParaRPr lang="pt-BR" sz="3600" b="1" spc="99" dirty="0">
              <a:solidFill>
                <a:schemeClr val="tx2"/>
              </a:solidFill>
              <a:ea typeface="+mj-ea"/>
            </a:endParaRPr>
          </a:p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Falta de informações </a:t>
            </a:r>
          </a:p>
          <a:p>
            <a:pPr fontAlgn="ctr"/>
            <a:r>
              <a:rPr lang="pt-BR" sz="2800" spc="99" dirty="0">
                <a:solidFill>
                  <a:schemeClr val="tx2"/>
                </a:solidFill>
                <a:ea typeface="+mj-ea"/>
              </a:rPr>
              <a:t>referentes às estatísticas de detecção, análises e comunicação de operações suspeitas</a:t>
            </a:r>
          </a:p>
        </p:txBody>
      </p:sp>
      <p:sp>
        <p:nvSpPr>
          <p:cNvPr id="16" name="Fluxograma: Processo Alternativo 15">
            <a:extLst>
              <a:ext uri="{FF2B5EF4-FFF2-40B4-BE49-F238E27FC236}">
                <a16:creationId xmlns:a16="http://schemas.microsoft.com/office/drawing/2014/main" id="{3EEBC21E-D936-7C52-8282-B92C18041858}"/>
              </a:ext>
            </a:extLst>
          </p:cNvPr>
          <p:cNvSpPr/>
          <p:nvPr/>
        </p:nvSpPr>
        <p:spPr>
          <a:xfrm>
            <a:off x="1852376" y="3041444"/>
            <a:ext cx="5372948" cy="267156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03320"/>
                      <a:gd name="connsiteY0" fmla="*/ 194310 h 1165860"/>
                      <a:gd name="connsiteX1" fmla="*/ 194310 w 3703320"/>
                      <a:gd name="connsiteY1" fmla="*/ 0 h 1165860"/>
                      <a:gd name="connsiteX2" fmla="*/ 3509010 w 3703320"/>
                      <a:gd name="connsiteY2" fmla="*/ 0 h 1165860"/>
                      <a:gd name="connsiteX3" fmla="*/ 3703320 w 3703320"/>
                      <a:gd name="connsiteY3" fmla="*/ 194310 h 1165860"/>
                      <a:gd name="connsiteX4" fmla="*/ 3703320 w 3703320"/>
                      <a:gd name="connsiteY4" fmla="*/ 971550 h 1165860"/>
                      <a:gd name="connsiteX5" fmla="*/ 3509010 w 3703320"/>
                      <a:gd name="connsiteY5" fmla="*/ 1165860 h 1165860"/>
                      <a:gd name="connsiteX6" fmla="*/ 194310 w 3703320"/>
                      <a:gd name="connsiteY6" fmla="*/ 1165860 h 1165860"/>
                      <a:gd name="connsiteX7" fmla="*/ 0 w 3703320"/>
                      <a:gd name="connsiteY7" fmla="*/ 971550 h 1165860"/>
                      <a:gd name="connsiteX8" fmla="*/ 0 w 3703320"/>
                      <a:gd name="connsiteY8" fmla="*/ 194310 h 1165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03320" h="1165860" extrusionOk="0">
                        <a:moveTo>
                          <a:pt x="0" y="194310"/>
                        </a:moveTo>
                        <a:cubicBezTo>
                          <a:pt x="-10648" y="80428"/>
                          <a:pt x="75687" y="4244"/>
                          <a:pt x="194310" y="0"/>
                        </a:cubicBezTo>
                        <a:cubicBezTo>
                          <a:pt x="1052596" y="132882"/>
                          <a:pt x="2038469" y="-84951"/>
                          <a:pt x="3509010" y="0"/>
                        </a:cubicBezTo>
                        <a:cubicBezTo>
                          <a:pt x="3606904" y="9199"/>
                          <a:pt x="3701285" y="98242"/>
                          <a:pt x="3703320" y="194310"/>
                        </a:cubicBezTo>
                        <a:cubicBezTo>
                          <a:pt x="3716102" y="543586"/>
                          <a:pt x="3689112" y="753049"/>
                          <a:pt x="3703320" y="971550"/>
                        </a:cubicBezTo>
                        <a:cubicBezTo>
                          <a:pt x="3706775" y="1079274"/>
                          <a:pt x="3618388" y="1161612"/>
                          <a:pt x="3509010" y="1165860"/>
                        </a:cubicBezTo>
                        <a:cubicBezTo>
                          <a:pt x="2443073" y="1253499"/>
                          <a:pt x="1644090" y="1093181"/>
                          <a:pt x="194310" y="1165860"/>
                        </a:cubicBezTo>
                        <a:cubicBezTo>
                          <a:pt x="85332" y="1149989"/>
                          <a:pt x="-6604" y="1088041"/>
                          <a:pt x="0" y="971550"/>
                        </a:cubicBezTo>
                        <a:cubicBezTo>
                          <a:pt x="28161" y="830869"/>
                          <a:pt x="12919" y="366244"/>
                          <a:pt x="0" y="1943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#1 </a:t>
            </a:r>
            <a:r>
              <a:rPr lang="pt-BR" sz="3600" spc="99" dirty="0">
                <a:solidFill>
                  <a:schemeClr val="tx2"/>
                </a:solidFill>
                <a:ea typeface="+mj-ea"/>
              </a:rPr>
              <a:t>(</a:t>
            </a:r>
            <a:r>
              <a:rPr lang="pt-BR" sz="3600" b="1" spc="99" dirty="0">
                <a:solidFill>
                  <a:schemeClr val="tx2"/>
                </a:solidFill>
                <a:ea typeface="+mj-ea"/>
              </a:rPr>
              <a:t>60%</a:t>
            </a:r>
            <a:r>
              <a:rPr lang="pt-BR" sz="3600" spc="99" dirty="0">
                <a:solidFill>
                  <a:schemeClr val="tx2"/>
                </a:solidFill>
                <a:ea typeface="+mj-ea"/>
              </a:rPr>
              <a:t>)</a:t>
            </a:r>
            <a:endParaRPr lang="pt-BR" sz="3600" b="1" spc="99" dirty="0">
              <a:solidFill>
                <a:schemeClr val="tx2"/>
              </a:solidFill>
              <a:ea typeface="+mj-ea"/>
            </a:endParaRPr>
          </a:p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Falta de planos de ação </a:t>
            </a:r>
          </a:p>
          <a:p>
            <a:pPr fontAlgn="ctr"/>
            <a:r>
              <a:rPr lang="pt-BR" sz="2800" spc="99" dirty="0">
                <a:solidFill>
                  <a:schemeClr val="tx2"/>
                </a:solidFill>
                <a:ea typeface="+mj-ea"/>
              </a:rPr>
              <a:t>que enderecem os apontamentos da BSM e que estejam compromissados nos  relatórios de AIR</a:t>
            </a:r>
          </a:p>
        </p:txBody>
      </p:sp>
      <p:sp>
        <p:nvSpPr>
          <p:cNvPr id="17" name="Fluxograma: Processo Alternativo 16">
            <a:extLst>
              <a:ext uri="{FF2B5EF4-FFF2-40B4-BE49-F238E27FC236}">
                <a16:creationId xmlns:a16="http://schemas.microsoft.com/office/drawing/2014/main" id="{78F84B79-6B92-1D93-76A7-17735DFEE6F0}"/>
              </a:ext>
            </a:extLst>
          </p:cNvPr>
          <p:cNvSpPr/>
          <p:nvPr/>
        </p:nvSpPr>
        <p:spPr>
          <a:xfrm>
            <a:off x="1852376" y="6261730"/>
            <a:ext cx="6148625" cy="267156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03320"/>
                      <a:gd name="connsiteY0" fmla="*/ 194310 h 1165860"/>
                      <a:gd name="connsiteX1" fmla="*/ 194310 w 3703320"/>
                      <a:gd name="connsiteY1" fmla="*/ 0 h 1165860"/>
                      <a:gd name="connsiteX2" fmla="*/ 3509010 w 3703320"/>
                      <a:gd name="connsiteY2" fmla="*/ 0 h 1165860"/>
                      <a:gd name="connsiteX3" fmla="*/ 3703320 w 3703320"/>
                      <a:gd name="connsiteY3" fmla="*/ 194310 h 1165860"/>
                      <a:gd name="connsiteX4" fmla="*/ 3703320 w 3703320"/>
                      <a:gd name="connsiteY4" fmla="*/ 971550 h 1165860"/>
                      <a:gd name="connsiteX5" fmla="*/ 3509010 w 3703320"/>
                      <a:gd name="connsiteY5" fmla="*/ 1165860 h 1165860"/>
                      <a:gd name="connsiteX6" fmla="*/ 194310 w 3703320"/>
                      <a:gd name="connsiteY6" fmla="*/ 1165860 h 1165860"/>
                      <a:gd name="connsiteX7" fmla="*/ 0 w 3703320"/>
                      <a:gd name="connsiteY7" fmla="*/ 971550 h 1165860"/>
                      <a:gd name="connsiteX8" fmla="*/ 0 w 3703320"/>
                      <a:gd name="connsiteY8" fmla="*/ 194310 h 1165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03320" h="1165860" extrusionOk="0">
                        <a:moveTo>
                          <a:pt x="0" y="194310"/>
                        </a:moveTo>
                        <a:cubicBezTo>
                          <a:pt x="-10648" y="80428"/>
                          <a:pt x="75687" y="4244"/>
                          <a:pt x="194310" y="0"/>
                        </a:cubicBezTo>
                        <a:cubicBezTo>
                          <a:pt x="1052596" y="132882"/>
                          <a:pt x="2038469" y="-84951"/>
                          <a:pt x="3509010" y="0"/>
                        </a:cubicBezTo>
                        <a:cubicBezTo>
                          <a:pt x="3606904" y="9199"/>
                          <a:pt x="3701285" y="98242"/>
                          <a:pt x="3703320" y="194310"/>
                        </a:cubicBezTo>
                        <a:cubicBezTo>
                          <a:pt x="3716102" y="543586"/>
                          <a:pt x="3689112" y="753049"/>
                          <a:pt x="3703320" y="971550"/>
                        </a:cubicBezTo>
                        <a:cubicBezTo>
                          <a:pt x="3706775" y="1079274"/>
                          <a:pt x="3618388" y="1161612"/>
                          <a:pt x="3509010" y="1165860"/>
                        </a:cubicBezTo>
                        <a:cubicBezTo>
                          <a:pt x="2443073" y="1253499"/>
                          <a:pt x="1644090" y="1093181"/>
                          <a:pt x="194310" y="1165860"/>
                        </a:cubicBezTo>
                        <a:cubicBezTo>
                          <a:pt x="85332" y="1149989"/>
                          <a:pt x="-6604" y="1088041"/>
                          <a:pt x="0" y="971550"/>
                        </a:cubicBezTo>
                        <a:cubicBezTo>
                          <a:pt x="28161" y="830869"/>
                          <a:pt x="12919" y="366244"/>
                          <a:pt x="0" y="1943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#2 </a:t>
            </a:r>
            <a:r>
              <a:rPr lang="pt-BR" sz="3600" spc="99" dirty="0">
                <a:solidFill>
                  <a:schemeClr val="tx2"/>
                </a:solidFill>
                <a:ea typeface="+mj-ea"/>
              </a:rPr>
              <a:t>(</a:t>
            </a:r>
            <a:r>
              <a:rPr lang="pt-BR" sz="3600" b="1" spc="99" dirty="0">
                <a:solidFill>
                  <a:schemeClr val="tx2"/>
                </a:solidFill>
                <a:ea typeface="+mj-ea"/>
              </a:rPr>
              <a:t>55%</a:t>
            </a:r>
            <a:r>
              <a:rPr lang="pt-BR" sz="3600" spc="99" dirty="0">
                <a:solidFill>
                  <a:schemeClr val="tx2"/>
                </a:solidFill>
                <a:ea typeface="+mj-ea"/>
              </a:rPr>
              <a:t>)</a:t>
            </a:r>
            <a:endParaRPr lang="pt-BR" sz="3600" b="1" spc="99" dirty="0">
              <a:solidFill>
                <a:schemeClr val="tx2"/>
              </a:solidFill>
              <a:ea typeface="+mj-ea"/>
            </a:endParaRPr>
          </a:p>
          <a:p>
            <a:pPr fontAlgn="ctr"/>
            <a:r>
              <a:rPr lang="pt-BR" sz="3600" b="1" spc="99" dirty="0">
                <a:solidFill>
                  <a:schemeClr val="tx2"/>
                </a:solidFill>
                <a:ea typeface="+mj-ea"/>
              </a:rPr>
              <a:t>Ausência de indicadores</a:t>
            </a:r>
          </a:p>
          <a:p>
            <a:pPr fontAlgn="ctr"/>
            <a:r>
              <a:rPr lang="pt-BR" sz="2800" spc="99" dirty="0">
                <a:solidFill>
                  <a:schemeClr val="tx2"/>
                </a:solidFill>
                <a:ea typeface="+mj-ea"/>
              </a:rPr>
              <a:t>de efetividade nos relatórios de AIR</a:t>
            </a:r>
          </a:p>
          <a:p>
            <a:pPr fontAlgn="ctr"/>
            <a:r>
              <a:rPr lang="pt-BR" sz="2800" spc="99" dirty="0">
                <a:solidFill>
                  <a:schemeClr val="tx2"/>
                </a:solidFill>
                <a:ea typeface="+mj-ea"/>
              </a:rPr>
              <a:t>(quantidade de alertas, análises, encaminhamentos para Comitês, comunicações efetuadas)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D1342C57-2FC3-FBE9-9E77-29C6DFA663F6}"/>
              </a:ext>
            </a:extLst>
          </p:cNvPr>
          <p:cNvSpPr/>
          <p:nvPr/>
        </p:nvSpPr>
        <p:spPr>
          <a:xfrm>
            <a:off x="1424763" y="2892056"/>
            <a:ext cx="3317358" cy="2424223"/>
          </a:xfrm>
          <a:custGeom>
            <a:avLst/>
            <a:gdLst>
              <a:gd name="connsiteX0" fmla="*/ 0 w 3317358"/>
              <a:gd name="connsiteY0" fmla="*/ 2424223 h 2424223"/>
              <a:gd name="connsiteX1" fmla="*/ 2190307 w 3317358"/>
              <a:gd name="connsiteY1" fmla="*/ 1935125 h 2424223"/>
              <a:gd name="connsiteX2" fmla="*/ 3317358 w 3317358"/>
              <a:gd name="connsiteY2" fmla="*/ 0 h 242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7358" h="2424223">
                <a:moveTo>
                  <a:pt x="0" y="2424223"/>
                </a:moveTo>
                <a:cubicBezTo>
                  <a:pt x="818707" y="2381692"/>
                  <a:pt x="1637414" y="2339162"/>
                  <a:pt x="2190307" y="1935125"/>
                </a:cubicBezTo>
                <a:cubicBezTo>
                  <a:pt x="2743200" y="1531088"/>
                  <a:pt x="3108251" y="379228"/>
                  <a:pt x="3317358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6192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BC3F72C8-5C57-412B-82C9-037A9CE26CC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43781" y="2384500"/>
            <a:ext cx="4618045" cy="898237"/>
          </a:xfrm>
        </p:spPr>
        <p:txBody>
          <a:bodyPr/>
          <a:lstStyle/>
          <a:p>
            <a:r>
              <a:rPr lang="pt-BR" dirty="0"/>
              <a:t>1. Processo de Cadastro</a:t>
            </a:r>
          </a:p>
        </p:txBody>
      </p:sp>
      <p:sp>
        <p:nvSpPr>
          <p:cNvPr id="74" name="Espaço Reservado para Texto 73">
            <a:extLst>
              <a:ext uri="{FF2B5EF4-FFF2-40B4-BE49-F238E27FC236}">
                <a16:creationId xmlns:a16="http://schemas.microsoft.com/office/drawing/2014/main" id="{DB5D20AE-45A4-4AF7-8A04-16C3CDDEACD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43781" y="3642701"/>
            <a:ext cx="4091401" cy="2450389"/>
          </a:xfrm>
        </p:spPr>
        <p:txBody>
          <a:bodyPr/>
          <a:lstStyle/>
          <a:p>
            <a:r>
              <a:rPr lang="pt-BR" dirty="0"/>
              <a:t>Os processos de cadastro ainda apresentam desafios significativos para evolução da maturidade da ABR. O aprimoramento dos controles internos deve considerar as lições aprendidas em processos de supervisão internos e externos:</a:t>
            </a:r>
          </a:p>
          <a:p>
            <a:pPr algn="just"/>
            <a:endParaRPr lang="pt-BR" dirty="0"/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B3E27D3A-209E-4F8B-BF7C-A4AB21A3321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20341" y="6104357"/>
            <a:ext cx="4618045" cy="2019104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Bases cadastrais com informações incompletas /  não íntegras;</a:t>
            </a:r>
          </a:p>
          <a:p>
            <a:r>
              <a:rPr lang="pt-BR" dirty="0">
                <a:solidFill>
                  <a:schemeClr val="tx1"/>
                </a:solidFill>
              </a:rPr>
              <a:t>Divergências de informações entre sistemas dos Participantes e informações registradas na B3;</a:t>
            </a:r>
          </a:p>
          <a:p>
            <a:r>
              <a:rPr lang="pt-BR" dirty="0">
                <a:solidFill>
                  <a:schemeClr val="tx1"/>
                </a:solidFill>
              </a:rPr>
              <a:t>Indícios de irregularidades em informações relacionadas a categoria do investidor (qualificado);</a:t>
            </a:r>
          </a:p>
          <a:p>
            <a:r>
              <a:rPr lang="pt-BR" dirty="0">
                <a:solidFill>
                  <a:schemeClr val="tx1"/>
                </a:solidFill>
              </a:rPr>
              <a:t>Controles de atualização cadastral ineficazes.   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12D686FE-FBA7-344F-5D9D-CFE2354F4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9121" y="477358"/>
            <a:ext cx="15546460" cy="988061"/>
          </a:xfrm>
        </p:spPr>
        <p:txBody>
          <a:bodyPr anchor="t"/>
          <a:lstStyle/>
          <a:p>
            <a:r>
              <a:rPr lang="pt-BR" sz="4800" dirty="0"/>
              <a:t>Destaques da BSM – Evoluções Necessárias</a:t>
            </a:r>
          </a:p>
        </p:txBody>
      </p:sp>
      <p:sp>
        <p:nvSpPr>
          <p:cNvPr id="12" name="Espaço Reservado para Texto 39">
            <a:extLst>
              <a:ext uri="{FF2B5EF4-FFF2-40B4-BE49-F238E27FC236}">
                <a16:creationId xmlns:a16="http://schemas.microsoft.com/office/drawing/2014/main" id="{E08AA197-EE6B-15C4-B005-E3E714D3D626}"/>
              </a:ext>
            </a:extLst>
          </p:cNvPr>
          <p:cNvSpPr txBox="1">
            <a:spLocks/>
          </p:cNvSpPr>
          <p:nvPr/>
        </p:nvSpPr>
        <p:spPr>
          <a:xfrm>
            <a:off x="5747033" y="2433947"/>
            <a:ext cx="5553868" cy="898237"/>
          </a:xfrm>
          <a:prstGeom prst="rect">
            <a:avLst/>
          </a:prstGeom>
        </p:spPr>
        <p:txBody>
          <a:bodyPr anchor="b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592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2. Monitoramento Transacional</a:t>
            </a:r>
          </a:p>
        </p:txBody>
      </p:sp>
      <p:sp>
        <p:nvSpPr>
          <p:cNvPr id="13" name="Espaço Reservado para Texto 41">
            <a:extLst>
              <a:ext uri="{FF2B5EF4-FFF2-40B4-BE49-F238E27FC236}">
                <a16:creationId xmlns:a16="http://schemas.microsoft.com/office/drawing/2014/main" id="{56DEF79C-E4A2-E59F-9E61-4D3A058A84D7}"/>
              </a:ext>
            </a:extLst>
          </p:cNvPr>
          <p:cNvSpPr txBox="1">
            <a:spLocks/>
          </p:cNvSpPr>
          <p:nvPr/>
        </p:nvSpPr>
        <p:spPr>
          <a:xfrm>
            <a:off x="11906607" y="3715303"/>
            <a:ext cx="3814963" cy="2450389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ts val="576"/>
              </a:spcBef>
              <a:buFont typeface="Arial"/>
              <a:buNone/>
              <a:defRPr sz="2016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20" name="Espaço Reservado para Texto 73">
            <a:extLst>
              <a:ext uri="{FF2B5EF4-FFF2-40B4-BE49-F238E27FC236}">
                <a16:creationId xmlns:a16="http://schemas.microsoft.com/office/drawing/2014/main" id="{63DB39F8-94C2-E282-3810-E6C0D6B928EF}"/>
              </a:ext>
            </a:extLst>
          </p:cNvPr>
          <p:cNvSpPr txBox="1">
            <a:spLocks/>
          </p:cNvSpPr>
          <p:nvPr/>
        </p:nvSpPr>
        <p:spPr>
          <a:xfrm>
            <a:off x="5817714" y="3474191"/>
            <a:ext cx="4983635" cy="2450389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ts val="576"/>
              </a:spcBef>
              <a:buFont typeface="Arial"/>
              <a:buNone/>
              <a:defRPr sz="2016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 monitoramento transacional deve ser utilizado como ferramenta para avaliar a efetividade dos mecanismos de supervisão, considerando a utilização de informações de forma contínua para recalibrar os perfis de risco dos clientes, produtos e serviços. Faz-se necessário avaliar, dentre outros aspectos:</a:t>
            </a:r>
          </a:p>
          <a:p>
            <a:pPr algn="just"/>
            <a:endParaRPr lang="pt-BR" dirty="0"/>
          </a:p>
        </p:txBody>
      </p:sp>
      <p:sp>
        <p:nvSpPr>
          <p:cNvPr id="21" name="Espaço Reservado para Texto 74">
            <a:extLst>
              <a:ext uri="{FF2B5EF4-FFF2-40B4-BE49-F238E27FC236}">
                <a16:creationId xmlns:a16="http://schemas.microsoft.com/office/drawing/2014/main" id="{75C711B0-E342-4967-0BE1-6D13A92D6A9B}"/>
              </a:ext>
            </a:extLst>
          </p:cNvPr>
          <p:cNvSpPr txBox="1">
            <a:spLocks/>
          </p:cNvSpPr>
          <p:nvPr/>
        </p:nvSpPr>
        <p:spPr>
          <a:xfrm>
            <a:off x="5914911" y="5839520"/>
            <a:ext cx="4152376" cy="2021983"/>
          </a:xfrm>
          <a:prstGeom prst="rect">
            <a:avLst/>
          </a:prstGeom>
        </p:spPr>
        <p:txBody>
          <a:bodyPr anchor="t"/>
          <a:lstStyle>
            <a:lvl1pPr marL="0" indent="-310933" algn="l" defTabSz="6581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4"/>
              </a:spcAft>
              <a:buClr>
                <a:srgbClr val="37B99B"/>
              </a:buClr>
              <a:buFont typeface="Wingdings" panose="05000000000000000000" pitchFamily="2" charset="2"/>
              <a:buChar char="§"/>
              <a:defRPr sz="1728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Recorrências em alertas de atipicidades;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Indícios de irregularidades pós processo de </a:t>
            </a:r>
            <a:r>
              <a:rPr lang="pt-BR" i="1" dirty="0">
                <a:solidFill>
                  <a:schemeClr val="tx1">
                    <a:lumMod val="75000"/>
                  </a:schemeClr>
                </a:solidFill>
              </a:rPr>
              <a:t>onboarding </a:t>
            </a:r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(ciclo de vida);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Mudanças repentinas de perfil operacional (formação da base);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Mídias negativas para monitoramento reputacional. </a:t>
            </a:r>
          </a:p>
        </p:txBody>
      </p:sp>
      <p:sp>
        <p:nvSpPr>
          <p:cNvPr id="35" name="Espaço Reservado para Texto 7">
            <a:extLst>
              <a:ext uri="{FF2B5EF4-FFF2-40B4-BE49-F238E27FC236}">
                <a16:creationId xmlns:a16="http://schemas.microsoft.com/office/drawing/2014/main" id="{3D59BAD2-AA4E-D48E-75C2-204562D1D5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 flipH="1" flipV="1">
            <a:off x="543781" y="161013"/>
            <a:ext cx="1308595" cy="1306294"/>
          </a:xfrm>
          <a:ln>
            <a:solidFill>
              <a:srgbClr val="FFC000"/>
            </a:solidFill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597C9B1-6594-31C5-7223-FDE4DC62F8E2}"/>
              </a:ext>
            </a:extLst>
          </p:cNvPr>
          <p:cNvGrpSpPr/>
          <p:nvPr/>
        </p:nvGrpSpPr>
        <p:grpSpPr>
          <a:xfrm>
            <a:off x="5758427" y="1816617"/>
            <a:ext cx="699833" cy="752995"/>
            <a:chOff x="12590901" y="3867205"/>
            <a:chExt cx="511175" cy="515938"/>
          </a:xfrm>
        </p:grpSpPr>
        <p:sp>
          <p:nvSpPr>
            <p:cNvPr id="3" name="Line 707">
              <a:extLst>
                <a:ext uri="{FF2B5EF4-FFF2-40B4-BE49-F238E27FC236}">
                  <a16:creationId xmlns:a16="http://schemas.microsoft.com/office/drawing/2014/main" id="{61814895-96CC-E1BF-FF3E-50E5D09BD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05201" y="3983092"/>
              <a:ext cx="141287" cy="142875"/>
            </a:xfrm>
            <a:prstGeom prst="line">
              <a:avLst/>
            </a:prstGeom>
            <a:noFill/>
            <a:ln w="22225" cap="flat">
              <a:solidFill>
                <a:srgbClr val="37B99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4" name="Freeform 708">
              <a:extLst>
                <a:ext uri="{FF2B5EF4-FFF2-40B4-BE49-F238E27FC236}">
                  <a16:creationId xmlns:a16="http://schemas.microsoft.com/office/drawing/2014/main" id="{E9E82746-BB64-70AF-FE5A-165C92E3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0901" y="3867205"/>
              <a:ext cx="114300" cy="115888"/>
            </a:xfrm>
            <a:custGeom>
              <a:avLst/>
              <a:gdLst>
                <a:gd name="T0" fmla="*/ 24 w 72"/>
                <a:gd name="T1" fmla="*/ 24 h 73"/>
                <a:gd name="T2" fmla="*/ 0 w 72"/>
                <a:gd name="T3" fmla="*/ 32 h 73"/>
                <a:gd name="T4" fmla="*/ 40 w 72"/>
                <a:gd name="T5" fmla="*/ 73 h 73"/>
                <a:gd name="T6" fmla="*/ 72 w 72"/>
                <a:gd name="T7" fmla="*/ 73 h 73"/>
                <a:gd name="T8" fmla="*/ 72 w 72"/>
                <a:gd name="T9" fmla="*/ 40 h 73"/>
                <a:gd name="T10" fmla="*/ 32 w 72"/>
                <a:gd name="T11" fmla="*/ 0 h 73"/>
                <a:gd name="T12" fmla="*/ 24 w 72"/>
                <a:gd name="T13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3">
                  <a:moveTo>
                    <a:pt x="24" y="24"/>
                  </a:moveTo>
                  <a:lnTo>
                    <a:pt x="0" y="32"/>
                  </a:lnTo>
                  <a:lnTo>
                    <a:pt x="40" y="73"/>
                  </a:lnTo>
                  <a:lnTo>
                    <a:pt x="72" y="73"/>
                  </a:lnTo>
                  <a:lnTo>
                    <a:pt x="72" y="40"/>
                  </a:lnTo>
                  <a:lnTo>
                    <a:pt x="32" y="0"/>
                  </a:lnTo>
                  <a:lnTo>
                    <a:pt x="24" y="24"/>
                  </a:lnTo>
                  <a:close/>
                </a:path>
              </a:pathLst>
            </a:custGeom>
            <a:noFill/>
            <a:ln w="22225" cap="flat">
              <a:solidFill>
                <a:srgbClr val="37B99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5" name="Freeform 709">
              <a:extLst>
                <a:ext uri="{FF2B5EF4-FFF2-40B4-BE49-F238E27FC236}">
                  <a16:creationId xmlns:a16="http://schemas.microsoft.com/office/drawing/2014/main" id="{C1BA2408-2744-BC2C-DA86-CE601093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0288" y="4048180"/>
              <a:ext cx="152400" cy="153988"/>
            </a:xfrm>
            <a:custGeom>
              <a:avLst/>
              <a:gdLst>
                <a:gd name="T0" fmla="*/ 16 w 48"/>
                <a:gd name="T1" fmla="*/ 1 h 48"/>
                <a:gd name="T2" fmla="*/ 24 w 48"/>
                <a:gd name="T3" fmla="*/ 0 h 48"/>
                <a:gd name="T4" fmla="*/ 48 w 48"/>
                <a:gd name="T5" fmla="*/ 24 h 48"/>
                <a:gd name="T6" fmla="*/ 24 w 48"/>
                <a:gd name="T7" fmla="*/ 48 h 48"/>
                <a:gd name="T8" fmla="*/ 0 w 48"/>
                <a:gd name="T9" fmla="*/ 24 h 48"/>
                <a:gd name="T10" fmla="*/ 1 w 48"/>
                <a:gd name="T11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16" y="1"/>
                  </a:moveTo>
                  <a:cubicBezTo>
                    <a:pt x="19" y="0"/>
                    <a:pt x="2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21"/>
                    <a:pt x="0" y="19"/>
                    <a:pt x="1" y="16"/>
                  </a:cubicBezTo>
                </a:path>
              </a:pathLst>
            </a:custGeom>
            <a:noFill/>
            <a:ln w="222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6" name="Freeform 710">
              <a:extLst>
                <a:ext uri="{FF2B5EF4-FFF2-40B4-BE49-F238E27FC236}">
                  <a16:creationId xmlns:a16="http://schemas.microsoft.com/office/drawing/2014/main" id="{9E3DC542-A930-3CDF-6BFE-0A3DE0D26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9801" y="3957692"/>
              <a:ext cx="331787" cy="334963"/>
            </a:xfrm>
            <a:custGeom>
              <a:avLst/>
              <a:gdLst>
                <a:gd name="T0" fmla="*/ 24 w 104"/>
                <a:gd name="T1" fmla="*/ 8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8 w 104"/>
                <a:gd name="T11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24" y="8"/>
                  </a:moveTo>
                  <a:cubicBezTo>
                    <a:pt x="32" y="3"/>
                    <a:pt x="42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ubicBezTo>
                    <a:pt x="0" y="42"/>
                    <a:pt x="3" y="32"/>
                    <a:pt x="8" y="24"/>
                  </a:cubicBezTo>
                </a:path>
              </a:pathLst>
            </a:custGeom>
            <a:noFill/>
            <a:ln w="222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  <p:sp>
          <p:nvSpPr>
            <p:cNvPr id="7" name="Freeform 711">
              <a:extLst>
                <a:ext uri="{FF2B5EF4-FFF2-40B4-BE49-F238E27FC236}">
                  <a16:creationId xmlns:a16="http://schemas.microsoft.com/office/drawing/2014/main" id="{4D4A4B6E-211B-E353-8872-9018AACE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0901" y="3867205"/>
              <a:ext cx="511175" cy="515938"/>
            </a:xfrm>
            <a:custGeom>
              <a:avLst/>
              <a:gdLst>
                <a:gd name="T0" fmla="*/ 42 w 160"/>
                <a:gd name="T1" fmla="*/ 10 h 160"/>
                <a:gd name="T2" fmla="*/ 80 w 160"/>
                <a:gd name="T3" fmla="*/ 0 h 160"/>
                <a:gd name="T4" fmla="*/ 160 w 160"/>
                <a:gd name="T5" fmla="*/ 80 h 160"/>
                <a:gd name="T6" fmla="*/ 80 w 160"/>
                <a:gd name="T7" fmla="*/ 160 h 160"/>
                <a:gd name="T8" fmla="*/ 0 w 160"/>
                <a:gd name="T9" fmla="*/ 80 h 160"/>
                <a:gd name="T10" fmla="*/ 10 w 160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42" y="10"/>
                  </a:moveTo>
                  <a:cubicBezTo>
                    <a:pt x="53" y="3"/>
                    <a:pt x="6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66"/>
                    <a:pt x="3" y="53"/>
                    <a:pt x="10" y="42"/>
                  </a:cubicBezTo>
                </a:path>
              </a:pathLst>
            </a:custGeom>
            <a:noFill/>
            <a:ln w="22225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1" tIns="45711" rIns="91421" bIns="45711" numCol="1" anchor="t" anchorCtr="0" compatLnSpc="1">
              <a:prstTxWarp prst="textNoShape">
                <a:avLst/>
              </a:prstTxWarp>
            </a:bodyPr>
            <a:lstStyle/>
            <a:p>
              <a:endParaRPr lang="pt-BR" sz="3732"/>
            </a:p>
          </p:txBody>
        </p:sp>
      </p:grpSp>
      <p:pic>
        <p:nvPicPr>
          <p:cNvPr id="28" name="Gráfico 27" descr="Documento estrutura de tópicos">
            <a:extLst>
              <a:ext uri="{FF2B5EF4-FFF2-40B4-BE49-F238E27FC236}">
                <a16:creationId xmlns:a16="http://schemas.microsoft.com/office/drawing/2014/main" id="{2F936608-BDBD-B0E7-BF71-49457F2FD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011" y="1854781"/>
            <a:ext cx="914400" cy="914400"/>
          </a:xfrm>
          <a:prstGeom prst="rect">
            <a:avLst/>
          </a:prstGeom>
        </p:spPr>
      </p:pic>
      <p:pic>
        <p:nvPicPr>
          <p:cNvPr id="30" name="Gráfico 29" descr="Assinatura estrutura de tópicos">
            <a:extLst>
              <a:ext uri="{FF2B5EF4-FFF2-40B4-BE49-F238E27FC236}">
                <a16:creationId xmlns:a16="http://schemas.microsoft.com/office/drawing/2014/main" id="{252E241C-8B55-7469-EF54-0AB735AF5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9407" y="1927300"/>
            <a:ext cx="914400" cy="914400"/>
          </a:xfrm>
          <a:prstGeom prst="rect">
            <a:avLst/>
          </a:prstGeom>
        </p:spPr>
      </p:pic>
      <p:sp>
        <p:nvSpPr>
          <p:cNvPr id="31" name="Espaço Reservado para Texto 43">
            <a:extLst>
              <a:ext uri="{FF2B5EF4-FFF2-40B4-BE49-F238E27FC236}">
                <a16:creationId xmlns:a16="http://schemas.microsoft.com/office/drawing/2014/main" id="{E1E14351-70C0-7B8B-F22C-3190F1397FED}"/>
              </a:ext>
            </a:extLst>
          </p:cNvPr>
          <p:cNvSpPr txBox="1">
            <a:spLocks/>
          </p:cNvSpPr>
          <p:nvPr/>
        </p:nvSpPr>
        <p:spPr>
          <a:xfrm>
            <a:off x="11505065" y="2462178"/>
            <a:ext cx="4618045" cy="898237"/>
          </a:xfrm>
          <a:prstGeom prst="rect">
            <a:avLst/>
          </a:prstGeom>
        </p:spPr>
        <p:txBody>
          <a:bodyPr anchor="b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592" b="1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3. Alta Administração</a:t>
            </a:r>
          </a:p>
        </p:txBody>
      </p:sp>
      <p:sp>
        <p:nvSpPr>
          <p:cNvPr id="32" name="Espaço Reservado para Texto 73">
            <a:extLst>
              <a:ext uri="{FF2B5EF4-FFF2-40B4-BE49-F238E27FC236}">
                <a16:creationId xmlns:a16="http://schemas.microsoft.com/office/drawing/2014/main" id="{381A410A-5C71-7C97-9FFA-11E5CFA4A8C0}"/>
              </a:ext>
            </a:extLst>
          </p:cNvPr>
          <p:cNvSpPr txBox="1">
            <a:spLocks/>
          </p:cNvSpPr>
          <p:nvPr/>
        </p:nvSpPr>
        <p:spPr>
          <a:xfrm>
            <a:off x="11505065" y="3580516"/>
            <a:ext cx="4091401" cy="2450389"/>
          </a:xfrm>
          <a:prstGeom prst="rect">
            <a:avLst/>
          </a:prstGeom>
        </p:spPr>
        <p:txBody>
          <a:bodyPr anchor="t"/>
          <a:lstStyle>
            <a:lvl1pPr marL="0" indent="0" algn="l" defTabSz="658145" rtl="0" eaLnBrk="1" latinLnBrk="0" hangingPunct="1">
              <a:lnSpc>
                <a:spcPct val="90000"/>
              </a:lnSpc>
              <a:spcBef>
                <a:spcPts val="576"/>
              </a:spcBef>
              <a:buFont typeface="Arial"/>
              <a:buNone/>
              <a:defRPr sz="2016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 engajamento da Alta Administração deve ser elemento central no aprimoramento da Abordagem Baseada em Risco, devendo-se criar governança robusta para identificação, reporte e tratamento dos pontos fracos no ambiente de controles internos:</a:t>
            </a:r>
          </a:p>
          <a:p>
            <a:pPr algn="just"/>
            <a:endParaRPr lang="pt-BR" dirty="0"/>
          </a:p>
        </p:txBody>
      </p:sp>
      <p:sp>
        <p:nvSpPr>
          <p:cNvPr id="33" name="Espaço Reservado para Texto 74">
            <a:extLst>
              <a:ext uri="{FF2B5EF4-FFF2-40B4-BE49-F238E27FC236}">
                <a16:creationId xmlns:a16="http://schemas.microsoft.com/office/drawing/2014/main" id="{31540EA7-769F-E52D-E60F-F851FAD86BC9}"/>
              </a:ext>
            </a:extLst>
          </p:cNvPr>
          <p:cNvSpPr txBox="1">
            <a:spLocks/>
          </p:cNvSpPr>
          <p:nvPr/>
        </p:nvSpPr>
        <p:spPr>
          <a:xfrm>
            <a:off x="11554244" y="6164754"/>
            <a:ext cx="4618045" cy="2019104"/>
          </a:xfrm>
          <a:prstGeom prst="rect">
            <a:avLst/>
          </a:prstGeom>
        </p:spPr>
        <p:txBody>
          <a:bodyPr anchor="t"/>
          <a:lstStyle>
            <a:lvl1pPr marL="0" indent="-310933" algn="l" defTabSz="6581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4"/>
              </a:spcAft>
              <a:buClr>
                <a:srgbClr val="37B99B"/>
              </a:buClr>
              <a:buFont typeface="Wingdings" panose="05000000000000000000" pitchFamily="2" charset="2"/>
              <a:buChar char="§"/>
              <a:defRPr sz="1728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Qualidade dos relatórios de Avaliação Interna de Risco – AIR;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Diligências para o adequado funcionamento dos comitês de PLD/FTP; 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Tempestividade na adoção e implementação de planos de ação para tratamento dos apontamentos de auditorias;</a:t>
            </a:r>
          </a:p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Implementação de medidas administrativas para faltas graves</a:t>
            </a:r>
          </a:p>
        </p:txBody>
      </p:sp>
      <p:sp>
        <p:nvSpPr>
          <p:cNvPr id="34" name="Espaço Reservado para Texto 72">
            <a:extLst>
              <a:ext uri="{FF2B5EF4-FFF2-40B4-BE49-F238E27FC236}">
                <a16:creationId xmlns:a16="http://schemas.microsoft.com/office/drawing/2014/main" id="{1220D42A-0589-E0FC-693E-D69D11A3BA38}"/>
              </a:ext>
            </a:extLst>
          </p:cNvPr>
          <p:cNvSpPr txBox="1">
            <a:spLocks/>
          </p:cNvSpPr>
          <p:nvPr/>
        </p:nvSpPr>
        <p:spPr>
          <a:xfrm>
            <a:off x="5914911" y="8180646"/>
            <a:ext cx="4091403" cy="2019104"/>
          </a:xfrm>
          <a:prstGeom prst="rect">
            <a:avLst/>
          </a:prstGeom>
        </p:spPr>
        <p:txBody>
          <a:bodyPr anchor="t"/>
          <a:lstStyle>
            <a:lvl1pPr marL="0" indent="-310933" algn="l" defTabSz="65814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64"/>
              </a:spcAft>
              <a:buClr>
                <a:srgbClr val="37B99B"/>
              </a:buClr>
              <a:buFont typeface="Wingdings" panose="05000000000000000000" pitchFamily="2" charset="2"/>
              <a:buChar char="§"/>
              <a:defRPr sz="1728" b="0" kern="1200">
                <a:solidFill>
                  <a:srgbClr val="8993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69485" indent="-411341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4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36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34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507" indent="-329072" algn="l" defTabSz="658145" rtl="0" eaLnBrk="1" latinLnBrk="0" hangingPunct="1">
              <a:spcBef>
                <a:spcPct val="20000"/>
              </a:spcBef>
              <a:buFont typeface="Arial"/>
              <a:buChar char="–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1653" indent="-329072" algn="l" defTabSz="658145" rtl="0" eaLnBrk="1" latinLnBrk="0" hangingPunct="1">
              <a:spcBef>
                <a:spcPct val="20000"/>
              </a:spcBef>
              <a:buFont typeface="Arial"/>
              <a:buChar char="»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79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94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6087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4232" indent="-329072" algn="l" defTabSz="658145" rtl="0" eaLnBrk="1" latinLnBrk="0" hangingPunct="1">
              <a:spcBef>
                <a:spcPct val="20000"/>
              </a:spcBef>
              <a:buFont typeface="Arial"/>
              <a:buChar char="•"/>
              <a:defRPr sz="28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75000"/>
                  </a:schemeClr>
                </a:solidFill>
              </a:rPr>
              <a:t>Desequilíbrio entre estrutura e capacidade de monitoramento do  Participante.</a:t>
            </a:r>
          </a:p>
          <a:p>
            <a:pPr algn="just"/>
            <a:endParaRPr lang="pt-B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3">
      <a:dk1>
        <a:srgbClr val="5A5F5F"/>
      </a:dk1>
      <a:lt1>
        <a:sysClr val="window" lastClr="FFFFFF"/>
      </a:lt1>
      <a:dk2>
        <a:srgbClr val="053273"/>
      </a:dk2>
      <a:lt2>
        <a:srgbClr val="FFFFFF"/>
      </a:lt2>
      <a:accent1>
        <a:srgbClr val="00AFE6"/>
      </a:accent1>
      <a:accent2>
        <a:srgbClr val="E17D1E"/>
      </a:accent2>
      <a:accent3>
        <a:srgbClr val="0064B4"/>
      </a:accent3>
      <a:accent4>
        <a:srgbClr val="FFD769"/>
      </a:accent4>
      <a:accent5>
        <a:srgbClr val="46C8F5"/>
      </a:accent5>
      <a:accent6>
        <a:srgbClr val="8CD7FA"/>
      </a:accent6>
      <a:hlink>
        <a:srgbClr val="00AFE6"/>
      </a:hlink>
      <a:folHlink>
        <a:srgbClr val="0064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E05A59E5F41941A906D7E41DB00274" ma:contentTypeVersion="4" ma:contentTypeDescription="Crie um novo documento." ma:contentTypeScope="" ma:versionID="598bed6cf2963ab711045e23fe130c61">
  <xsd:schema xmlns:xsd="http://www.w3.org/2001/XMLSchema" xmlns:xs="http://www.w3.org/2001/XMLSchema" xmlns:p="http://schemas.microsoft.com/office/2006/metadata/properties" xmlns:ns2="282ad3ba-14f3-448e-afbd-ce1bba08a158" xmlns:ns3="f28df532-a044-41eb-b314-1a3581e34333" targetNamespace="http://schemas.microsoft.com/office/2006/metadata/properties" ma:root="true" ma:fieldsID="23483684f633884d3d704598d87471fb" ns2:_="" ns3:_="">
    <xsd:import namespace="282ad3ba-14f3-448e-afbd-ce1bba08a158"/>
    <xsd:import namespace="f28df532-a044-41eb-b314-1a3581e343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ad3ba-14f3-448e-afbd-ce1bba08a1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df532-a044-41eb-b314-1a3581e343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8df532-a044-41eb-b314-1a3581e34333">
      <UserInfo>
        <DisplayName>Glauber Facao Acquati</DisplayName>
        <AccountId>37</AccountId>
        <AccountType/>
      </UserInfo>
      <UserInfo>
        <DisplayName>Yuri Francisco Rabello Quadros</DisplayName>
        <AccountId>34</AccountId>
        <AccountType/>
      </UserInfo>
      <UserInfo>
        <DisplayName>Priscila Copi</DisplayName>
        <AccountId>58</AccountId>
        <AccountType/>
      </UserInfo>
      <UserInfo>
        <DisplayName>Marcelo Rodrigues dos Santos</DisplayName>
        <AccountId>21</AccountId>
        <AccountType/>
      </UserInfo>
      <UserInfo>
        <DisplayName>Cesar Henrique De Mendonca</DisplayName>
        <AccountId>6</AccountId>
        <AccountType/>
      </UserInfo>
      <UserInfo>
        <DisplayName>Mariana Arantes Fonseca</DisplayName>
        <AccountId>13</AccountId>
        <AccountType/>
      </UserInfo>
      <UserInfo>
        <DisplayName>Luana Moreira Cruz Ramos</DisplayName>
        <AccountId>57</AccountId>
        <AccountType/>
      </UserInfo>
      <UserInfo>
        <DisplayName>Marcelo Fonseca de Melo</DisplayName>
        <AccountId>27</AccountId>
        <AccountType/>
      </UserInfo>
      <UserInfo>
        <DisplayName>Andre Eduardo Demarco</DisplayName>
        <AccountId>26</AccountId>
        <AccountType/>
      </UserInfo>
      <UserInfo>
        <DisplayName>Henrique Fratta Lobo</DisplayName>
        <AccountId>14</AccountId>
        <AccountType/>
      </UserInfo>
      <UserInfo>
        <DisplayName>Marcelo Soldi Junior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6116F5-CE43-41BB-B8F9-D372BCEA3FA2}">
  <ds:schemaRefs>
    <ds:schemaRef ds:uri="282ad3ba-14f3-448e-afbd-ce1bba08a158"/>
    <ds:schemaRef ds:uri="f28df532-a044-41eb-b314-1a3581e343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F3FD83-2601-46A9-AA9B-655B326F1C5E}">
  <ds:schemaRefs>
    <ds:schemaRef ds:uri="http://purl.org/dc/terms/"/>
    <ds:schemaRef ds:uri="f28df532-a044-41eb-b314-1a3581e3433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282ad3ba-14f3-448e-afbd-ce1bba08a15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DACE87-CD74-4C35-ADF8-12B4276F2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12750</TotalTime>
  <Words>2731</Words>
  <Application>Microsoft Office PowerPoint</Application>
  <PresentationFormat>Personalizar</PresentationFormat>
  <Paragraphs>293</Paragraphs>
  <Slides>18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</vt:lpstr>
      <vt:lpstr>Calibri</vt:lpstr>
      <vt:lpstr>Segoe UI</vt:lpstr>
      <vt:lpstr>Wingdings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da distribuição do resultado financeiro apurado pela Carteira Própria da XP em day trade no Facilitation</dc:title>
  <dc:creator>Julio Cesar Cuter</dc:creator>
  <cp:lastModifiedBy>Andre Eduardo Demarco</cp:lastModifiedBy>
  <cp:revision>32</cp:revision>
  <cp:lastPrinted>2022-09-08T21:46:33Z</cp:lastPrinted>
  <dcterms:created xsi:type="dcterms:W3CDTF">2019-11-14T15:47:16Z</dcterms:created>
  <dcterms:modified xsi:type="dcterms:W3CDTF">2022-09-11T16:02:14Z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0x0101009BE05A59E5F41941A906D7E41DB00274</vt:lpwstr>
  </property>
  <property fmtid="{D5CDD505-2E9C-101B-9397-08002B2CF9AE}" pid="3" name="MediaServiceImageTags">
    <vt:lpwstr/>
  </property>
  <property fmtid="{D5CDD505-2E9C-101B-9397-08002B2CF9AE}" pid="4" name="MSIP_Label_9c43a477-51cb-49a5-ab30-58e4ded1f9ea_Enabled">
    <vt:lpwstr>true</vt:lpwstr>
  </property>
  <property fmtid="{D5CDD505-2E9C-101B-9397-08002B2CF9AE}" pid="5" name="MSIP_Label_9c43a477-51cb-49a5-ab30-58e4ded1f9ea_SetDate">
    <vt:lpwstr>2022-09-11T16:02:13Z</vt:lpwstr>
  </property>
  <property fmtid="{D5CDD505-2E9C-101B-9397-08002B2CF9AE}" pid="6" name="MSIP_Label_9c43a477-51cb-49a5-ab30-58e4ded1f9ea_Method">
    <vt:lpwstr>Privileged</vt:lpwstr>
  </property>
  <property fmtid="{D5CDD505-2E9C-101B-9397-08002B2CF9AE}" pid="7" name="MSIP_Label_9c43a477-51cb-49a5-ab30-58e4ded1f9ea_Name">
    <vt:lpwstr>9c43a477-51cb-49a5-ab30-58e4ded1f9ea</vt:lpwstr>
  </property>
  <property fmtid="{D5CDD505-2E9C-101B-9397-08002B2CF9AE}" pid="8" name="MSIP_Label_9c43a477-51cb-49a5-ab30-58e4ded1f9ea_SiteId">
    <vt:lpwstr>f9cfd8cb-c4a5-4677-b65d-3150dda310c9</vt:lpwstr>
  </property>
  <property fmtid="{D5CDD505-2E9C-101B-9397-08002B2CF9AE}" pid="9" name="MSIP_Label_9c43a477-51cb-49a5-ab30-58e4ded1f9ea_ActionId">
    <vt:lpwstr>fde804bf-fc88-4a84-9594-55bfe4884a28</vt:lpwstr>
  </property>
  <property fmtid="{D5CDD505-2E9C-101B-9397-08002B2CF9AE}" pid="10" name="MSIP_Label_9c43a477-51cb-49a5-ab30-58e4ded1f9ea_ContentBits">
    <vt:lpwstr>2</vt:lpwstr>
  </property>
</Properties>
</file>